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428" r:id="rId3"/>
    <p:sldId id="480" r:id="rId4"/>
    <p:sldId id="935" r:id="rId5"/>
    <p:sldId id="936" r:id="rId6"/>
    <p:sldId id="937" r:id="rId7"/>
    <p:sldId id="938" r:id="rId8"/>
    <p:sldId id="939" r:id="rId9"/>
    <p:sldId id="940" r:id="rId10"/>
    <p:sldId id="941" r:id="rId11"/>
    <p:sldId id="942" r:id="rId12"/>
    <p:sldId id="943" r:id="rId13"/>
    <p:sldId id="944" r:id="rId14"/>
    <p:sldId id="945" r:id="rId15"/>
    <p:sldId id="947" r:id="rId16"/>
    <p:sldId id="950" r:id="rId17"/>
    <p:sldId id="951" r:id="rId18"/>
    <p:sldId id="952" r:id="rId19"/>
    <p:sldId id="953" r:id="rId20"/>
    <p:sldId id="954" r:id="rId2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94660"/>
  </p:normalViewPr>
  <p:slideViewPr>
    <p:cSldViewPr snapToGrid="0">
      <p:cViewPr varScale="1">
        <p:scale>
          <a:sx n="82" d="100"/>
          <a:sy n="82" d="100"/>
        </p:scale>
        <p:origin x="72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DA2FB2-9EB2-4D6D-A14C-D75B4C54FD79}" type="datetimeFigureOut">
              <a:rPr lang="el-GR" smtClean="0"/>
              <a:t>2/3/2021</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C0D85C-CB51-4E57-819D-A178E60302A7}" type="slidenum">
              <a:rPr lang="el-GR" smtClean="0"/>
              <a:t>‹#›</a:t>
            </a:fld>
            <a:endParaRPr lang="el-GR"/>
          </a:p>
        </p:txBody>
      </p:sp>
    </p:spTree>
    <p:extLst>
      <p:ext uri="{BB962C8B-B14F-4D97-AF65-F5344CB8AC3E}">
        <p14:creationId xmlns:p14="http://schemas.microsoft.com/office/powerpoint/2010/main" val="1536364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F83FDBD-136F-48E6-AFE7-956469DC0C11}" type="slidenum">
              <a:rPr kumimoji="0" lang="el-GR" altLang="el-GR" sz="12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l-GR" altLang="el-GR" sz="12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328707" name="Rectangle 2"/>
          <p:cNvSpPr>
            <a:spLocks noGrp="1" noRot="1" noChangeAspect="1" noChangeArrowheads="1" noTextEdit="1"/>
          </p:cNvSpPr>
          <p:nvPr>
            <p:ph type="sldImg"/>
          </p:nvPr>
        </p:nvSpPr>
        <p:spPr>
          <a:ln/>
        </p:spPr>
      </p:sp>
      <p:sp>
        <p:nvSpPr>
          <p:cNvPr id="328708" name="Rectangle 3"/>
          <p:cNvSpPr>
            <a:spLocks noGrp="1" noChangeArrowheads="1"/>
          </p:cNvSpPr>
          <p:nvPr>
            <p:ph type="body" idx="1"/>
          </p:nvPr>
        </p:nvSpPr>
        <p:spPr>
          <a:noFill/>
          <a:ln/>
        </p:spPr>
        <p:txBody>
          <a:bodyPr/>
          <a:lstStyle/>
          <a:p>
            <a:pPr eaLnBrk="1" hangingPunct="1"/>
            <a:endParaRPr lang="el-GR" altLang="el-GR" dirty="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3564468-D22A-4A57-9684-F61134CD9D7A}" type="slidenum">
              <a:rPr kumimoji="0" lang="el-GR" altLang="el-GR" sz="12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l-GR" altLang="el-GR" sz="12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329731" name="Rectangle 2"/>
          <p:cNvSpPr>
            <a:spLocks noGrp="1" noRot="1" noChangeAspect="1" noChangeArrowheads="1" noTextEdit="1"/>
          </p:cNvSpPr>
          <p:nvPr>
            <p:ph type="sldImg"/>
          </p:nvPr>
        </p:nvSpPr>
        <p:spPr>
          <a:ln/>
        </p:spPr>
      </p:sp>
      <p:sp>
        <p:nvSpPr>
          <p:cNvPr id="329732" name="Rectangle 3"/>
          <p:cNvSpPr>
            <a:spLocks noGrp="1" noChangeArrowheads="1"/>
          </p:cNvSpPr>
          <p:nvPr>
            <p:ph type="body" idx="1"/>
          </p:nvPr>
        </p:nvSpPr>
        <p:spPr>
          <a:noFill/>
          <a:ln/>
        </p:spPr>
        <p:txBody>
          <a:bodyPr/>
          <a:lstStyle/>
          <a:p>
            <a:pPr eaLnBrk="1" hangingPunct="1"/>
            <a:endParaRPr lang="el-GR" altLang="el-GR" dirty="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95330A8-5F7A-4F63-BE22-92FE8941E859}" type="slidenum">
              <a:rPr kumimoji="0" lang="el-GR" altLang="el-GR" sz="12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l-GR" altLang="el-GR" sz="12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332803" name="Rectangle 2"/>
          <p:cNvSpPr>
            <a:spLocks noGrp="1" noRot="1" noChangeAspect="1" noChangeArrowheads="1" noTextEdit="1"/>
          </p:cNvSpPr>
          <p:nvPr>
            <p:ph type="sldImg"/>
          </p:nvPr>
        </p:nvSpPr>
        <p:spPr>
          <a:ln/>
        </p:spPr>
      </p:sp>
      <p:sp>
        <p:nvSpPr>
          <p:cNvPr id="332804" name="Rectangle 3"/>
          <p:cNvSpPr>
            <a:spLocks noGrp="1" noChangeArrowheads="1"/>
          </p:cNvSpPr>
          <p:nvPr>
            <p:ph type="body" idx="1"/>
          </p:nvPr>
        </p:nvSpPr>
        <p:spPr>
          <a:noFill/>
          <a:ln/>
        </p:spPr>
        <p:txBody>
          <a:bodyPr/>
          <a:lstStyle/>
          <a:p>
            <a:pPr eaLnBrk="1" hangingPunct="1"/>
            <a:r>
              <a:rPr lang="el-GR" altLang="el-GR" dirty="0">
                <a:latin typeface="Arial" pitchFamily="34" charset="0"/>
              </a:rPr>
              <a:t>ΜΑΘΗΜΑ 14/10/2009</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A21883-5362-42BD-B770-BACDC7D80FA6}" type="slidenum">
              <a:rPr kumimoji="0" lang="el-GR" altLang="el-GR" sz="12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l-GR" altLang="el-GR" sz="12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333827" name="Rectangle 2"/>
          <p:cNvSpPr>
            <a:spLocks noGrp="1" noRot="1" noChangeAspect="1" noChangeArrowheads="1" noTextEdit="1"/>
          </p:cNvSpPr>
          <p:nvPr>
            <p:ph type="sldImg"/>
          </p:nvPr>
        </p:nvSpPr>
        <p:spPr>
          <a:ln/>
        </p:spPr>
      </p:sp>
      <p:sp>
        <p:nvSpPr>
          <p:cNvPr id="333828" name="Rectangle 3"/>
          <p:cNvSpPr>
            <a:spLocks noGrp="1" noChangeArrowheads="1"/>
          </p:cNvSpPr>
          <p:nvPr>
            <p:ph type="body" idx="1"/>
          </p:nvPr>
        </p:nvSpPr>
        <p:spPr>
          <a:noFill/>
          <a:ln/>
        </p:spPr>
        <p:txBody>
          <a:bodyPr/>
          <a:lstStyle/>
          <a:p>
            <a:pPr eaLnBrk="1" hangingPunct="1"/>
            <a:endParaRPr lang="el-GR" altLang="el-GR" dirty="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14400" y="2130426"/>
            <a:ext cx="103632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a:t>Κάντε κλικ για να επεξεργαστείτε τον υπότιτλο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5F5F2E60-E51C-43BD-A51B-161D47DE0574}" type="slidenum">
              <a:rPr lang="el-GR"/>
              <a:pPr>
                <a:defRPr/>
              </a:pPr>
              <a:t>‹#›</a:t>
            </a:fld>
            <a:endParaRPr lang="el-GR" dirty="0"/>
          </a:p>
        </p:txBody>
      </p:sp>
    </p:spTree>
    <p:extLst>
      <p:ext uri="{BB962C8B-B14F-4D97-AF65-F5344CB8AC3E}">
        <p14:creationId xmlns:p14="http://schemas.microsoft.com/office/powerpoint/2010/main" val="2632399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EB30B894-8CDB-46F7-8F73-F9C3364C3E35}" type="slidenum">
              <a:rPr lang="el-GR"/>
              <a:pPr>
                <a:defRPr/>
              </a:pPr>
              <a:t>‹#›</a:t>
            </a:fld>
            <a:endParaRPr lang="el-GR" dirty="0"/>
          </a:p>
        </p:txBody>
      </p:sp>
    </p:spTree>
    <p:extLst>
      <p:ext uri="{BB962C8B-B14F-4D97-AF65-F5344CB8AC3E}">
        <p14:creationId xmlns:p14="http://schemas.microsoft.com/office/powerpoint/2010/main" val="3875175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839200" y="274639"/>
            <a:ext cx="27432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609600" y="274639"/>
            <a:ext cx="80264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D47339A9-2684-4C88-8899-F32BB8BE0046}" type="slidenum">
              <a:rPr lang="el-GR"/>
              <a:pPr>
                <a:defRPr/>
              </a:pPr>
              <a:t>‹#›</a:t>
            </a:fld>
            <a:endParaRPr lang="el-GR" dirty="0"/>
          </a:p>
        </p:txBody>
      </p:sp>
    </p:spTree>
    <p:extLst>
      <p:ext uri="{BB962C8B-B14F-4D97-AF65-F5344CB8AC3E}">
        <p14:creationId xmlns:p14="http://schemas.microsoft.com/office/powerpoint/2010/main" val="15745358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4638"/>
            <a:ext cx="10972800" cy="1143000"/>
          </a:xfrm>
        </p:spPr>
        <p:txBody>
          <a:bodyPr/>
          <a:lstStyle/>
          <a:p>
            <a:r>
              <a:rPr lang="el-GR"/>
              <a:t>Kλικ για επεξεργασία του τίτλου</a:t>
            </a:r>
          </a:p>
        </p:txBody>
      </p:sp>
      <p:sp>
        <p:nvSpPr>
          <p:cNvPr id="3" name="2 - Θέση πίνακα"/>
          <p:cNvSpPr>
            <a:spLocks noGrp="1"/>
          </p:cNvSpPr>
          <p:nvPr>
            <p:ph type="tbl" idx="1"/>
          </p:nvPr>
        </p:nvSpPr>
        <p:spPr>
          <a:xfrm>
            <a:off x="609600" y="1600201"/>
            <a:ext cx="10972800" cy="4525963"/>
          </a:xfrm>
        </p:spPr>
        <p:txBody>
          <a:bodyPr/>
          <a:lstStyle/>
          <a:p>
            <a:pPr lvl="0"/>
            <a:endParaRPr lang="el-GR"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l-G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FE6585E1-B8D5-47C3-8358-3C2A861CBCF0}" type="slidenum">
              <a:rPr lang="el-GR"/>
              <a:pPr>
                <a:defRPr/>
              </a:pPr>
              <a:t>‹#›</a:t>
            </a:fld>
            <a:endParaRPr lang="el-GR" dirty="0"/>
          </a:p>
        </p:txBody>
      </p:sp>
    </p:spTree>
    <p:extLst>
      <p:ext uri="{BB962C8B-B14F-4D97-AF65-F5344CB8AC3E}">
        <p14:creationId xmlns:p14="http://schemas.microsoft.com/office/powerpoint/2010/main" val="1765888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Τίτλος, Κείμενο και Αντι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274638"/>
            <a:ext cx="10972800" cy="1143000"/>
          </a:xfrm>
        </p:spPr>
        <p:txBody>
          <a:bodyPr/>
          <a:lstStyle/>
          <a:p>
            <a:r>
              <a:rPr lang="el-GR"/>
              <a:t>Στυλ κύριου τίτλου</a:t>
            </a:r>
          </a:p>
        </p:txBody>
      </p:sp>
      <p:sp>
        <p:nvSpPr>
          <p:cNvPr id="3" name="Θέση κειμένου 2"/>
          <p:cNvSpPr>
            <a:spLocks noGrp="1"/>
          </p:cNvSpPr>
          <p:nvPr>
            <p:ph type="body" sz="half" idx="1"/>
          </p:nvPr>
        </p:nvSpPr>
        <p:spPr>
          <a:xfrm>
            <a:off x="609600" y="1600201"/>
            <a:ext cx="5384800" cy="4525963"/>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97600" y="1600201"/>
            <a:ext cx="5384800" cy="4525963"/>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4"/>
          <p:cNvSpPr>
            <a:spLocks noGrp="1" noChangeArrowheads="1"/>
          </p:cNvSpPr>
          <p:nvPr>
            <p:ph type="dt" sz="half" idx="10"/>
          </p:nvPr>
        </p:nvSpPr>
        <p:spPr>
          <a:ln/>
        </p:spPr>
        <p:txBody>
          <a:bodyPr/>
          <a:lstStyle>
            <a:lvl1pPr>
              <a:defRPr/>
            </a:lvl1pPr>
          </a:lstStyle>
          <a:p>
            <a:pPr>
              <a:defRPr/>
            </a:pPr>
            <a:endParaRPr lang="el-G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7" name="Rectangle 6"/>
          <p:cNvSpPr>
            <a:spLocks noGrp="1" noChangeArrowheads="1"/>
          </p:cNvSpPr>
          <p:nvPr>
            <p:ph type="sldNum" sz="quarter" idx="12"/>
          </p:nvPr>
        </p:nvSpPr>
        <p:spPr>
          <a:ln/>
        </p:spPr>
        <p:txBody>
          <a:bodyPr/>
          <a:lstStyle>
            <a:lvl1pPr>
              <a:defRPr/>
            </a:lvl1pPr>
          </a:lstStyle>
          <a:p>
            <a:pPr>
              <a:defRPr/>
            </a:pPr>
            <a:fld id="{B393CE67-EC0E-4C0F-897B-71A28BFAE79A}" type="slidenum">
              <a:rPr lang="el-GR"/>
              <a:pPr>
                <a:defRPr/>
              </a:pPr>
              <a:t>‹#›</a:t>
            </a:fld>
            <a:endParaRPr lang="el-GR" dirty="0"/>
          </a:p>
        </p:txBody>
      </p:sp>
    </p:spTree>
    <p:extLst>
      <p:ext uri="{BB962C8B-B14F-4D97-AF65-F5344CB8AC3E}">
        <p14:creationId xmlns:p14="http://schemas.microsoft.com/office/powerpoint/2010/main" val="29287167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Τίτλος, Κείμενο και 2 Αντικείμενα">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274638"/>
            <a:ext cx="10972800" cy="1143000"/>
          </a:xfrm>
        </p:spPr>
        <p:txBody>
          <a:bodyPr/>
          <a:lstStyle/>
          <a:p>
            <a:r>
              <a:rPr lang="el-GR"/>
              <a:t>Στυλ κύριου τίτλου</a:t>
            </a:r>
          </a:p>
        </p:txBody>
      </p:sp>
      <p:sp>
        <p:nvSpPr>
          <p:cNvPr id="3" name="Θέση κειμένου 2"/>
          <p:cNvSpPr>
            <a:spLocks noGrp="1"/>
          </p:cNvSpPr>
          <p:nvPr>
            <p:ph type="body" sz="half" idx="1"/>
          </p:nvPr>
        </p:nvSpPr>
        <p:spPr>
          <a:xfrm>
            <a:off x="624417" y="1628776"/>
            <a:ext cx="5384800" cy="4525963"/>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quarter" idx="2"/>
          </p:nvPr>
        </p:nvSpPr>
        <p:spPr>
          <a:xfrm>
            <a:off x="6212417" y="1628775"/>
            <a:ext cx="5384800" cy="21859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περιεχομένου 4"/>
          <p:cNvSpPr>
            <a:spLocks noGrp="1"/>
          </p:cNvSpPr>
          <p:nvPr>
            <p:ph sz="quarter" idx="3"/>
          </p:nvPr>
        </p:nvSpPr>
        <p:spPr>
          <a:xfrm>
            <a:off x="6212417" y="3967164"/>
            <a:ext cx="5384800" cy="2187575"/>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Rectangle 4"/>
          <p:cNvSpPr>
            <a:spLocks noGrp="1" noChangeArrowheads="1"/>
          </p:cNvSpPr>
          <p:nvPr>
            <p:ph type="dt" sz="half" idx="10"/>
          </p:nvPr>
        </p:nvSpPr>
        <p:spPr>
          <a:ln/>
        </p:spPr>
        <p:txBody>
          <a:bodyPr/>
          <a:lstStyle>
            <a:lvl1pPr>
              <a:defRPr/>
            </a:lvl1pPr>
          </a:lstStyle>
          <a:p>
            <a:pPr>
              <a:defRPr/>
            </a:pPr>
            <a:endParaRPr lang="en-NZ" dirty="0"/>
          </a:p>
        </p:txBody>
      </p:sp>
      <p:sp>
        <p:nvSpPr>
          <p:cNvPr id="7" name="Rectangle 6"/>
          <p:cNvSpPr>
            <a:spLocks noGrp="1" noChangeArrowheads="1"/>
          </p:cNvSpPr>
          <p:nvPr>
            <p:ph type="sldNum" sz="quarter" idx="11"/>
          </p:nvPr>
        </p:nvSpPr>
        <p:spPr>
          <a:ln/>
        </p:spPr>
        <p:txBody>
          <a:bodyPr/>
          <a:lstStyle>
            <a:lvl1pPr>
              <a:defRPr/>
            </a:lvl1pPr>
          </a:lstStyle>
          <a:p>
            <a:pPr>
              <a:defRPr/>
            </a:pPr>
            <a:fld id="{F731A60B-7700-4763-B03E-CE5E305CAAE2}" type="slidenum">
              <a:rPr lang="en-NZ"/>
              <a:pPr>
                <a:defRPr/>
              </a:pPr>
              <a:t>‹#›</a:t>
            </a:fld>
            <a:endParaRPr lang="en-NZ" dirty="0"/>
          </a:p>
        </p:txBody>
      </p:sp>
    </p:spTree>
    <p:extLst>
      <p:ext uri="{BB962C8B-B14F-4D97-AF65-F5344CB8AC3E}">
        <p14:creationId xmlns:p14="http://schemas.microsoft.com/office/powerpoint/2010/main" val="96973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8DED324C-69BB-4BC6-88F8-44FE65A088AE}" type="slidenum">
              <a:rPr lang="el-GR"/>
              <a:pPr>
                <a:defRPr/>
              </a:pPr>
              <a:t>‹#›</a:t>
            </a:fld>
            <a:endParaRPr lang="el-GR" dirty="0"/>
          </a:p>
        </p:txBody>
      </p:sp>
    </p:spTree>
    <p:extLst>
      <p:ext uri="{BB962C8B-B14F-4D97-AF65-F5344CB8AC3E}">
        <p14:creationId xmlns:p14="http://schemas.microsoft.com/office/powerpoint/2010/main" val="131330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963084" y="4406901"/>
            <a:ext cx="103632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C4C53A16-DAA2-4516-BB04-B1F898F431AE}" type="slidenum">
              <a:rPr lang="el-GR"/>
              <a:pPr>
                <a:defRPr/>
              </a:pPr>
              <a:t>‹#›</a:t>
            </a:fld>
            <a:endParaRPr lang="el-GR" dirty="0"/>
          </a:p>
        </p:txBody>
      </p:sp>
    </p:spTree>
    <p:extLst>
      <p:ext uri="{BB962C8B-B14F-4D97-AF65-F5344CB8AC3E}">
        <p14:creationId xmlns:p14="http://schemas.microsoft.com/office/powerpoint/2010/main" val="2826683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4"/>
          <p:cNvSpPr>
            <a:spLocks noGrp="1" noChangeArrowheads="1"/>
          </p:cNvSpPr>
          <p:nvPr>
            <p:ph type="dt" sz="half" idx="10"/>
          </p:nvPr>
        </p:nvSpPr>
        <p:spPr>
          <a:ln/>
        </p:spPr>
        <p:txBody>
          <a:bodyPr/>
          <a:lstStyle>
            <a:lvl1pPr>
              <a:defRPr/>
            </a:lvl1pPr>
          </a:lstStyle>
          <a:p>
            <a:pPr>
              <a:defRPr/>
            </a:pPr>
            <a:endParaRPr lang="el-G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7" name="Rectangle 6"/>
          <p:cNvSpPr>
            <a:spLocks noGrp="1" noChangeArrowheads="1"/>
          </p:cNvSpPr>
          <p:nvPr>
            <p:ph type="sldNum" sz="quarter" idx="12"/>
          </p:nvPr>
        </p:nvSpPr>
        <p:spPr>
          <a:ln/>
        </p:spPr>
        <p:txBody>
          <a:bodyPr/>
          <a:lstStyle>
            <a:lvl1pPr>
              <a:defRPr/>
            </a:lvl1pPr>
          </a:lstStyle>
          <a:p>
            <a:pPr>
              <a:defRPr/>
            </a:pPr>
            <a:fld id="{495A1A30-05E8-4B87-88F1-B167E1F19062}" type="slidenum">
              <a:rPr lang="el-GR"/>
              <a:pPr>
                <a:defRPr/>
              </a:pPr>
              <a:t>‹#›</a:t>
            </a:fld>
            <a:endParaRPr lang="el-GR" dirty="0"/>
          </a:p>
        </p:txBody>
      </p:sp>
    </p:spTree>
    <p:extLst>
      <p:ext uri="{BB962C8B-B14F-4D97-AF65-F5344CB8AC3E}">
        <p14:creationId xmlns:p14="http://schemas.microsoft.com/office/powerpoint/2010/main" val="1474155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Rectangle 4"/>
          <p:cNvSpPr>
            <a:spLocks noGrp="1" noChangeArrowheads="1"/>
          </p:cNvSpPr>
          <p:nvPr>
            <p:ph type="dt" sz="half" idx="10"/>
          </p:nvPr>
        </p:nvSpPr>
        <p:spPr>
          <a:ln/>
        </p:spPr>
        <p:txBody>
          <a:bodyPr/>
          <a:lstStyle>
            <a:lvl1pPr>
              <a:defRPr/>
            </a:lvl1pPr>
          </a:lstStyle>
          <a:p>
            <a:pPr>
              <a:defRPr/>
            </a:pPr>
            <a:endParaRPr lang="el-GR"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9" name="Rectangle 6"/>
          <p:cNvSpPr>
            <a:spLocks noGrp="1" noChangeArrowheads="1"/>
          </p:cNvSpPr>
          <p:nvPr>
            <p:ph type="sldNum" sz="quarter" idx="12"/>
          </p:nvPr>
        </p:nvSpPr>
        <p:spPr>
          <a:ln/>
        </p:spPr>
        <p:txBody>
          <a:bodyPr/>
          <a:lstStyle>
            <a:lvl1pPr>
              <a:defRPr/>
            </a:lvl1pPr>
          </a:lstStyle>
          <a:p>
            <a:pPr>
              <a:defRPr/>
            </a:pPr>
            <a:fld id="{9DE549FA-E38D-4EE5-9678-B0CDEAFEF854}" type="slidenum">
              <a:rPr lang="el-GR"/>
              <a:pPr>
                <a:defRPr/>
              </a:pPr>
              <a:t>‹#›</a:t>
            </a:fld>
            <a:endParaRPr lang="el-GR" dirty="0"/>
          </a:p>
        </p:txBody>
      </p:sp>
    </p:spTree>
    <p:extLst>
      <p:ext uri="{BB962C8B-B14F-4D97-AF65-F5344CB8AC3E}">
        <p14:creationId xmlns:p14="http://schemas.microsoft.com/office/powerpoint/2010/main" val="1481063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Rectangle 4"/>
          <p:cNvSpPr>
            <a:spLocks noGrp="1" noChangeArrowheads="1"/>
          </p:cNvSpPr>
          <p:nvPr>
            <p:ph type="dt" sz="half" idx="10"/>
          </p:nvPr>
        </p:nvSpPr>
        <p:spPr>
          <a:ln/>
        </p:spPr>
        <p:txBody>
          <a:bodyPr/>
          <a:lstStyle>
            <a:lvl1pPr>
              <a:defRPr/>
            </a:lvl1pPr>
          </a:lstStyle>
          <a:p>
            <a:pPr>
              <a:defRPr/>
            </a:pPr>
            <a:endParaRPr lang="el-GR"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5" name="Rectangle 6"/>
          <p:cNvSpPr>
            <a:spLocks noGrp="1" noChangeArrowheads="1"/>
          </p:cNvSpPr>
          <p:nvPr>
            <p:ph type="sldNum" sz="quarter" idx="12"/>
          </p:nvPr>
        </p:nvSpPr>
        <p:spPr>
          <a:ln/>
        </p:spPr>
        <p:txBody>
          <a:bodyPr/>
          <a:lstStyle>
            <a:lvl1pPr>
              <a:defRPr/>
            </a:lvl1pPr>
          </a:lstStyle>
          <a:p>
            <a:pPr>
              <a:defRPr/>
            </a:pPr>
            <a:fld id="{5CBFF0AF-E2C1-49C6-8864-F56BAF069761}" type="slidenum">
              <a:rPr lang="el-GR"/>
              <a:pPr>
                <a:defRPr/>
              </a:pPr>
              <a:t>‹#›</a:t>
            </a:fld>
            <a:endParaRPr lang="el-GR" dirty="0"/>
          </a:p>
        </p:txBody>
      </p:sp>
    </p:spTree>
    <p:extLst>
      <p:ext uri="{BB962C8B-B14F-4D97-AF65-F5344CB8AC3E}">
        <p14:creationId xmlns:p14="http://schemas.microsoft.com/office/powerpoint/2010/main" val="32945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4" name="Rectangle 6"/>
          <p:cNvSpPr>
            <a:spLocks noGrp="1" noChangeArrowheads="1"/>
          </p:cNvSpPr>
          <p:nvPr>
            <p:ph type="sldNum" sz="quarter" idx="12"/>
          </p:nvPr>
        </p:nvSpPr>
        <p:spPr>
          <a:ln/>
        </p:spPr>
        <p:txBody>
          <a:bodyPr/>
          <a:lstStyle>
            <a:lvl1pPr>
              <a:defRPr/>
            </a:lvl1pPr>
          </a:lstStyle>
          <a:p>
            <a:pPr>
              <a:defRPr/>
            </a:pPr>
            <a:fld id="{8AA63A7A-9EE3-46F6-AACF-5D40E27868B7}" type="slidenum">
              <a:rPr lang="el-GR"/>
              <a:pPr>
                <a:defRPr/>
              </a:pPr>
              <a:t>‹#›</a:t>
            </a:fld>
            <a:endParaRPr lang="el-GR" dirty="0"/>
          </a:p>
        </p:txBody>
      </p:sp>
    </p:spTree>
    <p:extLst>
      <p:ext uri="{BB962C8B-B14F-4D97-AF65-F5344CB8AC3E}">
        <p14:creationId xmlns:p14="http://schemas.microsoft.com/office/powerpoint/2010/main" val="1587072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1" y="273050"/>
            <a:ext cx="4011084"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7" name="Rectangle 6"/>
          <p:cNvSpPr>
            <a:spLocks noGrp="1" noChangeArrowheads="1"/>
          </p:cNvSpPr>
          <p:nvPr>
            <p:ph type="sldNum" sz="quarter" idx="12"/>
          </p:nvPr>
        </p:nvSpPr>
        <p:spPr>
          <a:ln/>
        </p:spPr>
        <p:txBody>
          <a:bodyPr/>
          <a:lstStyle>
            <a:lvl1pPr>
              <a:defRPr/>
            </a:lvl1pPr>
          </a:lstStyle>
          <a:p>
            <a:pPr>
              <a:defRPr/>
            </a:pPr>
            <a:fld id="{472F5451-F7B3-4D29-BBCE-BAA69A5DCD2B}" type="slidenum">
              <a:rPr lang="el-GR"/>
              <a:pPr>
                <a:defRPr/>
              </a:pPr>
              <a:t>‹#›</a:t>
            </a:fld>
            <a:endParaRPr lang="el-GR" dirty="0"/>
          </a:p>
        </p:txBody>
      </p:sp>
    </p:spTree>
    <p:extLst>
      <p:ext uri="{BB962C8B-B14F-4D97-AF65-F5344CB8AC3E}">
        <p14:creationId xmlns:p14="http://schemas.microsoft.com/office/powerpoint/2010/main" val="366878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389717" y="4800600"/>
            <a:ext cx="73152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dirty="0"/>
          </a:p>
        </p:txBody>
      </p:sp>
      <p:sp>
        <p:nvSpPr>
          <p:cNvPr id="4" name="3 - Θέση κειμένου"/>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7" name="Rectangle 6"/>
          <p:cNvSpPr>
            <a:spLocks noGrp="1" noChangeArrowheads="1"/>
          </p:cNvSpPr>
          <p:nvPr>
            <p:ph type="sldNum" sz="quarter" idx="12"/>
          </p:nvPr>
        </p:nvSpPr>
        <p:spPr>
          <a:ln/>
        </p:spPr>
        <p:txBody>
          <a:bodyPr/>
          <a:lstStyle>
            <a:lvl1pPr>
              <a:defRPr/>
            </a:lvl1pPr>
          </a:lstStyle>
          <a:p>
            <a:pPr>
              <a:defRPr/>
            </a:pPr>
            <a:fld id="{27A575CD-8082-40AB-8995-8B5402624726}" type="slidenum">
              <a:rPr lang="el-GR"/>
              <a:pPr>
                <a:defRPr/>
              </a:pPr>
              <a:t>‹#›</a:t>
            </a:fld>
            <a:endParaRPr lang="el-GR" dirty="0"/>
          </a:p>
        </p:txBody>
      </p:sp>
    </p:spTree>
    <p:extLst>
      <p:ext uri="{BB962C8B-B14F-4D97-AF65-F5344CB8AC3E}">
        <p14:creationId xmlns:p14="http://schemas.microsoft.com/office/powerpoint/2010/main" val="1439614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altLang="el-GR"/>
              <a:t>Κάντε κλικ για επεξεργασία του τίτλου</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altLang="el-GR"/>
              <a:t>Κάντε κλικ για να επεξεργαστείτε τα στυλ κειμένου του υποδείγματος</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l-GR"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l-GR"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20D4D2F7-86A7-45E5-ACF0-565A8FF7C1B5}" type="slidenum">
              <a:rPr lang="el-GR"/>
              <a:pPr>
                <a:defRPr/>
              </a:pPr>
              <a:t>‹#›</a:t>
            </a:fld>
            <a:endParaRPr lang="el-GR" dirty="0"/>
          </a:p>
        </p:txBody>
      </p:sp>
    </p:spTree>
    <p:extLst>
      <p:ext uri="{BB962C8B-B14F-4D97-AF65-F5344CB8AC3E}">
        <p14:creationId xmlns:p14="http://schemas.microsoft.com/office/powerpoint/2010/main" val="351047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piscestt.com/pisces/webtools/delta/greek/gr_pages/gr_a_rev_pages/gr_a5.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l-GR" altLang="el-GR" b="1" dirty="0"/>
              <a:t>ΤΙ ΕΙΝΑΙ</a:t>
            </a:r>
          </a:p>
        </p:txBody>
      </p:sp>
      <p:sp>
        <p:nvSpPr>
          <p:cNvPr id="5123" name="Rectangle 3"/>
          <p:cNvSpPr>
            <a:spLocks noGrp="1" noChangeArrowheads="1"/>
          </p:cNvSpPr>
          <p:nvPr>
            <p:ph type="body" idx="1"/>
          </p:nvPr>
        </p:nvSpPr>
        <p:spPr>
          <a:xfrm>
            <a:off x="1847851" y="1600201"/>
            <a:ext cx="8569325" cy="4525963"/>
          </a:xfrm>
        </p:spPr>
        <p:txBody>
          <a:bodyPr/>
          <a:lstStyle/>
          <a:p>
            <a:pPr algn="just" eaLnBrk="1" hangingPunct="1"/>
            <a:r>
              <a:rPr lang="el-GR" altLang="el-GR" dirty="0"/>
              <a:t>Χρηματοοικονομική είναι η επιστήμη που μελετά την εφαρμογή μιας σειράς οικονομικών αρχών που αποβλέπουν στη μεγιστοποίηση του πλούτου, και κατ’ επέκταση της συνολικής  αξίας μιας επιχείρησης.</a:t>
            </a:r>
          </a:p>
          <a:p>
            <a:pPr eaLnBrk="1" hangingPunct="1">
              <a:buFontTx/>
              <a:buNone/>
            </a:pPr>
            <a:endParaRPr lang="el-GR" altLang="el-GR" dirty="0"/>
          </a:p>
          <a:p>
            <a:pPr eaLnBrk="1" hangingPunct="1">
              <a:buFontTx/>
              <a:buNone/>
            </a:pPr>
            <a:endParaRPr lang="el-GR" altLang="el-GR" dirty="0"/>
          </a:p>
          <a:p>
            <a:pPr eaLnBrk="1" hangingPunct="1">
              <a:buFontTx/>
              <a:buNone/>
            </a:pPr>
            <a:endParaRPr lang="el-GR" altLang="el-GR" dirty="0"/>
          </a:p>
          <a:p>
            <a:pPr eaLnBrk="1" hangingPunct="1">
              <a:buFontTx/>
              <a:buNone/>
            </a:pPr>
            <a:endParaRPr lang="el-GR" altLang="el-GR" dirty="0"/>
          </a:p>
          <a:p>
            <a:pPr eaLnBrk="1" hangingPunct="1">
              <a:buFontTx/>
              <a:buNone/>
            </a:pPr>
            <a:endParaRPr lang="el-GR" altLang="el-GR" dirty="0"/>
          </a:p>
          <a:p>
            <a:pPr eaLnBrk="1" hangingPunct="1">
              <a:buFontTx/>
              <a:buNone/>
            </a:pPr>
            <a:endParaRPr lang="el-GR" altLang="el-GR" dirty="0"/>
          </a:p>
          <a:p>
            <a:pPr eaLnBrk="1" hangingPunct="1">
              <a:buFontTx/>
              <a:buNone/>
            </a:pPr>
            <a:endParaRPr lang="el-GR" altLang="el-GR" dirty="0"/>
          </a:p>
          <a:p>
            <a:pPr eaLnBrk="1" hangingPunct="1">
              <a:buFontTx/>
              <a:buNone/>
            </a:pPr>
            <a:endParaRPr lang="el-GR" alt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p:txBody>
          <a:bodyPr/>
          <a:lstStyle/>
          <a:p>
            <a:pPr eaLnBrk="1" hangingPunct="1"/>
            <a:r>
              <a:rPr lang="el-GR" altLang="el-GR" sz="4000" b="1" dirty="0">
                <a:solidFill>
                  <a:srgbClr val="000000"/>
                </a:solidFill>
                <a:latin typeface="Bookman Old Style" pitchFamily="18" charset="0"/>
                <a:cs typeface="Times New Roman" pitchFamily="18" charset="0"/>
              </a:rPr>
              <a:t>Η δομή του ενεργητικού της επιχείρησης</a:t>
            </a:r>
            <a:r>
              <a:rPr lang="en-GB" altLang="el-GR" dirty="0"/>
              <a:t> </a:t>
            </a:r>
          </a:p>
        </p:txBody>
      </p:sp>
      <p:sp>
        <p:nvSpPr>
          <p:cNvPr id="252931" name="Rectangle 3"/>
          <p:cNvSpPr>
            <a:spLocks noGrp="1" noChangeArrowheads="1"/>
          </p:cNvSpPr>
          <p:nvPr>
            <p:ph idx="1"/>
          </p:nvPr>
        </p:nvSpPr>
        <p:spPr>
          <a:xfrm>
            <a:off x="1524000" y="1628776"/>
            <a:ext cx="8839200" cy="5040313"/>
          </a:xfrm>
        </p:spPr>
        <p:txBody>
          <a:bodyPr/>
          <a:lstStyle/>
          <a:p>
            <a:pPr algn="just" eaLnBrk="1" hangingPunct="1"/>
            <a:r>
              <a:rPr lang="el-GR" altLang="el-GR" dirty="0">
                <a:solidFill>
                  <a:srgbClr val="000000"/>
                </a:solidFill>
                <a:latin typeface="Bookman Old Style" pitchFamily="18" charset="0"/>
                <a:cs typeface="Times New Roman" pitchFamily="18" charset="0"/>
              </a:rPr>
              <a:t>Οι επιχειρήσεις που τα περιουσιακά τους στοιχεία αποτελούνται κυρίως από εισπρακτέες αξίες και αποθέματα, η αξία των οποίων εξαρτάται από τη συνέχιση της αποδοτικότητας των επιχειρήσεων αυτών βασίζονται λιγότερο στο μακροπρόθεσμο δανεισμό και περισσότερο στο βραχυπρόθεσμο</a:t>
            </a:r>
            <a:endParaRPr lang="el-GR" altLang="el-GR" dirty="0">
              <a:solidFill>
                <a:srgbClr val="000000"/>
              </a:solidFill>
              <a:latin typeface="Bookman Old Style" pitchFamily="18" charset="0"/>
            </a:endParaRPr>
          </a:p>
          <a:p>
            <a:pPr algn="just" eaLnBrk="1" hangingPunct="1"/>
            <a:r>
              <a:rPr lang="el-GR" altLang="el-GR" dirty="0">
                <a:solidFill>
                  <a:srgbClr val="000000"/>
                </a:solidFill>
                <a:latin typeface="Bookman Old Style" pitchFamily="18" charset="0"/>
                <a:cs typeface="Times New Roman" pitchFamily="18" charset="0"/>
              </a:rPr>
              <a:t>π.χ. οι επιχειρήσεις χονδρικής και λιανικής πώλησης.</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981200" y="274638"/>
            <a:ext cx="8229600" cy="850900"/>
          </a:xfrm>
        </p:spPr>
        <p:txBody>
          <a:bodyPr/>
          <a:lstStyle/>
          <a:p>
            <a:pPr eaLnBrk="1" hangingPunct="1"/>
            <a:r>
              <a:rPr lang="el-GR" altLang="el-GR" sz="3600" b="1" dirty="0">
                <a:cs typeface="Times New Roman" pitchFamily="18" charset="0"/>
              </a:rPr>
              <a:t>Παράγοντες που επηρεάζουν τη Χρηματοοικονομική Δομή</a:t>
            </a:r>
          </a:p>
        </p:txBody>
      </p:sp>
      <p:sp>
        <p:nvSpPr>
          <p:cNvPr id="244739" name="Rectangle 3"/>
          <p:cNvSpPr>
            <a:spLocks noGrp="1" noChangeArrowheads="1"/>
          </p:cNvSpPr>
          <p:nvPr>
            <p:ph type="body" idx="1"/>
          </p:nvPr>
        </p:nvSpPr>
        <p:spPr>
          <a:xfrm>
            <a:off x="1524000" y="1268414"/>
            <a:ext cx="9144000" cy="5589587"/>
          </a:xfrm>
        </p:spPr>
        <p:txBody>
          <a:bodyPr/>
          <a:lstStyle/>
          <a:p>
            <a:pPr algn="just" eaLnBrk="1" hangingPunct="1"/>
            <a:r>
              <a:rPr lang="el-GR" altLang="el-GR" sz="3000" dirty="0">
                <a:solidFill>
                  <a:srgbClr val="000000"/>
                </a:solidFill>
                <a:latin typeface="Bookman Old Style" pitchFamily="18" charset="0"/>
                <a:cs typeface="Times New Roman" pitchFamily="18" charset="0"/>
              </a:rPr>
              <a:t>(1) Ο ρυθμός αύξησης των μελλοντικών πωλήσεων, </a:t>
            </a:r>
            <a:endParaRPr lang="el-GR" altLang="el-GR" sz="3000" dirty="0">
              <a:solidFill>
                <a:srgbClr val="000000"/>
              </a:solidFill>
              <a:latin typeface="Bookman Old Style" pitchFamily="18" charset="0"/>
            </a:endParaRPr>
          </a:p>
          <a:p>
            <a:pPr algn="just" eaLnBrk="1" hangingPunct="1"/>
            <a:r>
              <a:rPr lang="el-GR" altLang="el-GR" sz="3000" dirty="0">
                <a:solidFill>
                  <a:srgbClr val="000000"/>
                </a:solidFill>
                <a:latin typeface="Bookman Old Style" pitchFamily="18" charset="0"/>
                <a:cs typeface="Times New Roman" pitchFamily="18" charset="0"/>
              </a:rPr>
              <a:t>(2) Η σταθερότητα των πωλήσεων αυτών, </a:t>
            </a:r>
            <a:endParaRPr lang="el-GR" altLang="el-GR" sz="3000" dirty="0">
              <a:solidFill>
                <a:srgbClr val="000000"/>
              </a:solidFill>
              <a:latin typeface="Bookman Old Style" pitchFamily="18" charset="0"/>
            </a:endParaRPr>
          </a:p>
          <a:p>
            <a:pPr algn="just" eaLnBrk="1" hangingPunct="1"/>
            <a:r>
              <a:rPr lang="el-GR" altLang="el-GR" sz="3000" dirty="0">
                <a:solidFill>
                  <a:srgbClr val="000000"/>
                </a:solidFill>
                <a:latin typeface="Bookman Old Style" pitchFamily="18" charset="0"/>
                <a:cs typeface="Times New Roman" pitchFamily="18" charset="0"/>
              </a:rPr>
              <a:t>(3) Ο ανταγωνισμός που χαρακτηρίζει τον κλάδο, </a:t>
            </a:r>
            <a:endParaRPr lang="el-GR" altLang="el-GR" sz="3000" dirty="0">
              <a:solidFill>
                <a:srgbClr val="000000"/>
              </a:solidFill>
              <a:latin typeface="Bookman Old Style" pitchFamily="18" charset="0"/>
            </a:endParaRPr>
          </a:p>
          <a:p>
            <a:pPr algn="just" eaLnBrk="1" hangingPunct="1"/>
            <a:r>
              <a:rPr lang="el-GR" altLang="el-GR" sz="3000" dirty="0">
                <a:solidFill>
                  <a:srgbClr val="000000"/>
                </a:solidFill>
                <a:latin typeface="Bookman Old Style" pitchFamily="18" charset="0"/>
                <a:cs typeface="Times New Roman" pitchFamily="18" charset="0"/>
              </a:rPr>
              <a:t>(4) Η δομή του ενεργητικού της επιχείρησης, </a:t>
            </a:r>
            <a:endParaRPr lang="el-GR" altLang="el-GR" sz="3000" dirty="0">
              <a:solidFill>
                <a:srgbClr val="000000"/>
              </a:solidFill>
              <a:latin typeface="Bookman Old Style" pitchFamily="18" charset="0"/>
            </a:endParaRPr>
          </a:p>
          <a:p>
            <a:pPr algn="just" eaLnBrk="1" hangingPunct="1"/>
            <a:r>
              <a:rPr lang="el-GR" altLang="el-GR" sz="3000" dirty="0">
                <a:solidFill>
                  <a:srgbClr val="000000"/>
                </a:solidFill>
                <a:latin typeface="Bookman Old Style" pitchFamily="18" charset="0"/>
                <a:cs typeface="Times New Roman" pitchFamily="18" charset="0"/>
              </a:rPr>
              <a:t>(5) Η δυνατότητα ελέγχου και η στάση των ιδιοκτητών και της διοίκησης απέναντι στον κίνδυνο και </a:t>
            </a:r>
            <a:endParaRPr lang="el-GR" altLang="el-GR" sz="3000" dirty="0">
              <a:solidFill>
                <a:srgbClr val="000000"/>
              </a:solidFill>
              <a:latin typeface="Bookman Old Style" pitchFamily="18" charset="0"/>
            </a:endParaRPr>
          </a:p>
          <a:p>
            <a:pPr algn="just" eaLnBrk="1" hangingPunct="1"/>
            <a:r>
              <a:rPr lang="el-GR" altLang="el-GR" sz="3000" dirty="0">
                <a:solidFill>
                  <a:srgbClr val="000000"/>
                </a:solidFill>
                <a:latin typeface="Bookman Old Style" pitchFamily="18" charset="0"/>
                <a:cs typeface="Times New Roman" pitchFamily="18" charset="0"/>
              </a:rPr>
              <a:t>(6) Η στάση των δανειστών απέναντι στην επιχείρηση και στον κλάδο.</a:t>
            </a:r>
          </a:p>
          <a:p>
            <a:pPr eaLnBrk="1" hangingPunct="1">
              <a:buFontTx/>
              <a:buNone/>
            </a:pPr>
            <a:endParaRPr lang="el-GR" alt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1981200" y="274639"/>
            <a:ext cx="8229600" cy="706437"/>
          </a:xfrm>
        </p:spPr>
        <p:txBody>
          <a:bodyPr/>
          <a:lstStyle/>
          <a:p>
            <a:pPr eaLnBrk="1" hangingPunct="1"/>
            <a:r>
              <a:rPr lang="el-GR" altLang="el-GR" sz="4000" b="1" dirty="0"/>
              <a:t>ΕΡΩΤΗΜΑΤΑ ΙΣΟΛΟΓΙΣΜΟΥ</a:t>
            </a:r>
          </a:p>
        </p:txBody>
      </p:sp>
      <p:sp>
        <p:nvSpPr>
          <p:cNvPr id="137219" name="Rectangle 3"/>
          <p:cNvSpPr>
            <a:spLocks noGrp="1" noChangeArrowheads="1"/>
          </p:cNvSpPr>
          <p:nvPr>
            <p:ph type="body" idx="1"/>
          </p:nvPr>
        </p:nvSpPr>
        <p:spPr>
          <a:xfrm>
            <a:off x="1524001" y="1125538"/>
            <a:ext cx="8964613" cy="5543550"/>
          </a:xfrm>
        </p:spPr>
        <p:txBody>
          <a:bodyPr/>
          <a:lstStyle/>
          <a:p>
            <a:pPr eaLnBrk="1" hangingPunct="1">
              <a:lnSpc>
                <a:spcPct val="90000"/>
              </a:lnSpc>
              <a:buFontTx/>
              <a:buNone/>
            </a:pPr>
            <a:r>
              <a:rPr lang="el-GR" altLang="el-GR" sz="2800" dirty="0"/>
              <a:t>Ο Ισολογισμός επιτρέπει σε έναν διευθυντή να</a:t>
            </a:r>
          </a:p>
          <a:p>
            <a:pPr eaLnBrk="1" hangingPunct="1">
              <a:lnSpc>
                <a:spcPct val="90000"/>
              </a:lnSpc>
              <a:buFontTx/>
              <a:buNone/>
            </a:pPr>
            <a:r>
              <a:rPr lang="el-GR" altLang="el-GR" sz="2800" dirty="0"/>
              <a:t>θέσει ερωτήματα όπως: </a:t>
            </a:r>
          </a:p>
          <a:p>
            <a:pPr eaLnBrk="1" hangingPunct="1">
              <a:lnSpc>
                <a:spcPct val="90000"/>
              </a:lnSpc>
            </a:pPr>
            <a:r>
              <a:rPr lang="el-GR" altLang="el-GR" sz="2800" dirty="0"/>
              <a:t>Το πάγιο </a:t>
            </a:r>
            <a:r>
              <a:rPr lang="el-GR" altLang="el-GR" sz="2800" dirty="0">
                <a:hlinkClick r:id="rId2"/>
              </a:rPr>
              <a:t>ενεργητικό</a:t>
            </a:r>
            <a:r>
              <a:rPr lang="el-GR" altLang="el-GR" sz="2800" dirty="0"/>
              <a:t> της εταιρείας μου παρέχει τα απαραίτητα κέρδη; </a:t>
            </a:r>
          </a:p>
          <a:p>
            <a:pPr eaLnBrk="1" hangingPunct="1">
              <a:lnSpc>
                <a:spcPct val="90000"/>
              </a:lnSpc>
            </a:pPr>
            <a:r>
              <a:rPr lang="el-GR" altLang="el-GR" sz="2800" dirty="0"/>
              <a:t>Ετοιμαζόμαστε για την αντικατάστασή του; </a:t>
            </a:r>
          </a:p>
          <a:p>
            <a:pPr eaLnBrk="1" hangingPunct="1">
              <a:lnSpc>
                <a:spcPct val="90000"/>
              </a:lnSpc>
            </a:pPr>
            <a:r>
              <a:rPr lang="el-GR" altLang="el-GR" sz="2800" dirty="0"/>
              <a:t>Μπορούμε να πληρώνουμε τους λογαριασμούς μας όπως αυτοί προκύπτουν; (Ρευστότητα) </a:t>
            </a:r>
          </a:p>
          <a:p>
            <a:pPr eaLnBrk="1" hangingPunct="1">
              <a:lnSpc>
                <a:spcPct val="90000"/>
              </a:lnSpc>
            </a:pPr>
            <a:r>
              <a:rPr lang="el-GR" altLang="el-GR" sz="2800" dirty="0"/>
              <a:t>Έχουμε λάβει την καλύτερη δυνατή χρηματοδότηση για την επιχείρηση; (συνδυασμός μακροπρόθεσμης και βραχυπρόθεσμης χρηματοδότησης) </a:t>
            </a:r>
          </a:p>
          <a:p>
            <a:pPr eaLnBrk="1" hangingPunct="1">
              <a:lnSpc>
                <a:spcPct val="90000"/>
              </a:lnSpc>
            </a:pPr>
            <a:r>
              <a:rPr lang="el-GR" altLang="el-GR" sz="2800" dirty="0"/>
              <a:t>Αν δανειστούμε, μπορούμε να ξεπληρώσουμε τα νέα δάνεια;</a:t>
            </a:r>
          </a:p>
          <a:p>
            <a:pPr eaLnBrk="1" hangingPunct="1">
              <a:lnSpc>
                <a:spcPct val="90000"/>
              </a:lnSpc>
              <a:buFontTx/>
              <a:buNone/>
            </a:pPr>
            <a:endParaRPr lang="el-GR" altLang="el-GR"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81200" y="274638"/>
            <a:ext cx="8229600" cy="850900"/>
          </a:xfrm>
        </p:spPr>
        <p:txBody>
          <a:bodyPr/>
          <a:lstStyle/>
          <a:p>
            <a:pPr eaLnBrk="1" hangingPunct="1"/>
            <a:r>
              <a:rPr lang="el-GR" altLang="el-GR" b="1" dirty="0"/>
              <a:t>ΑΠΟΤΕΛΕΣΜΑΤΑ ΧΡΗΣΗΣ</a:t>
            </a:r>
          </a:p>
        </p:txBody>
      </p:sp>
      <p:sp>
        <p:nvSpPr>
          <p:cNvPr id="22531" name="Rectangle 3"/>
          <p:cNvSpPr>
            <a:spLocks noGrp="1" noChangeArrowheads="1"/>
          </p:cNvSpPr>
          <p:nvPr>
            <p:ph type="body" idx="1"/>
          </p:nvPr>
        </p:nvSpPr>
        <p:spPr>
          <a:xfrm>
            <a:off x="1981200" y="1125538"/>
            <a:ext cx="8229600" cy="5472112"/>
          </a:xfrm>
        </p:spPr>
        <p:txBody>
          <a:bodyPr/>
          <a:lstStyle/>
          <a:p>
            <a:pPr eaLnBrk="1" hangingPunct="1">
              <a:buFontTx/>
              <a:buNone/>
            </a:pPr>
            <a:r>
              <a:rPr lang="el-GR" altLang="el-GR" dirty="0"/>
              <a:t>Τα αποτελέσματα της επιχείρησης</a:t>
            </a:r>
          </a:p>
          <a:p>
            <a:pPr eaLnBrk="1" hangingPunct="1">
              <a:buFontTx/>
              <a:buNone/>
            </a:pPr>
            <a:r>
              <a:rPr lang="el-GR" altLang="el-GR" dirty="0"/>
              <a:t>εξαρτώνται από το ύψος των εσόδων και</a:t>
            </a:r>
          </a:p>
          <a:p>
            <a:pPr eaLnBrk="1" hangingPunct="1">
              <a:buFontTx/>
              <a:buNone/>
            </a:pPr>
            <a:r>
              <a:rPr lang="el-GR" altLang="el-GR" dirty="0"/>
              <a:t>των εξόδων, το κόστος των κεφαλαίων και</a:t>
            </a:r>
          </a:p>
          <a:p>
            <a:pPr eaLnBrk="1" hangingPunct="1">
              <a:buFontTx/>
              <a:buNone/>
            </a:pPr>
            <a:r>
              <a:rPr lang="el-GR" altLang="el-GR" dirty="0"/>
              <a:t>των αγαθών. Ο συνδυασμός αυτών</a:t>
            </a:r>
          </a:p>
          <a:p>
            <a:pPr eaLnBrk="1" hangingPunct="1">
              <a:buFontTx/>
              <a:buNone/>
            </a:pPr>
            <a:r>
              <a:rPr lang="el-GR" altLang="el-GR" dirty="0"/>
              <a:t>των στοιχείων δείχνει το κέρδος ή τη ζημιά</a:t>
            </a:r>
          </a:p>
          <a:p>
            <a:pPr eaLnBrk="1" hangingPunct="1">
              <a:buFontTx/>
              <a:buNone/>
            </a:pPr>
            <a:r>
              <a:rPr lang="el-GR" altLang="el-GR" dirty="0"/>
              <a:t>της επιχείρησης για ένα</a:t>
            </a:r>
          </a:p>
          <a:p>
            <a:pPr eaLnBrk="1" hangingPunct="1">
              <a:buFontTx/>
              <a:buNone/>
            </a:pPr>
            <a:r>
              <a:rPr lang="el-GR" altLang="el-GR" dirty="0"/>
              <a:t>συγκεκριμένο χρονικό διάστημα.</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981200" y="274639"/>
            <a:ext cx="8229600" cy="706437"/>
          </a:xfrm>
        </p:spPr>
        <p:txBody>
          <a:bodyPr/>
          <a:lstStyle/>
          <a:p>
            <a:pPr eaLnBrk="1" hangingPunct="1"/>
            <a:r>
              <a:rPr lang="el-GR" altLang="el-GR" sz="4000" b="1" dirty="0"/>
              <a:t>ΚΑΤΑΣΤΑΣΗ ΤΑΜΕΙΑΚΩΝ ΡΟΩΝ</a:t>
            </a:r>
          </a:p>
        </p:txBody>
      </p:sp>
      <p:sp>
        <p:nvSpPr>
          <p:cNvPr id="23555" name="Rectangle 3"/>
          <p:cNvSpPr>
            <a:spLocks noGrp="1" noChangeArrowheads="1"/>
          </p:cNvSpPr>
          <p:nvPr>
            <p:ph type="body" idx="1"/>
          </p:nvPr>
        </p:nvSpPr>
        <p:spPr>
          <a:xfrm>
            <a:off x="1992313" y="1052513"/>
            <a:ext cx="8229600" cy="5505450"/>
          </a:xfrm>
        </p:spPr>
        <p:txBody>
          <a:bodyPr/>
          <a:lstStyle/>
          <a:p>
            <a:pPr algn="just" eaLnBrk="1" hangingPunct="1"/>
            <a:r>
              <a:rPr lang="el-GR" altLang="el-GR" sz="2800" dirty="0"/>
              <a:t>Η κατάσταση αυτή δείχνει τις πηγές και τις χρήσεις των κεφαλαίων, τις ανάγκες σε νέα κεφάλαια και καταλήγει σε ένα καθαρό ποσό ταμειακού αποθέματος. Για να αντικατοπτρίζει την πραγματικότητα, η κατάρτιση των ταμειακών ροών (cash-flow) προϋποθέτει:</a:t>
            </a:r>
          </a:p>
          <a:p>
            <a:pPr algn="just" eaLnBrk="1" hangingPunct="1"/>
            <a:r>
              <a:rPr lang="el-GR" altLang="el-GR" sz="2800" dirty="0"/>
              <a:t>ότι έχουν ληφθεί υπόψη εποχιακές διακυμάνσεις στις πωλήσεις</a:t>
            </a:r>
          </a:p>
          <a:p>
            <a:pPr algn="just" eaLnBrk="1" hangingPunct="1"/>
            <a:r>
              <a:rPr lang="el-GR" altLang="el-GR" sz="2800" dirty="0"/>
              <a:t>ότι έχουν εκτιμηθεί σωστά οι όγκοι των πωλήσεων και οι ανάγκες σε νέα κεφάλαια </a:t>
            </a:r>
          </a:p>
          <a:p>
            <a:pPr algn="just" eaLnBrk="1" hangingPunct="1">
              <a:buFontTx/>
              <a:buNone/>
            </a:pPr>
            <a:endParaRPr lang="el-GR" altLang="el-GR"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l-GR" altLang="el-GR" b="1" dirty="0"/>
              <a:t>ΟΙΚΟΝΟΜΙΚΕΣ ΚΑΤΑΣΤΑΣΕΙΣ</a:t>
            </a:r>
          </a:p>
        </p:txBody>
      </p:sp>
      <p:sp>
        <p:nvSpPr>
          <p:cNvPr id="25603" name="Rectangle 3"/>
          <p:cNvSpPr>
            <a:spLocks noGrp="1" noChangeArrowheads="1"/>
          </p:cNvSpPr>
          <p:nvPr>
            <p:ph type="body" idx="1"/>
          </p:nvPr>
        </p:nvSpPr>
        <p:spPr>
          <a:xfrm>
            <a:off x="1981200" y="1268413"/>
            <a:ext cx="8229600" cy="4857750"/>
          </a:xfrm>
        </p:spPr>
        <p:txBody>
          <a:bodyPr/>
          <a:lstStyle/>
          <a:p>
            <a:pPr algn="just" eaLnBrk="1" hangingPunct="1">
              <a:lnSpc>
                <a:spcPct val="90000"/>
              </a:lnSpc>
            </a:pPr>
            <a:r>
              <a:rPr lang="el-GR" altLang="el-GR" dirty="0"/>
              <a:t>Οι ετήσιες οικονομικές καταστάσεις τίθενται στη διάθεση των μετόχων πριν από τη συνεδρίαση της Τακτικής Γενικής Συνέλευσης μέσω του Απολογισμού της χρήσης</a:t>
            </a:r>
          </a:p>
          <a:p>
            <a:pPr algn="just" eaLnBrk="1" hangingPunct="1">
              <a:lnSpc>
                <a:spcPct val="90000"/>
              </a:lnSpc>
            </a:pPr>
            <a:r>
              <a:rPr lang="el-GR" altLang="el-GR" dirty="0"/>
              <a:t>Αυτές, είτε ανεπεξέργαστες όπως δημοσιεύονται είτε επεξεργασμένες από τους αναλυτές των μετοχικών αξιών, αποτελούν την πιο υπεύθυνη πηγή πληροφόρησης.</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81200" y="274639"/>
            <a:ext cx="8229600" cy="777875"/>
          </a:xfrm>
        </p:spPr>
        <p:txBody>
          <a:bodyPr/>
          <a:lstStyle/>
          <a:p>
            <a:pPr eaLnBrk="1" hangingPunct="1"/>
            <a:r>
              <a:rPr lang="el-GR" altLang="el-GR" b="1" dirty="0"/>
              <a:t>ΟΙΚΟΝΟΜΙΚΕΣ ΚΑΤΑΣΤΑΣΕΙΣ</a:t>
            </a:r>
          </a:p>
        </p:txBody>
      </p:sp>
      <p:sp>
        <p:nvSpPr>
          <p:cNvPr id="28675" name="Rectangle 3"/>
          <p:cNvSpPr>
            <a:spLocks noGrp="1" noChangeArrowheads="1"/>
          </p:cNvSpPr>
          <p:nvPr>
            <p:ph type="body" idx="1"/>
          </p:nvPr>
        </p:nvSpPr>
        <p:spPr>
          <a:xfrm>
            <a:off x="1981200" y="1052514"/>
            <a:ext cx="8229600" cy="5545137"/>
          </a:xfrm>
        </p:spPr>
        <p:txBody>
          <a:bodyPr/>
          <a:lstStyle/>
          <a:p>
            <a:pPr algn="just" eaLnBrk="1" hangingPunct="1">
              <a:lnSpc>
                <a:spcPct val="90000"/>
              </a:lnSpc>
            </a:pPr>
            <a:r>
              <a:rPr lang="el-GR" altLang="el-GR" dirty="0"/>
              <a:t>Η Διοίκηση, μέσα από την έκθεση της Γενικής Συνέλευσης προσπαθεί να εξηγήσει σε σχέση με το παρελθόν τι πραγματικά συνέβη </a:t>
            </a:r>
            <a:endParaRPr lang="el-GR" altLang="el-GR" b="1" dirty="0"/>
          </a:p>
          <a:p>
            <a:pPr lvl="1" algn="just" eaLnBrk="1" hangingPunct="1">
              <a:lnSpc>
                <a:spcPct val="90000"/>
              </a:lnSpc>
            </a:pPr>
            <a:r>
              <a:rPr lang="el-GR" altLang="el-GR" b="1" dirty="0"/>
              <a:t>στα ενεργητικά, </a:t>
            </a:r>
          </a:p>
          <a:p>
            <a:pPr lvl="1" algn="just" eaLnBrk="1" hangingPunct="1">
              <a:lnSpc>
                <a:spcPct val="90000"/>
              </a:lnSpc>
            </a:pPr>
            <a:r>
              <a:rPr lang="el-GR" altLang="el-GR" b="1" dirty="0"/>
              <a:t>στα κέρδη και </a:t>
            </a:r>
          </a:p>
          <a:p>
            <a:pPr lvl="1" algn="just" eaLnBrk="1" hangingPunct="1">
              <a:lnSpc>
                <a:spcPct val="90000"/>
              </a:lnSpc>
            </a:pPr>
            <a:r>
              <a:rPr lang="el-GR" altLang="el-GR" b="1" dirty="0"/>
              <a:t>στα μερίσματα συγκριτικά με την προηγούμενη χρήση.</a:t>
            </a:r>
            <a:r>
              <a:rPr lang="el-GR" altLang="el-GR" dirty="0"/>
              <a:t> </a:t>
            </a:r>
          </a:p>
          <a:p>
            <a:pPr algn="just" eaLnBrk="1" hangingPunct="1">
              <a:lnSpc>
                <a:spcPct val="90000"/>
              </a:lnSpc>
            </a:pPr>
            <a:r>
              <a:rPr lang="el-GR" altLang="el-GR" dirty="0"/>
              <a:t>Για το μέλλον δίνει την πορεία πλεύσης </a:t>
            </a:r>
            <a:endParaRPr lang="el-GR" altLang="el-GR" b="1" dirty="0"/>
          </a:p>
          <a:p>
            <a:pPr lvl="1" algn="just" eaLnBrk="1" hangingPunct="1">
              <a:lnSpc>
                <a:spcPct val="90000"/>
              </a:lnSpc>
            </a:pPr>
            <a:r>
              <a:rPr lang="el-GR" altLang="el-GR" b="1" dirty="0"/>
              <a:t>αναφέρεται στις μεταβολές που αναμένονται και οι οποίες θα επηρεάσουν τις προοπτικές της επιχείρησης</a:t>
            </a:r>
            <a:r>
              <a:rPr lang="el-GR" altLang="el-GR" dirty="0"/>
              <a:t>.</a:t>
            </a:r>
            <a:r>
              <a:rPr lang="el-GR" altLang="el-GR" sz="32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981200" y="274639"/>
            <a:ext cx="8229600" cy="706437"/>
          </a:xfrm>
        </p:spPr>
        <p:txBody>
          <a:bodyPr/>
          <a:lstStyle/>
          <a:p>
            <a:pPr eaLnBrk="1" hangingPunct="1"/>
            <a:r>
              <a:rPr lang="el-GR" altLang="el-GR" sz="4000" b="1" dirty="0"/>
              <a:t>ΟΙΚΟΝΟΜΙΚΕΣ ΚΑΤΑΣΤΑΣΕΙΣ</a:t>
            </a:r>
          </a:p>
        </p:txBody>
      </p:sp>
      <p:sp>
        <p:nvSpPr>
          <p:cNvPr id="29699" name="Rectangle 3"/>
          <p:cNvSpPr>
            <a:spLocks noGrp="1" noChangeArrowheads="1"/>
          </p:cNvSpPr>
          <p:nvPr>
            <p:ph type="body" idx="1"/>
          </p:nvPr>
        </p:nvSpPr>
        <p:spPr>
          <a:xfrm>
            <a:off x="1981200" y="1125539"/>
            <a:ext cx="8229600" cy="5399087"/>
          </a:xfrm>
        </p:spPr>
        <p:txBody>
          <a:bodyPr/>
          <a:lstStyle/>
          <a:p>
            <a:pPr algn="just" eaLnBrk="1" hangingPunct="1"/>
            <a:r>
              <a:rPr lang="el-GR" altLang="el-GR" sz="2800" dirty="0"/>
              <a:t>Ο Πρόεδρος του ΔΣ εκθέτει τη στρατηγική της εταιρίας και κάνει τον απολογισμό χρήσης.</a:t>
            </a:r>
          </a:p>
          <a:p>
            <a:pPr algn="just" eaLnBrk="1" hangingPunct="1"/>
            <a:r>
              <a:rPr lang="el-GR" altLang="el-GR" sz="2800" dirty="0"/>
              <a:t>Η Διοίκηση πληροφορεί </a:t>
            </a:r>
          </a:p>
          <a:p>
            <a:pPr lvl="1" algn="just" eaLnBrk="1" hangingPunct="1"/>
            <a:r>
              <a:rPr lang="el-GR" altLang="el-GR" dirty="0"/>
              <a:t>για τις εξελίξεις της χρήσης που έκλεισε, </a:t>
            </a:r>
          </a:p>
          <a:p>
            <a:pPr lvl="1" algn="just" eaLnBrk="1" hangingPunct="1"/>
            <a:r>
              <a:rPr lang="el-GR" altLang="el-GR" dirty="0"/>
              <a:t>αιτιολογεί τις μεταβολές που σημειώθηκαν </a:t>
            </a:r>
          </a:p>
          <a:p>
            <a:pPr lvl="2" algn="just" eaLnBrk="1" hangingPunct="1"/>
            <a:r>
              <a:rPr lang="el-GR" altLang="el-GR" sz="2800" dirty="0"/>
              <a:t>στην παραγωγή </a:t>
            </a:r>
          </a:p>
          <a:p>
            <a:pPr lvl="2" algn="just" eaLnBrk="1" hangingPunct="1"/>
            <a:r>
              <a:rPr lang="el-GR" altLang="el-GR" sz="2800" dirty="0"/>
              <a:t>στο κόστος </a:t>
            </a:r>
          </a:p>
          <a:p>
            <a:pPr lvl="2" algn="just" eaLnBrk="1" hangingPunct="1"/>
            <a:r>
              <a:rPr lang="el-GR" altLang="el-GR" sz="2800" dirty="0"/>
              <a:t>στα κέρδη.</a:t>
            </a:r>
          </a:p>
          <a:p>
            <a:pPr lvl="2" algn="just" eaLnBrk="1" hangingPunct="1"/>
            <a:r>
              <a:rPr lang="el-GR" altLang="el-GR" sz="2800" dirty="0"/>
              <a:t>στους λογαριασμούς του ενεργητικού, παθητικού και των αποτελεσμάτων χρήσης</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981200" y="274639"/>
            <a:ext cx="8229600" cy="561975"/>
          </a:xfrm>
        </p:spPr>
        <p:txBody>
          <a:bodyPr/>
          <a:lstStyle/>
          <a:p>
            <a:pPr eaLnBrk="1" hangingPunct="1"/>
            <a:r>
              <a:rPr lang="el-GR" altLang="el-GR" sz="4000" b="1" dirty="0"/>
              <a:t>ΟΙΚΟΝΟΜΙΚΕΣ ΚΑΤΑΣΤΑΣΕΙΣ</a:t>
            </a:r>
          </a:p>
        </p:txBody>
      </p:sp>
      <p:sp>
        <p:nvSpPr>
          <p:cNvPr id="30723" name="Rectangle 3"/>
          <p:cNvSpPr>
            <a:spLocks noGrp="1" noChangeArrowheads="1"/>
          </p:cNvSpPr>
          <p:nvPr>
            <p:ph type="body" idx="1"/>
          </p:nvPr>
        </p:nvSpPr>
        <p:spPr>
          <a:xfrm>
            <a:off x="1703389" y="981076"/>
            <a:ext cx="8713787" cy="5616575"/>
          </a:xfrm>
        </p:spPr>
        <p:txBody>
          <a:bodyPr/>
          <a:lstStyle/>
          <a:p>
            <a:pPr algn="just" eaLnBrk="1" hangingPunct="1"/>
            <a:r>
              <a:rPr lang="el-GR" altLang="el-GR" sz="3000" dirty="0"/>
              <a:t>Η Ενημέρωση σκοπεύει να δώσει στον επενδυτή όλα τα διαθέσιμα γνωστά στοιχεία ή τις εκτιμήσεις της διοίκησης για να αξιολογήσει τα μελλοντικά κέρδη και μερίσματα και κατ’ επέκταση την πορεία της μετοχής στην αγορά.</a:t>
            </a:r>
          </a:p>
          <a:p>
            <a:pPr algn="just" eaLnBrk="1" hangingPunct="1"/>
            <a:r>
              <a:rPr lang="el-GR" altLang="el-GR" sz="3000" dirty="0"/>
              <a:t>Καταρτίζεται επίσης ενοποιημένος λογαριασμός αποτελεσμάτων και ισολογισμών από τις εταιρίες που έχουν θυγατρικές, </a:t>
            </a:r>
          </a:p>
          <a:p>
            <a:pPr lvl="1" algn="just" eaLnBrk="1" hangingPunct="1"/>
            <a:r>
              <a:rPr lang="el-GR" altLang="el-GR" sz="3000" dirty="0"/>
              <a:t>συναθροίζοντας προς τούτο τους αντίστοιχους ομοειδείς λογαριασμούς.</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8"/>
          <p:cNvSpPr>
            <a:spLocks noGrp="1" noChangeArrowheads="1"/>
          </p:cNvSpPr>
          <p:nvPr>
            <p:ph type="title"/>
          </p:nvPr>
        </p:nvSpPr>
        <p:spPr>
          <a:xfrm>
            <a:off x="1981200" y="274639"/>
            <a:ext cx="8229600" cy="706437"/>
          </a:xfrm>
        </p:spPr>
        <p:txBody>
          <a:bodyPr/>
          <a:lstStyle/>
          <a:p>
            <a:pPr eaLnBrk="1" hangingPunct="1"/>
            <a:r>
              <a:rPr lang="el-GR" altLang="el-GR" sz="4000" b="1" dirty="0"/>
              <a:t>ΠΑΡΑΔΕΙΓΜΑ ΙΣΟΛΟΓΙΣΜΟΥ</a:t>
            </a:r>
          </a:p>
        </p:txBody>
      </p:sp>
      <p:graphicFrame>
        <p:nvGraphicFramePr>
          <p:cNvPr id="29700" name="Object 4"/>
          <p:cNvGraphicFramePr>
            <a:graphicFrameLocks noGrp="1" noChangeAspect="1"/>
          </p:cNvGraphicFramePr>
          <p:nvPr>
            <p:ph sz="half" idx="1"/>
          </p:nvPr>
        </p:nvGraphicFramePr>
        <p:xfrm>
          <a:off x="6167438" y="1700214"/>
          <a:ext cx="4176712" cy="4681537"/>
        </p:xfrm>
        <a:graphic>
          <a:graphicData uri="http://schemas.openxmlformats.org/presentationml/2006/ole">
            <mc:AlternateContent xmlns:mc="http://schemas.openxmlformats.org/markup-compatibility/2006">
              <mc:Choice xmlns:v="urn:schemas-microsoft-com:vml" Requires="v">
                <p:oleObj name="Φύλλο εργασίας" r:id="rId3" imgW="2943292" imgH="1704872" progId="Excel.Sheet.8">
                  <p:embed/>
                </p:oleObj>
              </mc:Choice>
              <mc:Fallback>
                <p:oleObj name="Φύλλο εργασίας" r:id="rId3" imgW="2943292" imgH="1704872" progId="Excel.Sheet.8">
                  <p:embed/>
                  <p:pic>
                    <p:nvPicPr>
                      <p:cNvPr id="2970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67438" y="1700214"/>
                        <a:ext cx="4176712" cy="468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9703" name="Object 7"/>
          <p:cNvGraphicFramePr>
            <a:graphicFrameLocks noGrp="1" noChangeAspect="1"/>
          </p:cNvGraphicFramePr>
          <p:nvPr>
            <p:ph sz="half" idx="2"/>
          </p:nvPr>
        </p:nvGraphicFramePr>
        <p:xfrm>
          <a:off x="2063751" y="1700213"/>
          <a:ext cx="3960813" cy="4608512"/>
        </p:xfrm>
        <a:graphic>
          <a:graphicData uri="http://schemas.openxmlformats.org/presentationml/2006/ole">
            <mc:AlternateContent xmlns:mc="http://schemas.openxmlformats.org/markup-compatibility/2006">
              <mc:Choice xmlns:v="urn:schemas-microsoft-com:vml" Requires="v">
                <p:oleObj name="Φύλλο εργασίας" r:id="rId5" imgW="2943292" imgH="1428616" progId="Excel.Sheet.8">
                  <p:embed/>
                </p:oleObj>
              </mc:Choice>
              <mc:Fallback>
                <p:oleObj name="Φύλλο εργασίας" r:id="rId5" imgW="2943292" imgH="1428616" progId="Excel.Sheet.8">
                  <p:embed/>
                  <p:pic>
                    <p:nvPicPr>
                      <p:cNvPr id="29703"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63751" y="1700213"/>
                        <a:ext cx="3960813"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9700"/>
                                        </p:tgtEl>
                                        <p:attrNameLst>
                                          <p:attrName>style.visibility</p:attrName>
                                        </p:attrNameLst>
                                      </p:cBhvr>
                                      <p:to>
                                        <p:strVal val="visible"/>
                                      </p:to>
                                    </p:set>
                                    <p:animEffect transition="in" filter="dissolve">
                                      <p:cBhvr>
                                        <p:cTn id="7" dur="500"/>
                                        <p:tgtEl>
                                          <p:spTgt spid="297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9703"/>
                                        </p:tgtEl>
                                        <p:attrNameLst>
                                          <p:attrName>style.visibility</p:attrName>
                                        </p:attrNameLst>
                                      </p:cBhvr>
                                      <p:to>
                                        <p:strVal val="visible"/>
                                      </p:to>
                                    </p:set>
                                    <p:animEffect transition="in" filter="dissolve">
                                      <p:cBhvr>
                                        <p:cTn id="12" dur="500"/>
                                        <p:tgtEl>
                                          <p:spTgt spid="297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981200" y="274639"/>
            <a:ext cx="8229600" cy="777875"/>
          </a:xfrm>
        </p:spPr>
        <p:txBody>
          <a:bodyPr/>
          <a:lstStyle/>
          <a:p>
            <a:pPr eaLnBrk="1" hangingPunct="1"/>
            <a:r>
              <a:rPr lang="el-GR" altLang="el-GR" sz="3600" b="1" dirty="0"/>
              <a:t>Χρηματοοικονομική Επιστήμη</a:t>
            </a:r>
          </a:p>
        </p:txBody>
      </p:sp>
      <p:sp>
        <p:nvSpPr>
          <p:cNvPr id="6147" name="Rectangle 3"/>
          <p:cNvSpPr>
            <a:spLocks noGrp="1" noChangeArrowheads="1"/>
          </p:cNvSpPr>
          <p:nvPr>
            <p:ph type="body" idx="1"/>
          </p:nvPr>
        </p:nvSpPr>
        <p:spPr>
          <a:xfrm>
            <a:off x="1774825" y="1052514"/>
            <a:ext cx="8642350" cy="5805487"/>
          </a:xfrm>
        </p:spPr>
        <p:txBody>
          <a:bodyPr/>
          <a:lstStyle/>
          <a:p>
            <a:pPr eaLnBrk="1" hangingPunct="1">
              <a:lnSpc>
                <a:spcPct val="80000"/>
              </a:lnSpc>
              <a:spcBef>
                <a:spcPct val="50000"/>
              </a:spcBef>
              <a:buFontTx/>
              <a:buNone/>
            </a:pPr>
            <a:r>
              <a:rPr lang="el-GR" altLang="el-GR" sz="2200" dirty="0"/>
              <a:t>	</a:t>
            </a:r>
            <a:r>
              <a:rPr lang="el-GR" altLang="el-GR" sz="2400" i="1" dirty="0"/>
              <a:t>Ο τομέας των χρηματοοικονομικών ο οποίος ασχολείται κυρίως με τη διοίκηση και την διαχείριση μιας επιχείρησης</a:t>
            </a:r>
          </a:p>
          <a:p>
            <a:pPr eaLnBrk="1" hangingPunct="1">
              <a:lnSpc>
                <a:spcPct val="80000"/>
              </a:lnSpc>
              <a:spcBef>
                <a:spcPct val="50000"/>
              </a:spcBef>
            </a:pPr>
            <a:r>
              <a:rPr lang="el-GR" altLang="el-GR" sz="2400" dirty="0"/>
              <a:t>Βασικές Χρηματοοικονομικές αποφάσεις</a:t>
            </a:r>
            <a:endParaRPr lang="en-US" altLang="el-GR" sz="2400" u="sng" dirty="0"/>
          </a:p>
          <a:p>
            <a:pPr lvl="1" eaLnBrk="1" hangingPunct="1">
              <a:lnSpc>
                <a:spcPct val="80000"/>
              </a:lnSpc>
              <a:spcBef>
                <a:spcPct val="50000"/>
              </a:spcBef>
            </a:pPr>
            <a:r>
              <a:rPr lang="el-GR" altLang="el-GR" sz="2400" u="sng" dirty="0"/>
              <a:t>Η απόφαση επένδυσης παγίων ή άϋλων </a:t>
            </a:r>
            <a:r>
              <a:rPr lang="en-US" altLang="el-GR" sz="2400" dirty="0"/>
              <a:t> </a:t>
            </a:r>
            <a:endParaRPr lang="el-GR" altLang="el-GR" sz="2400" dirty="0"/>
          </a:p>
          <a:p>
            <a:pPr lvl="2" eaLnBrk="1" hangingPunct="1">
              <a:lnSpc>
                <a:spcPct val="80000"/>
              </a:lnSpc>
              <a:spcBef>
                <a:spcPct val="50000"/>
              </a:spcBef>
            </a:pPr>
            <a:r>
              <a:rPr lang="el-GR" altLang="el-GR" dirty="0"/>
              <a:t>Εύρεση, αξιολόγηση και επιλογή των διαφόρων επενδυτικών προγραμμάτων (</a:t>
            </a:r>
            <a:r>
              <a:rPr lang="el-GR" altLang="el-GR" i="1" dirty="0"/>
              <a:t>ανάλυση ταμειακών ροών, προγραμματισμός επενδύσεων κεφαλαίου, κόστος κεφαλαίου</a:t>
            </a:r>
            <a:r>
              <a:rPr lang="el-GR" altLang="el-GR" dirty="0"/>
              <a:t>)</a:t>
            </a:r>
          </a:p>
          <a:p>
            <a:pPr lvl="1" eaLnBrk="1" hangingPunct="1">
              <a:lnSpc>
                <a:spcPct val="80000"/>
              </a:lnSpc>
              <a:spcBef>
                <a:spcPct val="50000"/>
              </a:spcBef>
            </a:pPr>
            <a:r>
              <a:rPr lang="el-GR" altLang="el-GR" sz="2400" u="sng" dirty="0"/>
              <a:t>Η απόφαση χρηματοδότησης</a:t>
            </a:r>
            <a:r>
              <a:rPr lang="en-US" altLang="el-GR" sz="2400" dirty="0"/>
              <a:t> </a:t>
            </a:r>
          </a:p>
          <a:p>
            <a:pPr lvl="2" eaLnBrk="1" hangingPunct="1">
              <a:lnSpc>
                <a:spcPct val="80000"/>
              </a:lnSpc>
              <a:spcBef>
                <a:spcPct val="50000"/>
              </a:spcBef>
            </a:pPr>
            <a:r>
              <a:rPr lang="el-GR" altLang="el-GR" dirty="0"/>
              <a:t>Καθορισμός της άριστης (πολιτικής) κεφαλαιακής διάρθρωσης (</a:t>
            </a:r>
            <a:r>
              <a:rPr lang="el-GR" altLang="el-GR" i="1" dirty="0"/>
              <a:t>κεφαλαιακή διάρθρωση, κόστος κεφαλαίου</a:t>
            </a:r>
            <a:r>
              <a:rPr lang="el-GR" altLang="el-GR" dirty="0"/>
              <a:t>)</a:t>
            </a:r>
          </a:p>
          <a:p>
            <a:pPr lvl="1" eaLnBrk="1" hangingPunct="1">
              <a:lnSpc>
                <a:spcPct val="80000"/>
              </a:lnSpc>
              <a:spcBef>
                <a:spcPct val="50000"/>
              </a:spcBef>
            </a:pPr>
            <a:r>
              <a:rPr lang="el-GR" altLang="el-GR" sz="2400" u="sng" dirty="0"/>
              <a:t>Η πολιτική μερίσματος </a:t>
            </a:r>
            <a:endParaRPr lang="en-US" altLang="el-GR" sz="2400" u="sng" dirty="0"/>
          </a:p>
          <a:p>
            <a:pPr lvl="2" eaLnBrk="1" hangingPunct="1">
              <a:lnSpc>
                <a:spcPct val="80000"/>
              </a:lnSpc>
              <a:spcBef>
                <a:spcPct val="50000"/>
              </a:spcBef>
            </a:pPr>
            <a:r>
              <a:rPr lang="el-GR" altLang="el-GR" dirty="0"/>
              <a:t>Διανομή μερισμάτων ή παρακράτηση κερδών (</a:t>
            </a:r>
            <a:r>
              <a:rPr lang="el-GR" altLang="el-GR" i="1" dirty="0"/>
              <a:t>μερισματική πολιτική</a:t>
            </a:r>
            <a:r>
              <a:rPr lang="el-GR" altLang="el-GR" dirty="0"/>
              <a:t>)</a:t>
            </a:r>
            <a:endParaRPr lang="en-US" alt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5"/>
          <p:cNvSpPr>
            <a:spLocks noGrp="1" noChangeArrowheads="1"/>
          </p:cNvSpPr>
          <p:nvPr>
            <p:ph type="title"/>
          </p:nvPr>
        </p:nvSpPr>
        <p:spPr/>
        <p:txBody>
          <a:bodyPr/>
          <a:lstStyle/>
          <a:p>
            <a:pPr eaLnBrk="1" hangingPunct="1"/>
            <a:r>
              <a:rPr lang="el-GR" altLang="el-GR" sz="4000" b="1" dirty="0"/>
              <a:t>ΠΑΡΑΔΕΙΓΜΑ ΑΠΟΤΕΛΕΣΜΑΤΩΝ ΧΡΗΣΗΣ</a:t>
            </a:r>
          </a:p>
        </p:txBody>
      </p:sp>
      <p:graphicFrame>
        <p:nvGraphicFramePr>
          <p:cNvPr id="32772" name="Object 4"/>
          <p:cNvGraphicFramePr>
            <a:graphicFrameLocks noGrp="1" noChangeAspect="1"/>
          </p:cNvGraphicFramePr>
          <p:nvPr>
            <p:ph idx="1"/>
          </p:nvPr>
        </p:nvGraphicFramePr>
        <p:xfrm>
          <a:off x="2566988" y="1700213"/>
          <a:ext cx="7561262" cy="4824412"/>
        </p:xfrm>
        <a:graphic>
          <a:graphicData uri="http://schemas.openxmlformats.org/presentationml/2006/ole">
            <mc:AlternateContent xmlns:mc="http://schemas.openxmlformats.org/markup-compatibility/2006">
              <mc:Choice xmlns:v="urn:schemas-microsoft-com:vml" Requires="v">
                <p:oleObj name="Φύλλο εργασίας" r:id="rId2" imgW="3246480" imgH="2226600" progId="Excel.Sheet.8">
                  <p:embed/>
                </p:oleObj>
              </mc:Choice>
              <mc:Fallback>
                <p:oleObj name="Φύλλο εργασίας" r:id="rId2" imgW="3246480" imgH="2226600" progId="Excel.Sheet.8">
                  <p:embed/>
                  <p:pic>
                    <p:nvPicPr>
                      <p:cNvPr id="32772"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6988" y="1700213"/>
                        <a:ext cx="7561262" cy="4824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2772"/>
                                        </p:tgtEl>
                                        <p:attrNameLst>
                                          <p:attrName>style.visibility</p:attrName>
                                        </p:attrNameLst>
                                      </p:cBhvr>
                                      <p:to>
                                        <p:strVal val="visible"/>
                                      </p:to>
                                    </p:set>
                                    <p:animEffect transition="in" filter="dissolve">
                                      <p:cBhvr>
                                        <p:cTn id="7" dur="500"/>
                                        <p:tgtEl>
                                          <p:spTgt spid="32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524000" y="1"/>
            <a:ext cx="9144000" cy="836613"/>
          </a:xfrm>
        </p:spPr>
        <p:txBody>
          <a:bodyPr/>
          <a:lstStyle/>
          <a:p>
            <a:pPr eaLnBrk="1" hangingPunct="1"/>
            <a:r>
              <a:rPr lang="en-GB" altLang="el-GR" sz="3200" b="1" u="sng" dirty="0"/>
              <a:t>Δομή του </a:t>
            </a:r>
            <a:r>
              <a:rPr lang="el-GR" altLang="el-GR" sz="3200" b="1" u="sng" dirty="0"/>
              <a:t>Χ</a:t>
            </a:r>
            <a:r>
              <a:rPr lang="en-GB" altLang="el-GR" sz="3200" b="1" u="sng" dirty="0"/>
              <a:t>ρηματοοικονομικού </a:t>
            </a:r>
            <a:r>
              <a:rPr lang="el-GR" altLang="el-GR" sz="3200" b="1" u="sng" dirty="0"/>
              <a:t>Σ</a:t>
            </a:r>
            <a:r>
              <a:rPr lang="en-GB" altLang="el-GR" sz="3200" b="1" u="sng" dirty="0"/>
              <a:t>υστήματος</a:t>
            </a:r>
            <a:r>
              <a:rPr lang="en-GB" altLang="el-GR" dirty="0"/>
              <a:t> </a:t>
            </a:r>
          </a:p>
        </p:txBody>
      </p:sp>
      <p:sp>
        <p:nvSpPr>
          <p:cNvPr id="265219" name="Rectangle 3"/>
          <p:cNvSpPr>
            <a:spLocks noGrp="1" noChangeArrowheads="1"/>
          </p:cNvSpPr>
          <p:nvPr>
            <p:ph type="body" idx="1"/>
          </p:nvPr>
        </p:nvSpPr>
        <p:spPr>
          <a:xfrm>
            <a:off x="1524000" y="908050"/>
            <a:ext cx="9144000" cy="5949950"/>
          </a:xfrm>
        </p:spPr>
        <p:txBody>
          <a:bodyPr/>
          <a:lstStyle/>
          <a:p>
            <a:pPr algn="just" eaLnBrk="1" hangingPunct="1">
              <a:lnSpc>
                <a:spcPct val="90000"/>
              </a:lnSpc>
            </a:pPr>
            <a:r>
              <a:rPr lang="en-GB" altLang="el-GR" sz="2400" dirty="0"/>
              <a:t>Κάθε εύρωστη και υγιής </a:t>
            </a:r>
            <a:r>
              <a:rPr lang="en-GB" altLang="el-GR" sz="2400" b="1" dirty="0">
                <a:solidFill>
                  <a:srgbClr val="CC3300"/>
                </a:solidFill>
              </a:rPr>
              <a:t>οικονομία </a:t>
            </a:r>
            <a:r>
              <a:rPr lang="en-GB" altLang="el-GR" sz="2400" dirty="0"/>
              <a:t>χρειάζεται ένα </a:t>
            </a:r>
            <a:r>
              <a:rPr lang="en-GB" altLang="el-GR" sz="2400" b="1" dirty="0">
                <a:solidFill>
                  <a:srgbClr val="CC3300"/>
                </a:solidFill>
              </a:rPr>
              <a:t>χρηματοοικονομικό σύστημα</a:t>
            </a:r>
            <a:r>
              <a:rPr lang="en-GB" altLang="el-GR" sz="2400" dirty="0"/>
              <a:t> ικανό να μεταφέρει κεφάλαια από τις πλεονασματικές οικονομικές μονάδες (αυτές που αποταμιεύουν στην τρέχουσα διαχείριση) στις ελλειμματικές οικονομικές μονάδες, δηλαδή εκείνες που δανείζονται για να επενδύσουν στις παραγωγικές ευκαιρίες που έχουν προσδιορίσει.</a:t>
            </a:r>
          </a:p>
          <a:p>
            <a:pPr algn="just" eaLnBrk="1" hangingPunct="1">
              <a:lnSpc>
                <a:spcPct val="90000"/>
              </a:lnSpc>
            </a:pPr>
            <a:r>
              <a:rPr lang="en-GB" altLang="el-GR" sz="2400" dirty="0"/>
              <a:t>Το χρηματοοικονομικό σύστημα είναι πολύπλοκο τόσο στη </a:t>
            </a:r>
            <a:r>
              <a:rPr lang="en-GB" altLang="el-GR" sz="2400" u="sng" dirty="0">
                <a:solidFill>
                  <a:srgbClr val="32406E"/>
                </a:solidFill>
              </a:rPr>
              <a:t>διάρθρωση</a:t>
            </a:r>
            <a:r>
              <a:rPr lang="en-GB" altLang="el-GR" sz="2400" dirty="0"/>
              <a:t> όσο και στη </a:t>
            </a:r>
            <a:r>
              <a:rPr lang="en-GB" altLang="el-GR" sz="2400" u="sng" dirty="0">
                <a:solidFill>
                  <a:srgbClr val="32406E"/>
                </a:solidFill>
              </a:rPr>
              <a:t>λειτουργία</a:t>
            </a:r>
            <a:r>
              <a:rPr lang="en-GB" altLang="el-GR" sz="2400" dirty="0"/>
              <a:t> του. Υπάρχουν διαφορετικοί τύποι χρηματοοικονομικών οργανισμών, όπως τράπεζες, ασφαλιστικές εταιρείες, αμοιβαία κεφάλαια και άλλοι θεσμικοί επενδυτές, που δραστηριοποιούνται διαφορετικά στις αγορές.</a:t>
            </a:r>
          </a:p>
          <a:p>
            <a:pPr algn="just" eaLnBrk="1" hangingPunct="1">
              <a:lnSpc>
                <a:spcPct val="90000"/>
              </a:lnSpc>
            </a:pPr>
            <a:r>
              <a:rPr lang="en-GB" altLang="el-GR" sz="2400" dirty="0"/>
              <a:t>Πυρήνας του χρηματοοικονομικού τομέα είναι το </a:t>
            </a:r>
            <a:r>
              <a:rPr lang="en-GB" altLang="el-GR" sz="2400" dirty="0">
                <a:solidFill>
                  <a:srgbClr val="CC3300"/>
                </a:solidFill>
              </a:rPr>
              <a:t>τραπεζικό σύστημα</a:t>
            </a:r>
            <a:r>
              <a:rPr lang="en-GB" altLang="el-GR" sz="2400" dirty="0"/>
              <a:t>, το οποίο συναπαρτίζεται από την</a:t>
            </a:r>
            <a:r>
              <a:rPr lang="en-GB" altLang="el-GR" sz="2400" dirty="0">
                <a:solidFill>
                  <a:srgbClr val="556BB1"/>
                </a:solidFill>
              </a:rPr>
              <a:t> κεντρική τράπεζα</a:t>
            </a:r>
            <a:r>
              <a:rPr lang="en-GB" altLang="el-GR" sz="2400" dirty="0"/>
              <a:t>, τις </a:t>
            </a:r>
            <a:r>
              <a:rPr lang="en-GB" altLang="el-GR" sz="2400" dirty="0">
                <a:solidFill>
                  <a:srgbClr val="556BB1"/>
                </a:solidFill>
              </a:rPr>
              <a:t>εμπορικές τράπεζες</a:t>
            </a:r>
            <a:r>
              <a:rPr lang="en-GB" altLang="el-GR" sz="2400" dirty="0"/>
              <a:t> και τους </a:t>
            </a:r>
            <a:r>
              <a:rPr lang="en-GB" altLang="el-GR" sz="2400" dirty="0">
                <a:solidFill>
                  <a:srgbClr val="556BB1"/>
                </a:solidFill>
              </a:rPr>
              <a:t>ειδικούς πιστωτικούς οργανισμούς</a:t>
            </a:r>
            <a:r>
              <a:rPr lang="en-GB" altLang="el-GR" sz="2400"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5219">
                                            <p:txEl>
                                              <p:pRg st="0" end="0"/>
                                            </p:txEl>
                                          </p:spTgt>
                                        </p:tgtEl>
                                        <p:attrNameLst>
                                          <p:attrName>style.visibility</p:attrName>
                                        </p:attrNameLst>
                                      </p:cBhvr>
                                      <p:to>
                                        <p:strVal val="visible"/>
                                      </p:to>
                                    </p:set>
                                    <p:animEffect transition="in" filter="wipe(left)">
                                      <p:cBhvr>
                                        <p:cTn id="7" dur="500"/>
                                        <p:tgtEl>
                                          <p:spTgt spid="265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5219">
                                            <p:txEl>
                                              <p:pRg st="1" end="1"/>
                                            </p:txEl>
                                          </p:spTgt>
                                        </p:tgtEl>
                                        <p:attrNameLst>
                                          <p:attrName>style.visibility</p:attrName>
                                        </p:attrNameLst>
                                      </p:cBhvr>
                                      <p:to>
                                        <p:strVal val="visible"/>
                                      </p:to>
                                    </p:set>
                                    <p:animEffect transition="in" filter="wipe(left)">
                                      <p:cBhvr>
                                        <p:cTn id="12" dur="500"/>
                                        <p:tgtEl>
                                          <p:spTgt spid="265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5219">
                                            <p:txEl>
                                              <p:pRg st="2" end="2"/>
                                            </p:txEl>
                                          </p:spTgt>
                                        </p:tgtEl>
                                        <p:attrNameLst>
                                          <p:attrName>style.visibility</p:attrName>
                                        </p:attrNameLst>
                                      </p:cBhvr>
                                      <p:to>
                                        <p:strVal val="visible"/>
                                      </p:to>
                                    </p:set>
                                    <p:animEffect transition="in" filter="wipe(left)">
                                      <p:cBhvr>
                                        <p:cTn id="17" dur="500"/>
                                        <p:tgtEl>
                                          <p:spTgt spid="265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1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l-GR" altLang="el-GR" sz="4000" b="1" dirty="0"/>
              <a:t>ΛΕΙΤΟΥΡΓΙΕΣ ΧΡΗΜΑΤΟΟΙΚΟΝΟΜΙΚΟΥ ΔΙΕΥΘΥΝΤΟΥ</a:t>
            </a:r>
          </a:p>
        </p:txBody>
      </p:sp>
      <p:sp>
        <p:nvSpPr>
          <p:cNvPr id="18435" name="Rectangle 3"/>
          <p:cNvSpPr>
            <a:spLocks noGrp="1" noChangeArrowheads="1"/>
          </p:cNvSpPr>
          <p:nvPr>
            <p:ph type="body" idx="1"/>
          </p:nvPr>
        </p:nvSpPr>
        <p:spPr>
          <a:xfrm>
            <a:off x="1981200" y="1844676"/>
            <a:ext cx="8229600" cy="5013325"/>
          </a:xfrm>
        </p:spPr>
        <p:txBody>
          <a:bodyPr/>
          <a:lstStyle/>
          <a:p>
            <a:pPr eaLnBrk="1" hangingPunct="1">
              <a:lnSpc>
                <a:spcPct val="90000"/>
              </a:lnSpc>
              <a:buFontTx/>
              <a:buNone/>
            </a:pPr>
            <a:r>
              <a:rPr lang="el-GR" altLang="el-GR" b="1" dirty="0"/>
              <a:t>-</a:t>
            </a:r>
            <a:r>
              <a:rPr lang="el-GR" altLang="el-GR" dirty="0"/>
              <a:t>Χρηματοοικονομικός προγραμματισμός</a:t>
            </a:r>
          </a:p>
          <a:p>
            <a:pPr eaLnBrk="1" hangingPunct="1">
              <a:lnSpc>
                <a:spcPct val="90000"/>
              </a:lnSpc>
              <a:buFontTx/>
              <a:buNone/>
            </a:pPr>
            <a:r>
              <a:rPr lang="el-GR" altLang="el-GR" b="1" dirty="0"/>
              <a:t>-</a:t>
            </a:r>
            <a:r>
              <a:rPr lang="el-GR" altLang="el-GR" dirty="0"/>
              <a:t>Εξεύρεση φθηνού χρήματος</a:t>
            </a:r>
          </a:p>
          <a:p>
            <a:pPr eaLnBrk="1" hangingPunct="1">
              <a:lnSpc>
                <a:spcPct val="90000"/>
              </a:lnSpc>
              <a:buFontTx/>
              <a:buNone/>
            </a:pPr>
            <a:r>
              <a:rPr lang="el-GR" altLang="el-GR" b="1" dirty="0"/>
              <a:t>-</a:t>
            </a:r>
            <a:r>
              <a:rPr lang="el-GR" altLang="el-GR" dirty="0"/>
              <a:t>Ορθολογική χρήση των κεφαλαίων</a:t>
            </a:r>
          </a:p>
          <a:p>
            <a:pPr eaLnBrk="1" hangingPunct="1">
              <a:lnSpc>
                <a:spcPct val="90000"/>
              </a:lnSpc>
              <a:buFontTx/>
              <a:buNone/>
            </a:pPr>
            <a:r>
              <a:rPr lang="el-GR" altLang="el-GR" b="1" dirty="0"/>
              <a:t>-</a:t>
            </a:r>
            <a:r>
              <a:rPr lang="el-GR" altLang="el-GR" dirty="0"/>
              <a:t>Μεγιστοποίηση της αξίας της επιχείρησης</a:t>
            </a:r>
          </a:p>
          <a:p>
            <a:pPr eaLnBrk="1" hangingPunct="1">
              <a:lnSpc>
                <a:spcPct val="90000"/>
              </a:lnSpc>
              <a:buFontTx/>
              <a:buNone/>
            </a:pPr>
            <a:r>
              <a:rPr lang="el-GR" altLang="el-GR" b="1" dirty="0"/>
              <a:t>-</a:t>
            </a:r>
            <a:r>
              <a:rPr lang="el-GR" altLang="el-GR" dirty="0"/>
              <a:t>Λήψη επενδυτικών αποφάσεων</a:t>
            </a:r>
          </a:p>
          <a:p>
            <a:pPr eaLnBrk="1" hangingPunct="1">
              <a:lnSpc>
                <a:spcPct val="90000"/>
              </a:lnSpc>
              <a:buFontTx/>
              <a:buNone/>
            </a:pPr>
            <a:r>
              <a:rPr lang="el-GR" altLang="el-GR" b="1" dirty="0"/>
              <a:t>-</a:t>
            </a:r>
            <a:r>
              <a:rPr lang="el-GR" altLang="el-GR" dirty="0"/>
              <a:t>Αποδοτικότερη λειτουργία της επιχείρησης</a:t>
            </a:r>
          </a:p>
          <a:p>
            <a:pPr eaLnBrk="1" hangingPunct="1">
              <a:lnSpc>
                <a:spcPct val="90000"/>
              </a:lnSpc>
              <a:buFontTx/>
              <a:buNone/>
            </a:pPr>
            <a:r>
              <a:rPr lang="el-GR" altLang="el-GR" b="1" dirty="0"/>
              <a:t>-</a:t>
            </a:r>
            <a:r>
              <a:rPr lang="el-GR" altLang="el-GR" dirty="0"/>
              <a:t>Χρήση κεφαλαιαγορών και χρηματαγορών</a:t>
            </a:r>
          </a:p>
          <a:p>
            <a:pPr eaLnBrk="1" hangingPunct="1">
              <a:lnSpc>
                <a:spcPct val="90000"/>
              </a:lnSpc>
              <a:buFontTx/>
              <a:buNone/>
            </a:pPr>
            <a:r>
              <a:rPr lang="el-GR" altLang="el-GR" b="1" dirty="0"/>
              <a:t>-</a:t>
            </a:r>
            <a:r>
              <a:rPr lang="el-GR" altLang="el-GR" dirty="0"/>
              <a:t>Ορθή τήρηση των χρηματοοικονομικών</a:t>
            </a:r>
          </a:p>
          <a:p>
            <a:pPr eaLnBrk="1" hangingPunct="1">
              <a:lnSpc>
                <a:spcPct val="90000"/>
              </a:lnSpc>
              <a:buFontTx/>
              <a:buNone/>
            </a:pPr>
            <a:r>
              <a:rPr lang="el-GR" altLang="el-GR" dirty="0"/>
              <a:t>Καταστάσεων.</a:t>
            </a:r>
          </a:p>
          <a:p>
            <a:pPr eaLnBrk="1" hangingPunct="1">
              <a:lnSpc>
                <a:spcPct val="90000"/>
              </a:lnSpc>
              <a:buFontTx/>
              <a:buNone/>
            </a:pPr>
            <a:endParaRPr lang="el-GR" altLang="el-GR" dirty="0"/>
          </a:p>
          <a:p>
            <a:pPr eaLnBrk="1" hangingPunct="1">
              <a:lnSpc>
                <a:spcPct val="90000"/>
              </a:lnSpc>
              <a:buFontTx/>
              <a:buNone/>
            </a:pPr>
            <a:endParaRPr lang="el-GR" alt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1524000" y="152401"/>
            <a:ext cx="9144000" cy="584775"/>
          </a:xfrm>
          <a:prstGeom prst="rect">
            <a:avLst/>
          </a:prstGeom>
          <a:noFill/>
          <a:ln w="9525">
            <a:noFill/>
            <a:miter lim="800000"/>
            <a:headEnd/>
            <a:tailEnd/>
          </a:ln>
        </p:spPr>
        <p:txBody>
          <a:bodyPr>
            <a:spAutoFit/>
          </a:bodyPr>
          <a:lstStyle/>
          <a:p>
            <a:pPr algn="ctr" eaLnBrk="0" fontAlgn="base" hangingPunct="0">
              <a:spcBef>
                <a:spcPct val="0"/>
              </a:spcBef>
              <a:spcAft>
                <a:spcPct val="0"/>
              </a:spcAft>
            </a:pPr>
            <a:r>
              <a:rPr lang="el-GR" sz="3200" b="1" dirty="0">
                <a:solidFill>
                  <a:srgbClr val="000000"/>
                </a:solidFill>
                <a:latin typeface="Arial"/>
              </a:rPr>
              <a:t>ΑΝΤΙΚΕΙΜΕΝΙΚΟΙ ΣΚΟΠΟΙ ΤΗΣ ΕΠΙΧΕΙΡΗΣΗΣ </a:t>
            </a:r>
          </a:p>
        </p:txBody>
      </p:sp>
      <p:sp>
        <p:nvSpPr>
          <p:cNvPr id="15363" name="Text Box 3"/>
          <p:cNvSpPr txBox="1">
            <a:spLocks noChangeArrowheads="1"/>
          </p:cNvSpPr>
          <p:nvPr/>
        </p:nvSpPr>
        <p:spPr bwMode="auto">
          <a:xfrm>
            <a:off x="2209800" y="1435101"/>
            <a:ext cx="3657600" cy="466725"/>
          </a:xfrm>
          <a:prstGeom prst="rect">
            <a:avLst/>
          </a:prstGeom>
          <a:solidFill>
            <a:srgbClr val="FFFF00"/>
          </a:solidFill>
          <a:ln w="9525">
            <a:solidFill>
              <a:schemeClr val="tx1"/>
            </a:solidFill>
            <a:miter lim="800000"/>
            <a:headEnd/>
            <a:tailEnd/>
          </a:ln>
        </p:spPr>
        <p:txBody>
          <a:bodyPr>
            <a:spAutoFit/>
          </a:bodyPr>
          <a:lstStyle/>
          <a:p>
            <a:pPr algn="ctr" eaLnBrk="0" fontAlgn="base" hangingPunct="0">
              <a:spcBef>
                <a:spcPct val="50000"/>
              </a:spcBef>
              <a:spcAft>
                <a:spcPct val="0"/>
              </a:spcAft>
            </a:pPr>
            <a:r>
              <a:rPr lang="el-GR" sz="2400" b="1" dirty="0">
                <a:solidFill>
                  <a:srgbClr val="000000"/>
                </a:solidFill>
                <a:latin typeface="Arial"/>
              </a:rPr>
              <a:t>ΚΕΡΔΗ ΕΠΙΧΕΙΡΗΣΗΣ</a:t>
            </a:r>
          </a:p>
        </p:txBody>
      </p:sp>
      <p:sp>
        <p:nvSpPr>
          <p:cNvPr id="15364" name="Text Box 4"/>
          <p:cNvSpPr txBox="1">
            <a:spLocks noChangeArrowheads="1"/>
          </p:cNvSpPr>
          <p:nvPr/>
        </p:nvSpPr>
        <p:spPr bwMode="auto">
          <a:xfrm>
            <a:off x="6312024" y="2204865"/>
            <a:ext cx="3810000" cy="466725"/>
          </a:xfrm>
          <a:prstGeom prst="rect">
            <a:avLst/>
          </a:prstGeom>
          <a:solidFill>
            <a:srgbClr val="FF9900"/>
          </a:solidFill>
          <a:ln w="9525">
            <a:solidFill>
              <a:schemeClr val="tx1"/>
            </a:solidFill>
            <a:miter lim="800000"/>
            <a:headEnd/>
            <a:tailEnd/>
          </a:ln>
        </p:spPr>
        <p:txBody>
          <a:bodyPr>
            <a:spAutoFit/>
          </a:bodyPr>
          <a:lstStyle/>
          <a:p>
            <a:pPr algn="ctr" eaLnBrk="0" fontAlgn="base" hangingPunct="0">
              <a:spcBef>
                <a:spcPct val="50000"/>
              </a:spcBef>
              <a:spcAft>
                <a:spcPct val="0"/>
              </a:spcAft>
            </a:pPr>
            <a:r>
              <a:rPr lang="el-GR" sz="2400" b="1" dirty="0">
                <a:solidFill>
                  <a:srgbClr val="000000"/>
                </a:solidFill>
                <a:latin typeface="Arial"/>
              </a:rPr>
              <a:t>ΠΑΡΑΓΩΓΗ ΑΞΙΑΣ</a:t>
            </a:r>
          </a:p>
        </p:txBody>
      </p:sp>
      <p:sp>
        <p:nvSpPr>
          <p:cNvPr id="15365" name="Rectangle 5"/>
          <p:cNvSpPr>
            <a:spLocks noChangeArrowheads="1"/>
          </p:cNvSpPr>
          <p:nvPr/>
        </p:nvSpPr>
        <p:spPr bwMode="auto">
          <a:xfrm>
            <a:off x="2135188" y="2060576"/>
            <a:ext cx="3657600" cy="466725"/>
          </a:xfrm>
          <a:prstGeom prst="rect">
            <a:avLst/>
          </a:prstGeom>
          <a:solidFill>
            <a:srgbClr val="FFFF00"/>
          </a:solidFill>
          <a:ln w="9525">
            <a:solidFill>
              <a:schemeClr val="tx1"/>
            </a:solidFill>
            <a:miter lim="800000"/>
            <a:headEnd/>
            <a:tailEnd/>
          </a:ln>
        </p:spPr>
        <p:txBody>
          <a:bodyPr>
            <a:spAutoFit/>
          </a:bodyPr>
          <a:lstStyle/>
          <a:p>
            <a:pPr algn="ctr" eaLnBrk="0" fontAlgn="base" hangingPunct="0">
              <a:spcBef>
                <a:spcPct val="50000"/>
              </a:spcBef>
              <a:spcAft>
                <a:spcPct val="0"/>
              </a:spcAft>
            </a:pPr>
            <a:r>
              <a:rPr lang="el-GR" sz="2400" b="1" dirty="0">
                <a:solidFill>
                  <a:srgbClr val="000000"/>
                </a:solidFill>
                <a:latin typeface="Arial"/>
              </a:rPr>
              <a:t>ΚΕΡΔΗ ΑΝΑ ΜΕΤΟΧΗ</a:t>
            </a:r>
          </a:p>
        </p:txBody>
      </p:sp>
      <p:sp>
        <p:nvSpPr>
          <p:cNvPr id="15366" name="Rectangle 6"/>
          <p:cNvSpPr>
            <a:spLocks noChangeArrowheads="1"/>
          </p:cNvSpPr>
          <p:nvPr/>
        </p:nvSpPr>
        <p:spPr bwMode="auto">
          <a:xfrm>
            <a:off x="6024563" y="1435100"/>
            <a:ext cx="4392612" cy="711200"/>
          </a:xfrm>
          <a:prstGeom prst="rect">
            <a:avLst/>
          </a:prstGeom>
          <a:solidFill>
            <a:srgbClr val="FF9900"/>
          </a:solidFill>
          <a:ln w="9525">
            <a:solidFill>
              <a:schemeClr val="tx1"/>
            </a:solidFill>
            <a:miter lim="800000"/>
            <a:headEnd/>
            <a:tailEnd/>
          </a:ln>
        </p:spPr>
        <p:txBody>
          <a:bodyPr>
            <a:spAutoFit/>
          </a:bodyPr>
          <a:lstStyle/>
          <a:p>
            <a:pPr algn="ctr" eaLnBrk="0" fontAlgn="base" hangingPunct="0">
              <a:spcBef>
                <a:spcPct val="50000"/>
              </a:spcBef>
              <a:spcAft>
                <a:spcPct val="0"/>
              </a:spcAft>
            </a:pPr>
            <a:r>
              <a:rPr lang="el-GR" sz="2000" b="1" dirty="0">
                <a:solidFill>
                  <a:srgbClr val="000000"/>
                </a:solidFill>
                <a:latin typeface="Arial"/>
              </a:rPr>
              <a:t>ΧΡΗΜΑΤΙΣΤΗΡΙΑΚΗ ΑΞΙΑ ΜΕΤΟΧΗΣ</a:t>
            </a:r>
          </a:p>
        </p:txBody>
      </p:sp>
      <p:sp>
        <p:nvSpPr>
          <p:cNvPr id="15367" name="Text Box 7"/>
          <p:cNvSpPr txBox="1">
            <a:spLocks noChangeArrowheads="1"/>
          </p:cNvSpPr>
          <p:nvPr/>
        </p:nvSpPr>
        <p:spPr bwMode="auto">
          <a:xfrm>
            <a:off x="2209800" y="825500"/>
            <a:ext cx="7848600" cy="528638"/>
          </a:xfrm>
          <a:prstGeom prst="rect">
            <a:avLst/>
          </a:prstGeom>
          <a:solidFill>
            <a:srgbClr val="00FF00"/>
          </a:solidFill>
          <a:ln w="9525">
            <a:solidFill>
              <a:schemeClr val="tx1"/>
            </a:solidFill>
            <a:miter lim="800000"/>
            <a:headEnd/>
            <a:tailEnd/>
          </a:ln>
        </p:spPr>
        <p:txBody>
          <a:bodyPr>
            <a:spAutoFit/>
          </a:bodyPr>
          <a:lstStyle/>
          <a:p>
            <a:pPr algn="ctr" eaLnBrk="0" fontAlgn="base" hangingPunct="0">
              <a:spcBef>
                <a:spcPct val="50000"/>
              </a:spcBef>
              <a:spcAft>
                <a:spcPct val="0"/>
              </a:spcAft>
            </a:pPr>
            <a:r>
              <a:rPr lang="el-GR" sz="2800" b="1" dirty="0">
                <a:solidFill>
                  <a:srgbClr val="000000"/>
                </a:solidFill>
                <a:latin typeface="Arial"/>
              </a:rPr>
              <a:t>ΜΕΓΙΣΤΟΠΟΙΗΣΗ</a:t>
            </a:r>
          </a:p>
        </p:txBody>
      </p:sp>
      <p:sp>
        <p:nvSpPr>
          <p:cNvPr id="15368" name="Text Box 8"/>
          <p:cNvSpPr txBox="1">
            <a:spLocks noChangeArrowheads="1"/>
          </p:cNvSpPr>
          <p:nvPr/>
        </p:nvSpPr>
        <p:spPr bwMode="auto">
          <a:xfrm>
            <a:off x="2279577" y="2882900"/>
            <a:ext cx="1800299" cy="400110"/>
          </a:xfrm>
          <a:prstGeom prst="rect">
            <a:avLst/>
          </a:prstGeom>
          <a:solidFill>
            <a:srgbClr val="FF6600"/>
          </a:solidFill>
          <a:ln w="9525">
            <a:solidFill>
              <a:schemeClr val="tx1"/>
            </a:solidFill>
            <a:prstDash val="sysDot"/>
            <a:miter lim="800000"/>
            <a:headEnd/>
            <a:tailEnd/>
          </a:ln>
        </p:spPr>
        <p:txBody>
          <a:bodyPr wrap="square">
            <a:spAutoFit/>
          </a:bodyPr>
          <a:lstStyle/>
          <a:p>
            <a:pPr eaLnBrk="0" fontAlgn="base" hangingPunct="0">
              <a:spcBef>
                <a:spcPct val="50000"/>
              </a:spcBef>
              <a:spcAft>
                <a:spcPct val="0"/>
              </a:spcAft>
            </a:pPr>
            <a:r>
              <a:rPr lang="el-GR" sz="2000" b="1" dirty="0">
                <a:solidFill>
                  <a:srgbClr val="000000"/>
                </a:solidFill>
                <a:latin typeface="Arial"/>
              </a:rPr>
              <a:t>ΕΠΕΝΔΥΤΕΣ</a:t>
            </a:r>
          </a:p>
        </p:txBody>
      </p:sp>
      <p:sp>
        <p:nvSpPr>
          <p:cNvPr id="15369" name="Text Box 9"/>
          <p:cNvSpPr txBox="1">
            <a:spLocks noChangeArrowheads="1"/>
          </p:cNvSpPr>
          <p:nvPr/>
        </p:nvSpPr>
        <p:spPr bwMode="auto">
          <a:xfrm>
            <a:off x="4419600" y="2882900"/>
            <a:ext cx="1531938" cy="400110"/>
          </a:xfrm>
          <a:prstGeom prst="rect">
            <a:avLst/>
          </a:prstGeom>
          <a:solidFill>
            <a:srgbClr val="FFCC00"/>
          </a:solidFill>
          <a:ln w="9525">
            <a:solidFill>
              <a:schemeClr val="tx1"/>
            </a:solidFill>
            <a:prstDash val="sysDot"/>
            <a:miter lim="800000"/>
            <a:headEnd/>
            <a:tailEnd/>
          </a:ln>
        </p:spPr>
        <p:txBody>
          <a:bodyPr>
            <a:spAutoFit/>
          </a:bodyPr>
          <a:lstStyle/>
          <a:p>
            <a:pPr eaLnBrk="0" fontAlgn="base" hangingPunct="0">
              <a:spcBef>
                <a:spcPct val="0"/>
              </a:spcBef>
              <a:spcAft>
                <a:spcPct val="0"/>
              </a:spcAft>
            </a:pPr>
            <a:r>
              <a:rPr lang="el-GR" sz="2000" b="1" dirty="0">
                <a:solidFill>
                  <a:srgbClr val="000000"/>
                </a:solidFill>
                <a:latin typeface="Arial"/>
              </a:rPr>
              <a:t>ΔΙΟΙΚΗΣΗ</a:t>
            </a:r>
          </a:p>
        </p:txBody>
      </p:sp>
      <p:sp>
        <p:nvSpPr>
          <p:cNvPr id="15370" name="Text Box 10"/>
          <p:cNvSpPr txBox="1">
            <a:spLocks noChangeArrowheads="1"/>
          </p:cNvSpPr>
          <p:nvPr/>
        </p:nvSpPr>
        <p:spPr bwMode="auto">
          <a:xfrm>
            <a:off x="6324600" y="2882900"/>
            <a:ext cx="2076450" cy="400110"/>
          </a:xfrm>
          <a:prstGeom prst="rect">
            <a:avLst/>
          </a:prstGeom>
          <a:solidFill>
            <a:srgbClr val="FFCC99"/>
          </a:solidFill>
          <a:ln w="9525">
            <a:solidFill>
              <a:schemeClr val="tx1"/>
            </a:solidFill>
            <a:prstDash val="sysDot"/>
            <a:miter lim="800000"/>
            <a:headEnd/>
            <a:tailEnd/>
          </a:ln>
        </p:spPr>
        <p:txBody>
          <a:bodyPr>
            <a:spAutoFit/>
          </a:bodyPr>
          <a:lstStyle/>
          <a:p>
            <a:pPr eaLnBrk="0" fontAlgn="base" hangingPunct="0">
              <a:spcBef>
                <a:spcPct val="50000"/>
              </a:spcBef>
              <a:spcAft>
                <a:spcPct val="0"/>
              </a:spcAft>
            </a:pPr>
            <a:r>
              <a:rPr lang="el-GR" sz="2000" b="1" dirty="0">
                <a:solidFill>
                  <a:srgbClr val="000000"/>
                </a:solidFill>
                <a:latin typeface="Arial"/>
              </a:rPr>
              <a:t>ΕΡΓΑΖΟΜΕΝΟΙ</a:t>
            </a:r>
          </a:p>
        </p:txBody>
      </p:sp>
      <p:sp>
        <p:nvSpPr>
          <p:cNvPr id="15371" name="Text Box 11"/>
          <p:cNvSpPr txBox="1">
            <a:spLocks noChangeArrowheads="1"/>
          </p:cNvSpPr>
          <p:nvPr/>
        </p:nvSpPr>
        <p:spPr bwMode="auto">
          <a:xfrm>
            <a:off x="8610601" y="2882901"/>
            <a:ext cx="1446213" cy="384721"/>
          </a:xfrm>
          <a:prstGeom prst="rect">
            <a:avLst/>
          </a:prstGeom>
          <a:solidFill>
            <a:srgbClr val="FF99CC"/>
          </a:solidFill>
          <a:ln w="9525">
            <a:solidFill>
              <a:schemeClr val="tx1"/>
            </a:solidFill>
            <a:prstDash val="sysDot"/>
            <a:miter lim="800000"/>
            <a:headEnd/>
            <a:tailEnd/>
          </a:ln>
        </p:spPr>
        <p:txBody>
          <a:bodyPr>
            <a:spAutoFit/>
          </a:bodyPr>
          <a:lstStyle/>
          <a:p>
            <a:pPr eaLnBrk="0" fontAlgn="base" hangingPunct="0">
              <a:spcBef>
                <a:spcPct val="0"/>
              </a:spcBef>
              <a:spcAft>
                <a:spcPct val="0"/>
              </a:spcAft>
            </a:pPr>
            <a:r>
              <a:rPr lang="el-GR" sz="1900" b="1" dirty="0">
                <a:solidFill>
                  <a:srgbClr val="000000"/>
                </a:solidFill>
                <a:latin typeface="Arial"/>
              </a:rPr>
              <a:t>ΚΟΙΝΩΝΙΑ</a:t>
            </a:r>
          </a:p>
        </p:txBody>
      </p:sp>
      <p:sp>
        <p:nvSpPr>
          <p:cNvPr id="15372" name="Line 12"/>
          <p:cNvSpPr>
            <a:spLocks noChangeShapeType="1"/>
          </p:cNvSpPr>
          <p:nvPr/>
        </p:nvSpPr>
        <p:spPr bwMode="auto">
          <a:xfrm>
            <a:off x="2133600" y="2730500"/>
            <a:ext cx="7924800" cy="0"/>
          </a:xfrm>
          <a:prstGeom prst="line">
            <a:avLst/>
          </a:prstGeom>
          <a:noFill/>
          <a:ln w="9525">
            <a:solidFill>
              <a:schemeClr val="tx1"/>
            </a:solidFill>
            <a:round/>
            <a:headEnd/>
            <a:tailEnd/>
          </a:ln>
        </p:spPr>
        <p:txBody>
          <a:bodyPr wrap="none" anchor="ctr"/>
          <a:lstStyle/>
          <a:p>
            <a:pPr fontAlgn="base">
              <a:spcBef>
                <a:spcPct val="0"/>
              </a:spcBef>
              <a:spcAft>
                <a:spcPct val="0"/>
              </a:spcAft>
            </a:pPr>
            <a:endParaRPr lang="el-GR" dirty="0">
              <a:solidFill>
                <a:srgbClr val="000000"/>
              </a:solidFill>
              <a:latin typeface="Arial" pitchFamily="34" charset="0"/>
            </a:endParaRPr>
          </a:p>
        </p:txBody>
      </p:sp>
      <p:sp>
        <p:nvSpPr>
          <p:cNvPr id="15373" name="Line 13"/>
          <p:cNvSpPr>
            <a:spLocks noChangeShapeType="1"/>
          </p:cNvSpPr>
          <p:nvPr/>
        </p:nvSpPr>
        <p:spPr bwMode="auto">
          <a:xfrm>
            <a:off x="2133600" y="2730500"/>
            <a:ext cx="0" cy="609600"/>
          </a:xfrm>
          <a:prstGeom prst="line">
            <a:avLst/>
          </a:prstGeom>
          <a:noFill/>
          <a:ln w="9525">
            <a:solidFill>
              <a:schemeClr val="tx1"/>
            </a:solidFill>
            <a:round/>
            <a:headEnd/>
            <a:tailEnd/>
          </a:ln>
        </p:spPr>
        <p:txBody>
          <a:bodyPr wrap="none" anchor="ctr"/>
          <a:lstStyle/>
          <a:p>
            <a:pPr fontAlgn="base">
              <a:spcBef>
                <a:spcPct val="0"/>
              </a:spcBef>
              <a:spcAft>
                <a:spcPct val="0"/>
              </a:spcAft>
            </a:pPr>
            <a:endParaRPr lang="el-GR" dirty="0">
              <a:solidFill>
                <a:srgbClr val="000000"/>
              </a:solidFill>
              <a:latin typeface="Arial" pitchFamily="34" charset="0"/>
            </a:endParaRPr>
          </a:p>
        </p:txBody>
      </p:sp>
      <p:sp>
        <p:nvSpPr>
          <p:cNvPr id="15374" name="Line 14"/>
          <p:cNvSpPr>
            <a:spLocks noChangeShapeType="1"/>
          </p:cNvSpPr>
          <p:nvPr/>
        </p:nvSpPr>
        <p:spPr bwMode="auto">
          <a:xfrm>
            <a:off x="2133600" y="3340100"/>
            <a:ext cx="7924800" cy="0"/>
          </a:xfrm>
          <a:prstGeom prst="line">
            <a:avLst/>
          </a:prstGeom>
          <a:noFill/>
          <a:ln w="9525">
            <a:solidFill>
              <a:schemeClr val="tx1"/>
            </a:solidFill>
            <a:round/>
            <a:headEnd/>
            <a:tailEnd/>
          </a:ln>
        </p:spPr>
        <p:txBody>
          <a:bodyPr wrap="none" anchor="ctr"/>
          <a:lstStyle/>
          <a:p>
            <a:pPr fontAlgn="base">
              <a:spcBef>
                <a:spcPct val="0"/>
              </a:spcBef>
              <a:spcAft>
                <a:spcPct val="0"/>
              </a:spcAft>
            </a:pPr>
            <a:endParaRPr lang="el-GR" dirty="0">
              <a:solidFill>
                <a:srgbClr val="000000"/>
              </a:solidFill>
              <a:latin typeface="Arial" pitchFamily="34" charset="0"/>
            </a:endParaRPr>
          </a:p>
        </p:txBody>
      </p:sp>
      <p:sp>
        <p:nvSpPr>
          <p:cNvPr id="15375" name="Line 15"/>
          <p:cNvSpPr>
            <a:spLocks noChangeShapeType="1"/>
          </p:cNvSpPr>
          <p:nvPr/>
        </p:nvSpPr>
        <p:spPr bwMode="auto">
          <a:xfrm>
            <a:off x="10058400" y="2730500"/>
            <a:ext cx="0" cy="609600"/>
          </a:xfrm>
          <a:prstGeom prst="line">
            <a:avLst/>
          </a:prstGeom>
          <a:noFill/>
          <a:ln w="9525">
            <a:solidFill>
              <a:schemeClr val="tx1"/>
            </a:solidFill>
            <a:round/>
            <a:headEnd/>
            <a:tailEnd/>
          </a:ln>
        </p:spPr>
        <p:txBody>
          <a:bodyPr wrap="none" anchor="ctr"/>
          <a:lstStyle/>
          <a:p>
            <a:pPr fontAlgn="base">
              <a:spcBef>
                <a:spcPct val="0"/>
              </a:spcBef>
              <a:spcAft>
                <a:spcPct val="0"/>
              </a:spcAft>
            </a:pPr>
            <a:endParaRPr lang="el-GR" dirty="0">
              <a:solidFill>
                <a:srgbClr val="000000"/>
              </a:solidFill>
              <a:latin typeface="Arial" pitchFamily="34" charset="0"/>
            </a:endParaRPr>
          </a:p>
        </p:txBody>
      </p:sp>
      <p:sp>
        <p:nvSpPr>
          <p:cNvPr id="15376" name="Text Box 16"/>
          <p:cNvSpPr txBox="1">
            <a:spLocks noChangeArrowheads="1"/>
          </p:cNvSpPr>
          <p:nvPr/>
        </p:nvSpPr>
        <p:spPr bwMode="auto">
          <a:xfrm>
            <a:off x="1524000" y="3380126"/>
            <a:ext cx="5181600" cy="3477875"/>
          </a:xfrm>
          <a:prstGeom prst="rect">
            <a:avLst/>
          </a:prstGeom>
          <a:noFill/>
          <a:ln w="9525">
            <a:solidFill>
              <a:schemeClr val="tx1"/>
            </a:solidFill>
            <a:miter lim="800000"/>
            <a:headEnd/>
            <a:tailEnd/>
          </a:ln>
        </p:spPr>
        <p:txBody>
          <a:bodyPr wrap="square">
            <a:spAutoFit/>
          </a:bodyPr>
          <a:lstStyle/>
          <a:p>
            <a:pPr eaLnBrk="0" fontAlgn="base" hangingPunct="0">
              <a:spcBef>
                <a:spcPct val="0"/>
              </a:spcBef>
              <a:spcAft>
                <a:spcPct val="0"/>
              </a:spcAft>
            </a:pPr>
            <a:r>
              <a:rPr lang="el-GR" b="1" dirty="0">
                <a:solidFill>
                  <a:srgbClr val="000000"/>
                </a:solidFill>
                <a:latin typeface="Times New Roman" pitchFamily="18" charset="0"/>
              </a:rPr>
              <a:t>                           </a:t>
            </a:r>
            <a:r>
              <a:rPr lang="el-GR" sz="2000" b="1" dirty="0">
                <a:solidFill>
                  <a:srgbClr val="000000"/>
                </a:solidFill>
                <a:latin typeface="Times New Roman" pitchFamily="18" charset="0"/>
              </a:rPr>
              <a:t>ΑΠΟΦΑΣΕΙΣ</a:t>
            </a:r>
          </a:p>
          <a:p>
            <a:pPr eaLnBrk="0" fontAlgn="base" hangingPunct="0">
              <a:spcBef>
                <a:spcPct val="0"/>
              </a:spcBef>
              <a:spcAft>
                <a:spcPct val="0"/>
              </a:spcAft>
            </a:pPr>
            <a:r>
              <a:rPr lang="el-GR" sz="2000" b="1" u="sng" dirty="0">
                <a:solidFill>
                  <a:srgbClr val="000000"/>
                </a:solidFill>
                <a:latin typeface="Times New Roman" pitchFamily="18" charset="0"/>
              </a:rPr>
              <a:t>1. ΕΠΕΝΔΥΣΕΙΣ</a:t>
            </a:r>
          </a:p>
          <a:p>
            <a:pPr eaLnBrk="0" fontAlgn="base" hangingPunct="0">
              <a:spcBef>
                <a:spcPct val="0"/>
              </a:spcBef>
              <a:spcAft>
                <a:spcPct val="0"/>
              </a:spcAft>
            </a:pPr>
            <a:r>
              <a:rPr lang="el-GR" sz="2000" b="1" dirty="0">
                <a:solidFill>
                  <a:srgbClr val="000000"/>
                </a:solidFill>
                <a:latin typeface="Times New Roman" pitchFamily="18" charset="0"/>
              </a:rPr>
              <a:t>(Μακροχρόνιες επενδύσεις, Δομή Ενεργητικού, Χρονικός Ορίζοντας, Απαιτούμενη Απόδοση)</a:t>
            </a:r>
          </a:p>
          <a:p>
            <a:pPr eaLnBrk="0" fontAlgn="base" hangingPunct="0">
              <a:spcBef>
                <a:spcPct val="0"/>
              </a:spcBef>
              <a:spcAft>
                <a:spcPct val="0"/>
              </a:spcAft>
            </a:pPr>
            <a:r>
              <a:rPr lang="el-GR" sz="2000" b="1" u="sng" dirty="0">
                <a:solidFill>
                  <a:srgbClr val="000000"/>
                </a:solidFill>
                <a:latin typeface="Times New Roman" pitchFamily="18" charset="0"/>
              </a:rPr>
              <a:t>2. ΧΡΗΜΑΤΟΔΟΤΗΣΗ</a:t>
            </a:r>
            <a:br>
              <a:rPr lang="el-GR" sz="2000" b="1" dirty="0">
                <a:solidFill>
                  <a:srgbClr val="000000"/>
                </a:solidFill>
                <a:latin typeface="Times New Roman" pitchFamily="18" charset="0"/>
              </a:rPr>
            </a:br>
            <a:r>
              <a:rPr lang="el-GR" sz="2000" b="1" dirty="0">
                <a:solidFill>
                  <a:srgbClr val="000000"/>
                </a:solidFill>
                <a:latin typeface="Times New Roman" pitchFamily="18" charset="0"/>
              </a:rPr>
              <a:t>(Σύνθεση Χρηματοδότησης, Κίνδυνος)</a:t>
            </a:r>
          </a:p>
          <a:p>
            <a:pPr eaLnBrk="0" fontAlgn="base" hangingPunct="0">
              <a:spcBef>
                <a:spcPct val="0"/>
              </a:spcBef>
              <a:spcAft>
                <a:spcPct val="0"/>
              </a:spcAft>
            </a:pPr>
            <a:r>
              <a:rPr lang="el-GR" sz="2000" b="1" u="sng" dirty="0">
                <a:solidFill>
                  <a:srgbClr val="000000"/>
                </a:solidFill>
                <a:latin typeface="Times New Roman" pitchFamily="18" charset="0"/>
              </a:rPr>
              <a:t>3. ΜΕΡΙΣΜΑΤΑ</a:t>
            </a:r>
            <a:br>
              <a:rPr lang="el-GR" sz="2000" b="1" dirty="0">
                <a:solidFill>
                  <a:srgbClr val="000000"/>
                </a:solidFill>
                <a:latin typeface="Times New Roman" pitchFamily="18" charset="0"/>
              </a:rPr>
            </a:br>
            <a:r>
              <a:rPr lang="el-GR" sz="2000" b="1" dirty="0">
                <a:solidFill>
                  <a:srgbClr val="000000"/>
                </a:solidFill>
                <a:latin typeface="Times New Roman" pitchFamily="18" charset="0"/>
              </a:rPr>
              <a:t>(Μερισματική Πολιτική, Ανάπτυξη &amp; Σταθερότητα)</a:t>
            </a:r>
          </a:p>
          <a:p>
            <a:pPr eaLnBrk="0" fontAlgn="base" hangingPunct="0">
              <a:spcBef>
                <a:spcPct val="0"/>
              </a:spcBef>
              <a:spcAft>
                <a:spcPct val="0"/>
              </a:spcAft>
            </a:pPr>
            <a:endParaRPr lang="el-GR" sz="2000" b="1" dirty="0">
              <a:solidFill>
                <a:srgbClr val="000000"/>
              </a:solidFill>
              <a:latin typeface="Times New Roman" pitchFamily="18" charset="0"/>
            </a:endParaRPr>
          </a:p>
        </p:txBody>
      </p:sp>
      <p:sp>
        <p:nvSpPr>
          <p:cNvPr id="15377" name="Text Box 17"/>
          <p:cNvSpPr txBox="1">
            <a:spLocks noChangeArrowheads="1"/>
          </p:cNvSpPr>
          <p:nvPr/>
        </p:nvSpPr>
        <p:spPr bwMode="auto">
          <a:xfrm>
            <a:off x="7162800" y="3492501"/>
            <a:ext cx="3276600" cy="2663825"/>
          </a:xfrm>
          <a:prstGeom prst="rect">
            <a:avLst/>
          </a:prstGeom>
          <a:noFill/>
          <a:ln w="9525">
            <a:solidFill>
              <a:schemeClr val="tx1"/>
            </a:solidFill>
            <a:miter lim="800000"/>
            <a:headEnd/>
            <a:tailEnd/>
          </a:ln>
        </p:spPr>
        <p:txBody>
          <a:bodyPr>
            <a:spAutoFit/>
          </a:bodyPr>
          <a:lstStyle/>
          <a:p>
            <a:pPr algn="ctr" eaLnBrk="0" fontAlgn="base" hangingPunct="0">
              <a:spcBef>
                <a:spcPct val="0"/>
              </a:spcBef>
              <a:spcAft>
                <a:spcPct val="0"/>
              </a:spcAft>
            </a:pPr>
            <a:endParaRPr lang="el-GR" dirty="0">
              <a:solidFill>
                <a:srgbClr val="000000"/>
              </a:solidFill>
              <a:latin typeface="Times New Roman" pitchFamily="18" charset="0"/>
            </a:endParaRPr>
          </a:p>
          <a:p>
            <a:pPr algn="ctr" eaLnBrk="0" fontAlgn="base" hangingPunct="0">
              <a:spcBef>
                <a:spcPct val="0"/>
              </a:spcBef>
              <a:spcAft>
                <a:spcPct val="0"/>
              </a:spcAft>
            </a:pPr>
            <a:endParaRPr lang="el-GR" dirty="0">
              <a:solidFill>
                <a:srgbClr val="000000"/>
              </a:solidFill>
              <a:latin typeface="Times New Roman" pitchFamily="18" charset="0"/>
            </a:endParaRPr>
          </a:p>
          <a:p>
            <a:pPr algn="ctr" eaLnBrk="0" fontAlgn="base" hangingPunct="0">
              <a:spcBef>
                <a:spcPct val="0"/>
              </a:spcBef>
              <a:spcAft>
                <a:spcPct val="0"/>
              </a:spcAft>
            </a:pPr>
            <a:endParaRPr lang="el-GR" dirty="0">
              <a:solidFill>
                <a:srgbClr val="000000"/>
              </a:solidFill>
              <a:latin typeface="Times New Roman" pitchFamily="18" charset="0"/>
            </a:endParaRPr>
          </a:p>
          <a:p>
            <a:pPr algn="ctr" eaLnBrk="0" fontAlgn="base" hangingPunct="0">
              <a:spcBef>
                <a:spcPct val="0"/>
              </a:spcBef>
              <a:spcAft>
                <a:spcPct val="0"/>
              </a:spcAft>
            </a:pPr>
            <a:r>
              <a:rPr lang="el-GR" dirty="0">
                <a:solidFill>
                  <a:srgbClr val="000000"/>
                </a:solidFill>
                <a:latin typeface="Times New Roman" pitchFamily="18" charset="0"/>
              </a:rPr>
              <a:t>   </a:t>
            </a:r>
            <a:r>
              <a:rPr lang="el-GR" sz="2000" b="1" dirty="0">
                <a:solidFill>
                  <a:srgbClr val="000000"/>
                </a:solidFill>
                <a:latin typeface="Times New Roman" pitchFamily="18" charset="0"/>
              </a:rPr>
              <a:t>ΧΡΗΜΑΤΟ</a:t>
            </a:r>
            <a:br>
              <a:rPr lang="el-GR" sz="2000" b="1" dirty="0">
                <a:solidFill>
                  <a:srgbClr val="000000"/>
                </a:solidFill>
                <a:latin typeface="Times New Roman" pitchFamily="18" charset="0"/>
              </a:rPr>
            </a:br>
            <a:r>
              <a:rPr lang="el-GR" sz="2000" b="1" dirty="0">
                <a:solidFill>
                  <a:srgbClr val="000000"/>
                </a:solidFill>
                <a:latin typeface="Times New Roman" pitchFamily="18" charset="0"/>
              </a:rPr>
              <a:t>ΟΙΚΟΝΟΜΙΚΗ</a:t>
            </a:r>
          </a:p>
          <a:p>
            <a:pPr eaLnBrk="0" fontAlgn="base" hangingPunct="0">
              <a:spcBef>
                <a:spcPct val="0"/>
              </a:spcBef>
              <a:spcAft>
                <a:spcPct val="0"/>
              </a:spcAft>
            </a:pPr>
            <a:r>
              <a:rPr lang="el-GR" b="1" dirty="0">
                <a:solidFill>
                  <a:srgbClr val="000000"/>
                </a:solidFill>
                <a:latin typeface="Times New Roman" pitchFamily="18" charset="0"/>
              </a:rPr>
              <a:t>	</a:t>
            </a:r>
            <a:r>
              <a:rPr lang="el-GR" sz="2000" b="1" dirty="0">
                <a:solidFill>
                  <a:srgbClr val="000000"/>
                </a:solidFill>
                <a:latin typeface="Times New Roman" pitchFamily="18" charset="0"/>
              </a:rPr>
              <a:t>ΔΙΟΙΚΗΣΗ</a:t>
            </a:r>
          </a:p>
          <a:p>
            <a:pPr eaLnBrk="0" fontAlgn="base" hangingPunct="0">
              <a:spcBef>
                <a:spcPct val="0"/>
              </a:spcBef>
              <a:spcAft>
                <a:spcPct val="0"/>
              </a:spcAft>
            </a:pPr>
            <a:endParaRPr lang="el-GR" b="1" dirty="0">
              <a:solidFill>
                <a:srgbClr val="000000"/>
              </a:solidFill>
              <a:latin typeface="Times New Roman" pitchFamily="18" charset="0"/>
            </a:endParaRPr>
          </a:p>
          <a:p>
            <a:pPr eaLnBrk="0" fontAlgn="base" hangingPunct="0">
              <a:spcBef>
                <a:spcPct val="0"/>
              </a:spcBef>
              <a:spcAft>
                <a:spcPct val="0"/>
              </a:spcAft>
            </a:pPr>
            <a:endParaRPr lang="el-GR" dirty="0">
              <a:solidFill>
                <a:srgbClr val="000000"/>
              </a:solidFill>
              <a:latin typeface="Times New Roman" pitchFamily="18" charset="0"/>
            </a:endParaRPr>
          </a:p>
          <a:p>
            <a:pPr eaLnBrk="0" fontAlgn="base" hangingPunct="0">
              <a:spcBef>
                <a:spcPct val="0"/>
              </a:spcBef>
              <a:spcAft>
                <a:spcPct val="0"/>
              </a:spcAft>
            </a:pPr>
            <a:endParaRPr lang="el-GR" dirty="0">
              <a:solidFill>
                <a:srgbClr val="000000"/>
              </a:solidFill>
              <a:latin typeface="Times New Roman" pitchFamily="18" charset="0"/>
            </a:endParaRPr>
          </a:p>
        </p:txBody>
      </p:sp>
      <p:sp>
        <p:nvSpPr>
          <p:cNvPr id="15378" name="Line 18"/>
          <p:cNvSpPr>
            <a:spLocks noChangeShapeType="1"/>
          </p:cNvSpPr>
          <p:nvPr/>
        </p:nvSpPr>
        <p:spPr bwMode="auto">
          <a:xfrm flipH="1" flipV="1">
            <a:off x="1752600" y="977900"/>
            <a:ext cx="457200" cy="0"/>
          </a:xfrm>
          <a:prstGeom prst="line">
            <a:avLst/>
          </a:prstGeom>
          <a:noFill/>
          <a:ln w="9525">
            <a:solidFill>
              <a:schemeClr val="tx1"/>
            </a:solidFill>
            <a:round/>
            <a:headEnd/>
            <a:tailEnd type="triangle" w="med" len="med"/>
          </a:ln>
        </p:spPr>
        <p:txBody>
          <a:bodyPr wrap="none" anchor="ctr"/>
          <a:lstStyle/>
          <a:p>
            <a:pPr fontAlgn="base">
              <a:spcBef>
                <a:spcPct val="0"/>
              </a:spcBef>
              <a:spcAft>
                <a:spcPct val="0"/>
              </a:spcAft>
            </a:pPr>
            <a:endParaRPr lang="el-GR" dirty="0">
              <a:solidFill>
                <a:srgbClr val="000000"/>
              </a:solidFill>
              <a:latin typeface="Arial" pitchFamily="34" charset="0"/>
            </a:endParaRPr>
          </a:p>
        </p:txBody>
      </p:sp>
      <p:sp>
        <p:nvSpPr>
          <p:cNvPr id="15379" name="Line 19"/>
          <p:cNvSpPr>
            <a:spLocks noChangeShapeType="1"/>
          </p:cNvSpPr>
          <p:nvPr/>
        </p:nvSpPr>
        <p:spPr bwMode="auto">
          <a:xfrm>
            <a:off x="1752600" y="977900"/>
            <a:ext cx="0" cy="2057400"/>
          </a:xfrm>
          <a:prstGeom prst="line">
            <a:avLst/>
          </a:prstGeom>
          <a:noFill/>
          <a:ln w="9525">
            <a:solidFill>
              <a:schemeClr val="tx1"/>
            </a:solidFill>
            <a:round/>
            <a:headEnd/>
            <a:tailEnd type="triangle" w="med" len="med"/>
          </a:ln>
        </p:spPr>
        <p:txBody>
          <a:bodyPr wrap="none" anchor="ctr"/>
          <a:lstStyle/>
          <a:p>
            <a:pPr fontAlgn="base">
              <a:spcBef>
                <a:spcPct val="0"/>
              </a:spcBef>
              <a:spcAft>
                <a:spcPct val="0"/>
              </a:spcAft>
            </a:pPr>
            <a:endParaRPr lang="el-GR" dirty="0">
              <a:solidFill>
                <a:srgbClr val="000000"/>
              </a:solidFill>
              <a:latin typeface="Arial" pitchFamily="34" charset="0"/>
            </a:endParaRPr>
          </a:p>
        </p:txBody>
      </p:sp>
      <p:sp>
        <p:nvSpPr>
          <p:cNvPr id="15380" name="Line 20"/>
          <p:cNvSpPr>
            <a:spLocks noChangeShapeType="1"/>
          </p:cNvSpPr>
          <p:nvPr/>
        </p:nvSpPr>
        <p:spPr bwMode="auto">
          <a:xfrm>
            <a:off x="1752600" y="3035300"/>
            <a:ext cx="381000" cy="0"/>
          </a:xfrm>
          <a:prstGeom prst="line">
            <a:avLst/>
          </a:prstGeom>
          <a:noFill/>
          <a:ln w="9525">
            <a:solidFill>
              <a:schemeClr val="tx1"/>
            </a:solidFill>
            <a:round/>
            <a:headEnd/>
            <a:tailEnd type="triangle" w="med" len="med"/>
          </a:ln>
        </p:spPr>
        <p:txBody>
          <a:bodyPr wrap="none" anchor="ctr"/>
          <a:lstStyle/>
          <a:p>
            <a:pPr fontAlgn="base">
              <a:spcBef>
                <a:spcPct val="0"/>
              </a:spcBef>
              <a:spcAft>
                <a:spcPct val="0"/>
              </a:spcAft>
            </a:pPr>
            <a:endParaRPr lang="el-GR" dirty="0">
              <a:solidFill>
                <a:srgbClr val="000000"/>
              </a:solidFill>
              <a:latin typeface="Arial" pitchFamily="34" charset="0"/>
            </a:endParaRPr>
          </a:p>
        </p:txBody>
      </p:sp>
      <p:sp>
        <p:nvSpPr>
          <p:cNvPr id="15381" name="Line 21"/>
          <p:cNvSpPr>
            <a:spLocks noChangeShapeType="1"/>
          </p:cNvSpPr>
          <p:nvPr/>
        </p:nvSpPr>
        <p:spPr bwMode="auto">
          <a:xfrm flipV="1">
            <a:off x="10058400" y="3035300"/>
            <a:ext cx="381000" cy="0"/>
          </a:xfrm>
          <a:prstGeom prst="line">
            <a:avLst/>
          </a:prstGeom>
          <a:noFill/>
          <a:ln w="9525">
            <a:solidFill>
              <a:schemeClr val="tx1"/>
            </a:solidFill>
            <a:round/>
            <a:headEnd/>
            <a:tailEnd type="triangle" w="med" len="med"/>
          </a:ln>
        </p:spPr>
        <p:txBody>
          <a:bodyPr wrap="none" anchor="ctr"/>
          <a:lstStyle/>
          <a:p>
            <a:pPr fontAlgn="base">
              <a:spcBef>
                <a:spcPct val="0"/>
              </a:spcBef>
              <a:spcAft>
                <a:spcPct val="0"/>
              </a:spcAft>
            </a:pPr>
            <a:endParaRPr lang="el-GR" dirty="0">
              <a:solidFill>
                <a:srgbClr val="000000"/>
              </a:solidFill>
              <a:latin typeface="Arial" pitchFamily="34" charset="0"/>
            </a:endParaRPr>
          </a:p>
        </p:txBody>
      </p:sp>
      <p:sp>
        <p:nvSpPr>
          <p:cNvPr id="15382" name="Line 22"/>
          <p:cNvSpPr>
            <a:spLocks noChangeShapeType="1"/>
          </p:cNvSpPr>
          <p:nvPr/>
        </p:nvSpPr>
        <p:spPr bwMode="auto">
          <a:xfrm flipV="1">
            <a:off x="10439400" y="1054100"/>
            <a:ext cx="0" cy="1981200"/>
          </a:xfrm>
          <a:prstGeom prst="line">
            <a:avLst/>
          </a:prstGeom>
          <a:noFill/>
          <a:ln w="9525">
            <a:solidFill>
              <a:schemeClr val="tx1"/>
            </a:solidFill>
            <a:round/>
            <a:headEnd/>
            <a:tailEnd type="triangle" w="med" len="med"/>
          </a:ln>
        </p:spPr>
        <p:txBody>
          <a:bodyPr wrap="none" anchor="ctr"/>
          <a:lstStyle/>
          <a:p>
            <a:pPr fontAlgn="base">
              <a:spcBef>
                <a:spcPct val="0"/>
              </a:spcBef>
              <a:spcAft>
                <a:spcPct val="0"/>
              </a:spcAft>
            </a:pPr>
            <a:endParaRPr lang="el-GR" dirty="0">
              <a:solidFill>
                <a:srgbClr val="000000"/>
              </a:solidFill>
              <a:latin typeface="Arial" pitchFamily="34" charset="0"/>
            </a:endParaRPr>
          </a:p>
        </p:txBody>
      </p:sp>
      <p:sp>
        <p:nvSpPr>
          <p:cNvPr id="15383" name="Line 23"/>
          <p:cNvSpPr>
            <a:spLocks noChangeShapeType="1"/>
          </p:cNvSpPr>
          <p:nvPr/>
        </p:nvSpPr>
        <p:spPr bwMode="auto">
          <a:xfrm flipH="1">
            <a:off x="10058400" y="1054100"/>
            <a:ext cx="381000" cy="0"/>
          </a:xfrm>
          <a:prstGeom prst="line">
            <a:avLst/>
          </a:prstGeom>
          <a:noFill/>
          <a:ln w="9525">
            <a:solidFill>
              <a:schemeClr val="tx1"/>
            </a:solidFill>
            <a:round/>
            <a:headEnd/>
            <a:tailEnd type="triangle" w="med" len="med"/>
          </a:ln>
        </p:spPr>
        <p:txBody>
          <a:bodyPr wrap="none" anchor="ctr"/>
          <a:lstStyle/>
          <a:p>
            <a:pPr fontAlgn="base">
              <a:spcBef>
                <a:spcPct val="0"/>
              </a:spcBef>
              <a:spcAft>
                <a:spcPct val="0"/>
              </a:spcAft>
            </a:pPr>
            <a:endParaRPr lang="el-GR" dirty="0">
              <a:solidFill>
                <a:srgbClr val="000000"/>
              </a:solidFill>
              <a:latin typeface="Arial" pitchFamily="34" charset="0"/>
            </a:endParaRPr>
          </a:p>
        </p:txBody>
      </p:sp>
      <p:sp>
        <p:nvSpPr>
          <p:cNvPr id="15384" name="Line 24"/>
          <p:cNvSpPr>
            <a:spLocks noChangeShapeType="1"/>
          </p:cNvSpPr>
          <p:nvPr/>
        </p:nvSpPr>
        <p:spPr bwMode="auto">
          <a:xfrm flipH="1">
            <a:off x="6705600" y="4025900"/>
            <a:ext cx="457200" cy="0"/>
          </a:xfrm>
          <a:prstGeom prst="line">
            <a:avLst/>
          </a:prstGeom>
          <a:noFill/>
          <a:ln w="9525">
            <a:solidFill>
              <a:schemeClr val="tx1"/>
            </a:solidFill>
            <a:round/>
            <a:headEnd/>
            <a:tailEnd type="triangle" w="med" len="med"/>
          </a:ln>
        </p:spPr>
        <p:txBody>
          <a:bodyPr wrap="none" anchor="ctr"/>
          <a:lstStyle/>
          <a:p>
            <a:pPr fontAlgn="base">
              <a:spcBef>
                <a:spcPct val="0"/>
              </a:spcBef>
              <a:spcAft>
                <a:spcPct val="0"/>
              </a:spcAft>
            </a:pPr>
            <a:endParaRPr lang="el-GR" dirty="0">
              <a:solidFill>
                <a:srgbClr val="000000"/>
              </a:solidFill>
              <a:latin typeface="Arial" pitchFamily="34" charset="0"/>
            </a:endParaRPr>
          </a:p>
        </p:txBody>
      </p:sp>
      <p:sp>
        <p:nvSpPr>
          <p:cNvPr id="15385" name="Line 25"/>
          <p:cNvSpPr>
            <a:spLocks noChangeShapeType="1"/>
          </p:cNvSpPr>
          <p:nvPr/>
        </p:nvSpPr>
        <p:spPr bwMode="auto">
          <a:xfrm flipH="1">
            <a:off x="6705600" y="5473700"/>
            <a:ext cx="457200" cy="0"/>
          </a:xfrm>
          <a:prstGeom prst="line">
            <a:avLst/>
          </a:prstGeom>
          <a:noFill/>
          <a:ln w="9525">
            <a:solidFill>
              <a:schemeClr val="tx1"/>
            </a:solidFill>
            <a:round/>
            <a:headEnd/>
            <a:tailEnd type="triangle" w="med" len="med"/>
          </a:ln>
        </p:spPr>
        <p:txBody>
          <a:bodyPr wrap="none" anchor="ctr"/>
          <a:lstStyle/>
          <a:p>
            <a:pPr fontAlgn="base">
              <a:spcBef>
                <a:spcPct val="0"/>
              </a:spcBef>
              <a:spcAft>
                <a:spcPct val="0"/>
              </a:spcAft>
            </a:pPr>
            <a:endParaRPr lang="el-GR" dirty="0">
              <a:solidFill>
                <a:srgbClr val="000000"/>
              </a:solidFill>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81200" y="1"/>
            <a:ext cx="8229600" cy="981075"/>
          </a:xfrm>
        </p:spPr>
        <p:txBody>
          <a:bodyPr/>
          <a:lstStyle/>
          <a:p>
            <a:pPr eaLnBrk="1" hangingPunct="1"/>
            <a:r>
              <a:rPr lang="el-GR" altLang="el-GR" b="1" dirty="0"/>
              <a:t>ΟΙΚΟΝΟΜΙΚΕΣ ΚΑΤΑΣΤΑΣΕΙΣ</a:t>
            </a:r>
          </a:p>
        </p:txBody>
      </p:sp>
      <p:sp>
        <p:nvSpPr>
          <p:cNvPr id="19459" name="Rectangle 3"/>
          <p:cNvSpPr>
            <a:spLocks noGrp="1" noChangeArrowheads="1"/>
          </p:cNvSpPr>
          <p:nvPr>
            <p:ph type="body" idx="1"/>
          </p:nvPr>
        </p:nvSpPr>
        <p:spPr>
          <a:xfrm>
            <a:off x="1981200" y="981075"/>
            <a:ext cx="8229600" cy="5145088"/>
          </a:xfrm>
        </p:spPr>
        <p:txBody>
          <a:bodyPr/>
          <a:lstStyle/>
          <a:p>
            <a:pPr eaLnBrk="1" hangingPunct="1">
              <a:lnSpc>
                <a:spcPct val="90000"/>
              </a:lnSpc>
              <a:buFontTx/>
              <a:buNone/>
            </a:pPr>
            <a:r>
              <a:rPr lang="el-GR" altLang="el-GR" sz="2800" dirty="0"/>
              <a:t>Οι οικονομικές καταστάσεις διακρίνονται στις</a:t>
            </a:r>
          </a:p>
          <a:p>
            <a:pPr eaLnBrk="1" hangingPunct="1">
              <a:lnSpc>
                <a:spcPct val="90000"/>
              </a:lnSpc>
              <a:buFontTx/>
              <a:buNone/>
            </a:pPr>
            <a:r>
              <a:rPr lang="el-GR" altLang="el-GR" sz="2800" dirty="0"/>
              <a:t>παρακάτω κατηγορίες:</a:t>
            </a:r>
            <a:endParaRPr lang="el-GR" altLang="el-GR" sz="2800" u="sng" dirty="0"/>
          </a:p>
          <a:p>
            <a:pPr eaLnBrk="1" hangingPunct="1">
              <a:lnSpc>
                <a:spcPct val="90000"/>
              </a:lnSpc>
            </a:pPr>
            <a:r>
              <a:rPr lang="el-GR" altLang="el-GR" sz="2800" dirty="0"/>
              <a:t>- Η κατάσταση του ισολογισμού τέλους χρήσης.</a:t>
            </a:r>
          </a:p>
          <a:p>
            <a:pPr eaLnBrk="1" hangingPunct="1">
              <a:lnSpc>
                <a:spcPct val="90000"/>
              </a:lnSpc>
            </a:pPr>
            <a:r>
              <a:rPr lang="en-US" altLang="el-GR" sz="2800" dirty="0"/>
              <a:t>- </a:t>
            </a:r>
            <a:r>
              <a:rPr lang="el-GR" altLang="el-GR" sz="2800" dirty="0"/>
              <a:t>Η κατάσταση ταμειακών ροών (</a:t>
            </a:r>
            <a:r>
              <a:rPr lang="en-US" altLang="el-GR" sz="2800" dirty="0"/>
              <a:t>Cash Flow)</a:t>
            </a:r>
            <a:r>
              <a:rPr lang="el-GR" altLang="el-GR" sz="2800" dirty="0"/>
              <a:t> </a:t>
            </a:r>
          </a:p>
          <a:p>
            <a:pPr eaLnBrk="1" hangingPunct="1">
              <a:lnSpc>
                <a:spcPct val="90000"/>
              </a:lnSpc>
            </a:pPr>
            <a:r>
              <a:rPr lang="el-GR" altLang="el-GR" sz="2800" dirty="0"/>
              <a:t>- Η κατάσταση του λογαριασμού αποτελεσμάτων</a:t>
            </a:r>
          </a:p>
          <a:p>
            <a:pPr eaLnBrk="1" hangingPunct="1">
              <a:lnSpc>
                <a:spcPct val="90000"/>
              </a:lnSpc>
              <a:buFontTx/>
              <a:buNone/>
            </a:pPr>
            <a:r>
              <a:rPr lang="el-GR" altLang="el-GR" sz="2800" dirty="0"/>
              <a:t>      χρήσης. </a:t>
            </a:r>
          </a:p>
          <a:p>
            <a:pPr eaLnBrk="1" hangingPunct="1">
              <a:lnSpc>
                <a:spcPct val="90000"/>
              </a:lnSpc>
            </a:pPr>
            <a:r>
              <a:rPr lang="el-GR" altLang="el-GR" sz="2800" dirty="0"/>
              <a:t>- Ο πίνακας διάθεσης αποτελεσμάτων. </a:t>
            </a:r>
          </a:p>
          <a:p>
            <a:pPr eaLnBrk="1" hangingPunct="1">
              <a:lnSpc>
                <a:spcPct val="90000"/>
              </a:lnSpc>
            </a:pPr>
            <a:r>
              <a:rPr lang="el-GR" altLang="el-GR" sz="2800" dirty="0"/>
              <a:t>- Η κατάσταση του λογαριασμού γενικής εκμετάλλευσης. </a:t>
            </a:r>
          </a:p>
          <a:p>
            <a:pPr eaLnBrk="1" hangingPunct="1">
              <a:lnSpc>
                <a:spcPct val="90000"/>
              </a:lnSpc>
            </a:pPr>
            <a:r>
              <a:rPr lang="el-GR" altLang="el-GR" sz="2800" dirty="0"/>
              <a:t>- Το προσάρτημα του ισολογισμού και των</a:t>
            </a:r>
          </a:p>
          <a:p>
            <a:pPr eaLnBrk="1" hangingPunct="1">
              <a:lnSpc>
                <a:spcPct val="90000"/>
              </a:lnSpc>
              <a:buFontTx/>
              <a:buNone/>
            </a:pPr>
            <a:r>
              <a:rPr lang="el-GR" altLang="el-GR" sz="2800" dirty="0"/>
              <a:t>       αποτελεσμάτων χρήσης.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981200" y="274638"/>
            <a:ext cx="8229600" cy="633412"/>
          </a:xfrm>
        </p:spPr>
        <p:txBody>
          <a:bodyPr/>
          <a:lstStyle/>
          <a:p>
            <a:pPr eaLnBrk="1" hangingPunct="1"/>
            <a:r>
              <a:rPr lang="el-GR" altLang="el-GR" sz="4000" b="1" dirty="0"/>
              <a:t>ΟΙΚΟΝΟΜΙΚΕΣ ΚΑΤΑΣΤΑΣΕΙΣ</a:t>
            </a:r>
          </a:p>
        </p:txBody>
      </p:sp>
      <p:sp>
        <p:nvSpPr>
          <p:cNvPr id="20483" name="Rectangle 3"/>
          <p:cNvSpPr>
            <a:spLocks noGrp="1" noChangeArrowheads="1"/>
          </p:cNvSpPr>
          <p:nvPr>
            <p:ph type="body" idx="1"/>
          </p:nvPr>
        </p:nvSpPr>
        <p:spPr>
          <a:xfrm>
            <a:off x="1981200" y="981075"/>
            <a:ext cx="8229600" cy="5145088"/>
          </a:xfrm>
        </p:spPr>
        <p:txBody>
          <a:bodyPr/>
          <a:lstStyle/>
          <a:p>
            <a:pPr eaLnBrk="1" hangingPunct="1">
              <a:lnSpc>
                <a:spcPct val="80000"/>
              </a:lnSpc>
              <a:buFontTx/>
              <a:buNone/>
            </a:pPr>
            <a:endParaRPr lang="el-GR" altLang="el-GR" sz="1800" b="1" dirty="0"/>
          </a:p>
          <a:p>
            <a:pPr eaLnBrk="1" hangingPunct="1">
              <a:lnSpc>
                <a:spcPct val="80000"/>
              </a:lnSpc>
              <a:buFontTx/>
              <a:buAutoNum type="arabicPeriod"/>
            </a:pPr>
            <a:r>
              <a:rPr lang="el-GR" altLang="el-GR" b="1" dirty="0"/>
              <a:t>ΙΣΟΛΟΓΙΣΜΟΣ</a:t>
            </a:r>
          </a:p>
          <a:p>
            <a:pPr eaLnBrk="1" hangingPunct="1">
              <a:lnSpc>
                <a:spcPct val="80000"/>
              </a:lnSpc>
              <a:buFontTx/>
              <a:buAutoNum type="arabicPeriod"/>
            </a:pPr>
            <a:endParaRPr lang="el-GR" altLang="el-GR" dirty="0"/>
          </a:p>
          <a:p>
            <a:pPr eaLnBrk="1" hangingPunct="1">
              <a:lnSpc>
                <a:spcPct val="80000"/>
              </a:lnSpc>
              <a:buFontTx/>
              <a:buAutoNum type="arabicPeriod"/>
            </a:pPr>
            <a:r>
              <a:rPr lang="el-GR" altLang="el-GR" b="1" dirty="0"/>
              <a:t>ΑΠΟΤΕΛΕΣΜΑΤΑ ΧΡΗΣΗΣ</a:t>
            </a:r>
            <a:endParaRPr lang="en-US" altLang="el-GR" b="1" dirty="0"/>
          </a:p>
          <a:p>
            <a:pPr eaLnBrk="1" hangingPunct="1">
              <a:lnSpc>
                <a:spcPct val="80000"/>
              </a:lnSpc>
              <a:buFontTx/>
              <a:buAutoNum type="arabicPeriod"/>
            </a:pPr>
            <a:endParaRPr lang="en-US" altLang="el-GR" b="1" dirty="0"/>
          </a:p>
          <a:p>
            <a:pPr eaLnBrk="1" hangingPunct="1">
              <a:lnSpc>
                <a:spcPct val="80000"/>
              </a:lnSpc>
              <a:buFontTx/>
              <a:buAutoNum type="arabicPeriod"/>
            </a:pPr>
            <a:r>
              <a:rPr lang="el-GR" altLang="el-GR" b="1" dirty="0"/>
              <a:t>ΠΙΝΑΚΑΣ ΔΙΑΘΕΣΗΣ ΚΕΡΔΩΝ</a:t>
            </a:r>
          </a:p>
          <a:p>
            <a:pPr eaLnBrk="1" hangingPunct="1">
              <a:lnSpc>
                <a:spcPct val="80000"/>
              </a:lnSpc>
              <a:buFontTx/>
              <a:buAutoNum type="arabicPeriod"/>
            </a:pPr>
            <a:endParaRPr lang="el-GR" altLang="el-GR" b="1" dirty="0"/>
          </a:p>
          <a:p>
            <a:pPr eaLnBrk="1" hangingPunct="1">
              <a:lnSpc>
                <a:spcPct val="80000"/>
              </a:lnSpc>
              <a:buFontTx/>
              <a:buAutoNum type="arabicPeriod"/>
            </a:pPr>
            <a:r>
              <a:rPr lang="el-GR" altLang="el-GR" b="1" dirty="0"/>
              <a:t>ΚΑΤΑΣΤΑΣΗ ΤΑΜΕΙΑΚΩΝ ΡΟΩΝ (cash-flow statement)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981200" y="274639"/>
            <a:ext cx="8229600" cy="777875"/>
          </a:xfrm>
        </p:spPr>
        <p:txBody>
          <a:bodyPr/>
          <a:lstStyle/>
          <a:p>
            <a:pPr eaLnBrk="1" hangingPunct="1"/>
            <a:r>
              <a:rPr lang="el-GR" altLang="el-GR" b="1" dirty="0"/>
              <a:t>ΙΣΟΛΟΓΙΣΜΟΣ</a:t>
            </a:r>
          </a:p>
        </p:txBody>
      </p:sp>
      <p:sp>
        <p:nvSpPr>
          <p:cNvPr id="21507" name="Rectangle 3"/>
          <p:cNvSpPr>
            <a:spLocks noGrp="1" noChangeArrowheads="1"/>
          </p:cNvSpPr>
          <p:nvPr>
            <p:ph type="body" idx="1"/>
          </p:nvPr>
        </p:nvSpPr>
        <p:spPr>
          <a:xfrm>
            <a:off x="1981200" y="1052514"/>
            <a:ext cx="8229600" cy="5545137"/>
          </a:xfrm>
        </p:spPr>
        <p:txBody>
          <a:bodyPr/>
          <a:lstStyle/>
          <a:p>
            <a:pPr eaLnBrk="1" hangingPunct="1">
              <a:lnSpc>
                <a:spcPct val="90000"/>
              </a:lnSpc>
              <a:buFontTx/>
              <a:buNone/>
            </a:pPr>
            <a:r>
              <a:rPr lang="el-GR" altLang="el-GR" dirty="0"/>
              <a:t>Ο Ισολογισμός αποτελεί "φωτογραφία" της</a:t>
            </a:r>
          </a:p>
          <a:p>
            <a:pPr eaLnBrk="1" hangingPunct="1">
              <a:lnSpc>
                <a:spcPct val="90000"/>
              </a:lnSpc>
              <a:buFontTx/>
              <a:buNone/>
            </a:pPr>
            <a:r>
              <a:rPr lang="el-GR" altLang="el-GR" dirty="0"/>
              <a:t>χρηματοοικονομικής κατάστασης της</a:t>
            </a:r>
          </a:p>
          <a:p>
            <a:pPr eaLnBrk="1" hangingPunct="1">
              <a:lnSpc>
                <a:spcPct val="90000"/>
              </a:lnSpc>
              <a:buFontTx/>
              <a:buNone/>
            </a:pPr>
            <a:r>
              <a:rPr lang="el-GR" altLang="el-GR" dirty="0"/>
              <a:t>επιχείρησης σε μία δεδομένη χρονική</a:t>
            </a:r>
          </a:p>
          <a:p>
            <a:pPr eaLnBrk="1" hangingPunct="1">
              <a:lnSpc>
                <a:spcPct val="90000"/>
              </a:lnSpc>
              <a:buFontTx/>
              <a:buNone/>
            </a:pPr>
            <a:r>
              <a:rPr lang="el-GR" altLang="el-GR" dirty="0"/>
              <a:t>στιγμή. Απεικονίζει:</a:t>
            </a:r>
          </a:p>
          <a:p>
            <a:pPr eaLnBrk="1" hangingPunct="1">
              <a:lnSpc>
                <a:spcPct val="90000"/>
              </a:lnSpc>
            </a:pPr>
            <a:r>
              <a:rPr lang="el-GR" altLang="el-GR" dirty="0"/>
              <a:t>Το ενεργητικό (απαιτήσεις, πάγια,</a:t>
            </a:r>
          </a:p>
          <a:p>
            <a:pPr eaLnBrk="1" hangingPunct="1">
              <a:lnSpc>
                <a:spcPct val="90000"/>
              </a:lnSpc>
              <a:buFontTx/>
              <a:buNone/>
            </a:pPr>
            <a:r>
              <a:rPr lang="el-GR" altLang="el-GR" dirty="0"/>
              <a:t>αποθέματα, διαθέσιμα),</a:t>
            </a:r>
          </a:p>
          <a:p>
            <a:pPr eaLnBrk="1" hangingPunct="1">
              <a:lnSpc>
                <a:spcPct val="90000"/>
              </a:lnSpc>
            </a:pPr>
            <a:r>
              <a:rPr lang="el-GR" altLang="el-GR" dirty="0"/>
              <a:t>Το παθητικό δηλαδή τις υποχρεώσεις</a:t>
            </a:r>
          </a:p>
          <a:p>
            <a:pPr eaLnBrk="1" hangingPunct="1">
              <a:lnSpc>
                <a:spcPct val="90000"/>
              </a:lnSpc>
              <a:buFontTx/>
              <a:buNone/>
            </a:pPr>
            <a:r>
              <a:rPr lang="el-GR" altLang="el-GR" dirty="0"/>
              <a:t>(προμηθευτές, δάνεια σε τράπεζες, λοιπές</a:t>
            </a:r>
          </a:p>
          <a:p>
            <a:pPr eaLnBrk="1" hangingPunct="1">
              <a:lnSpc>
                <a:spcPct val="90000"/>
              </a:lnSpc>
              <a:buFontTx/>
              <a:buNone/>
            </a:pPr>
            <a:r>
              <a:rPr lang="el-GR" altLang="el-GR" dirty="0"/>
              <a:t>υποχρεώσεις) και</a:t>
            </a:r>
          </a:p>
          <a:p>
            <a:pPr eaLnBrk="1" hangingPunct="1">
              <a:lnSpc>
                <a:spcPct val="90000"/>
              </a:lnSpc>
            </a:pPr>
            <a:r>
              <a:rPr lang="el-GR" altLang="el-GR" dirty="0"/>
              <a:t>Τα ίδια κεφάλαια της επιχείρησης.</a:t>
            </a:r>
            <a:br>
              <a:rPr lang="el-GR" altLang="el-GR" dirty="0"/>
            </a:br>
            <a:endParaRPr lang="el-GR" alt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p:txBody>
          <a:bodyPr/>
          <a:lstStyle/>
          <a:p>
            <a:pPr eaLnBrk="1" hangingPunct="1"/>
            <a:r>
              <a:rPr lang="el-GR" altLang="el-GR" sz="4000" b="1" dirty="0">
                <a:solidFill>
                  <a:srgbClr val="000000"/>
                </a:solidFill>
                <a:latin typeface="Bookman Old Style" pitchFamily="18" charset="0"/>
                <a:cs typeface="Times New Roman" pitchFamily="18" charset="0"/>
              </a:rPr>
              <a:t>Η δομή του ενεργητικού της επιχείρησης</a:t>
            </a:r>
            <a:r>
              <a:rPr lang="en-GB" altLang="el-GR" dirty="0"/>
              <a:t> </a:t>
            </a:r>
          </a:p>
        </p:txBody>
      </p:sp>
      <p:sp>
        <p:nvSpPr>
          <p:cNvPr id="251907" name="Rectangle 3"/>
          <p:cNvSpPr>
            <a:spLocks noGrp="1" noChangeArrowheads="1"/>
          </p:cNvSpPr>
          <p:nvPr>
            <p:ph idx="1"/>
          </p:nvPr>
        </p:nvSpPr>
        <p:spPr>
          <a:xfrm>
            <a:off x="1524000" y="1628776"/>
            <a:ext cx="9144000" cy="5229225"/>
          </a:xfrm>
        </p:spPr>
        <p:txBody>
          <a:bodyPr/>
          <a:lstStyle/>
          <a:p>
            <a:pPr algn="just" eaLnBrk="1" hangingPunct="1"/>
            <a:r>
              <a:rPr lang="el-GR" altLang="el-GR" dirty="0">
                <a:solidFill>
                  <a:srgbClr val="000000"/>
                </a:solidFill>
                <a:latin typeface="Bookman Old Style" pitchFamily="18" charset="0"/>
                <a:cs typeface="Times New Roman" pitchFamily="18" charset="0"/>
              </a:rPr>
              <a:t>Η δομή του ενεργητικού επηρεάζει τις πηγές χρηματοδότησης με διάφορους τρόπους. </a:t>
            </a:r>
            <a:endParaRPr lang="el-GR" altLang="el-GR" dirty="0">
              <a:solidFill>
                <a:srgbClr val="000000"/>
              </a:solidFill>
              <a:latin typeface="Bookman Old Style" pitchFamily="18" charset="0"/>
            </a:endParaRPr>
          </a:p>
          <a:p>
            <a:pPr algn="just" eaLnBrk="1" hangingPunct="1"/>
            <a:r>
              <a:rPr lang="el-GR" altLang="el-GR" dirty="0">
                <a:solidFill>
                  <a:srgbClr val="000000"/>
                </a:solidFill>
                <a:latin typeface="Bookman Old Style" pitchFamily="18" charset="0"/>
                <a:cs typeface="Times New Roman" pitchFamily="18" charset="0"/>
              </a:rPr>
              <a:t>Οι επιχειρήσεις που διαθέτουν </a:t>
            </a:r>
            <a:r>
              <a:rPr lang="el-GR" altLang="el-GR" b="1" dirty="0">
                <a:solidFill>
                  <a:srgbClr val="000000"/>
                </a:solidFill>
                <a:latin typeface="Bookman Old Style" pitchFamily="18" charset="0"/>
                <a:cs typeface="Times New Roman" pitchFamily="18" charset="0"/>
              </a:rPr>
              <a:t>πάγια στοιχεία με μεγάλη διάρκεια ζωής</a:t>
            </a:r>
            <a:r>
              <a:rPr lang="el-GR" altLang="el-GR" dirty="0">
                <a:solidFill>
                  <a:srgbClr val="000000"/>
                </a:solidFill>
                <a:latin typeface="Bookman Old Style" pitchFamily="18" charset="0"/>
                <a:cs typeface="Times New Roman" pitchFamily="18" charset="0"/>
              </a:rPr>
              <a:t> χρησιμοποιούν σε μεγάλη κλίμακα </a:t>
            </a:r>
            <a:r>
              <a:rPr lang="el-GR" altLang="el-GR" b="1" dirty="0">
                <a:solidFill>
                  <a:srgbClr val="000000"/>
                </a:solidFill>
                <a:latin typeface="Bookman Old Style" pitchFamily="18" charset="0"/>
                <a:cs typeface="Times New Roman" pitchFamily="18" charset="0"/>
              </a:rPr>
              <a:t>μακροπρόθεσμα ενυπόθηκα δάνεια</a:t>
            </a:r>
            <a:r>
              <a:rPr lang="el-GR" altLang="el-GR" dirty="0">
                <a:solidFill>
                  <a:srgbClr val="000000"/>
                </a:solidFill>
                <a:latin typeface="Bookman Old Style" pitchFamily="18" charset="0"/>
                <a:cs typeface="Times New Roman" pitchFamily="18" charset="0"/>
              </a:rPr>
              <a:t>, ειδικότερα όταν η ζήτηση για τα προϊόντα τους είναι σχετικά εξασφαλισμένη </a:t>
            </a:r>
            <a:endParaRPr lang="el-GR" altLang="el-GR" dirty="0">
              <a:solidFill>
                <a:srgbClr val="000000"/>
              </a:solidFill>
              <a:latin typeface="Bookman Old Style" pitchFamily="18" charset="0"/>
            </a:endParaRPr>
          </a:p>
          <a:p>
            <a:pPr algn="just" eaLnBrk="1" hangingPunct="1"/>
            <a:r>
              <a:rPr lang="el-GR" altLang="el-GR" dirty="0">
                <a:solidFill>
                  <a:srgbClr val="000000"/>
                </a:solidFill>
                <a:latin typeface="Bookman Old Style" pitchFamily="18" charset="0"/>
                <a:cs typeface="Times New Roman" pitchFamily="18" charset="0"/>
              </a:rPr>
              <a:t>π.χ. των επιχειρήσεων κοινής ωφέλειας</a:t>
            </a:r>
            <a:endParaRPr lang="el-GR" altLang="el-GR" dirty="0">
              <a:solidFill>
                <a:srgbClr val="000000"/>
              </a:solidFill>
              <a:latin typeface="Bookman Old Style" pitchFamily="18" charset="0"/>
            </a:endParaRPr>
          </a:p>
        </p:txBody>
      </p:sp>
    </p:spTree>
  </p:cSld>
  <p:clrMapOvr>
    <a:masterClrMapping/>
  </p:clrMapOvr>
  <p:transition/>
</p:sld>
</file>

<file path=ppt/theme/theme1.xml><?xml version="1.0" encoding="utf-8"?>
<a:theme xmlns:a="http://schemas.openxmlformats.org/drawingml/2006/main" name="Προεπιλεγμένη σχεδίαση">
  <a:themeElements>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Προεπιλεγμένη σχεδίαση">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Προεπιλεγμένη σχεδίαση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Προεπιλεγμένη σχεδίαση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Προεπιλεγμένη σχεδίαση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Προεπιλεγμένη σχεδίαση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Προεπιλεγμένη σχεδίαση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Προεπιλεγμένη σχεδίαση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15</TotalTime>
  <Words>1055</Words>
  <Application>Microsoft Office PowerPoint</Application>
  <PresentationFormat>Ευρεία οθόνη</PresentationFormat>
  <Paragraphs>147</Paragraphs>
  <Slides>20</Slides>
  <Notes>4</Notes>
  <HiddenSlides>0</HiddenSlides>
  <MMClips>0</MMClips>
  <ScaleCrop>false</ScaleCrop>
  <HeadingPairs>
    <vt:vector size="8" baseType="variant">
      <vt:variant>
        <vt:lpstr>Γραμματοσειρές που χρησιμοποιούνται</vt:lpstr>
      </vt:variant>
      <vt:variant>
        <vt:i4>4</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20</vt:i4>
      </vt:variant>
    </vt:vector>
  </HeadingPairs>
  <TitlesOfParts>
    <vt:vector size="26" baseType="lpstr">
      <vt:lpstr>Arial</vt:lpstr>
      <vt:lpstr>Bookman Old Style</vt:lpstr>
      <vt:lpstr>Calibri</vt:lpstr>
      <vt:lpstr>Times New Roman</vt:lpstr>
      <vt:lpstr>Προεπιλεγμένη σχεδίαση</vt:lpstr>
      <vt:lpstr>Φύλλο εργασίας</vt:lpstr>
      <vt:lpstr>ΤΙ ΕΙΝΑΙ</vt:lpstr>
      <vt:lpstr>Χρηματοοικονομική Επιστήμη</vt:lpstr>
      <vt:lpstr>Δομή του Χρηματοοικονομικού Συστήματος </vt:lpstr>
      <vt:lpstr>ΛΕΙΤΟΥΡΓΙΕΣ ΧΡΗΜΑΤΟΟΙΚΟΝΟΜΙΚΟΥ ΔΙΕΥΘΥΝΤΟΥ</vt:lpstr>
      <vt:lpstr>Παρουσίαση του PowerPoint</vt:lpstr>
      <vt:lpstr>ΟΙΚΟΝΟΜΙΚΕΣ ΚΑΤΑΣΤΑΣΕΙΣ</vt:lpstr>
      <vt:lpstr>ΟΙΚΟΝΟΜΙΚΕΣ ΚΑΤΑΣΤΑΣΕΙΣ</vt:lpstr>
      <vt:lpstr>ΙΣΟΛΟΓΙΣΜΟΣ</vt:lpstr>
      <vt:lpstr>Η δομή του ενεργητικού της επιχείρησης </vt:lpstr>
      <vt:lpstr>Η δομή του ενεργητικού της επιχείρησης </vt:lpstr>
      <vt:lpstr>Παράγοντες που επηρεάζουν τη Χρηματοοικονομική Δομή</vt:lpstr>
      <vt:lpstr>ΕΡΩΤΗΜΑΤΑ ΙΣΟΛΟΓΙΣΜΟΥ</vt:lpstr>
      <vt:lpstr>ΑΠΟΤΕΛΕΣΜΑΤΑ ΧΡΗΣΗΣ</vt:lpstr>
      <vt:lpstr>ΚΑΤΑΣΤΑΣΗ ΤΑΜΕΙΑΚΩΝ ΡΟΩΝ</vt:lpstr>
      <vt:lpstr>ΟΙΚΟΝΟΜΙΚΕΣ ΚΑΤΑΣΤΑΣΕΙΣ</vt:lpstr>
      <vt:lpstr>ΟΙΚΟΝΟΜΙΚΕΣ ΚΑΤΑΣΤΑΣΕΙΣ</vt:lpstr>
      <vt:lpstr>ΟΙΚΟΝΟΜΙΚΕΣ ΚΑΤΑΣΤΑΣΕΙΣ</vt:lpstr>
      <vt:lpstr>ΟΙΚΟΝΟΜΙΚΕΣ ΚΑΤΑΣΤΑΣΕΙΣ</vt:lpstr>
      <vt:lpstr>ΠΑΡΑΔΕΙΓΜΑ ΙΣΟΛΟΓΙΣΜΟΥ</vt:lpstr>
      <vt:lpstr>ΠΑΡΑΔΕΙΓΜΑ ΑΠΟΤΕΛΕΣΜΑΤΩΝ ΧΡΗΣΗΣ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 ΕΙΝΑΙ</dc:title>
  <dc:creator>User</dc:creator>
  <cp:lastModifiedBy>User</cp:lastModifiedBy>
  <cp:revision>3</cp:revision>
  <dcterms:created xsi:type="dcterms:W3CDTF">2021-03-01T18:42:56Z</dcterms:created>
  <dcterms:modified xsi:type="dcterms:W3CDTF">2021-03-02T16:52:29Z</dcterms:modified>
</cp:coreProperties>
</file>