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343" r:id="rId3"/>
    <p:sldId id="344" r:id="rId4"/>
    <p:sldId id="345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9D150-2403-4C19-9E96-F3C48A110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0873B3-3DD1-44D7-BDF2-D155C7E3A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8A4CF3D-72F2-4601-85DD-59840CB2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2CA6B4-A529-4AA9-871C-B036B80C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E42049-7DEF-4A01-A8E5-D3543E56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023413-63CD-4FF3-B7C8-BCFA3387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99773F4-249D-4233-A2AB-C14B9970F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A5D099-2698-49D7-B1A3-B1937E46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7F3BCE-ED54-4670-B727-F3024A15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302F81-6124-4079-A952-7066023F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60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6630BDD-5A1C-4B10-BF20-820C5C041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3581866-1253-420E-AA25-7141D018D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185C9A-2E46-43D0-89D7-14F0B0DB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A8460F-F3C1-4400-9DDE-A8AF35EC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B33765-5183-4EB6-934D-5A2A089D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565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B3A8-B5C2-B741-9C78-313027D2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086" y="329295"/>
            <a:ext cx="10515600" cy="646332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E35C5-265A-3840-A491-DCDCAB8D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825625"/>
            <a:ext cx="10710862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E6874-5F48-3E4D-A595-B5B9F475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9250" y="6459538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ADFEB9-F96B-CE45-BE50-33C056CDB7F1}" type="slidenum">
              <a:rPr lang="x-none" smtClean="0"/>
              <a:pPr/>
              <a:t>‹#›</a:t>
            </a:fld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6386BD-0538-E145-B674-45889CE203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551969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2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DAAB5A-7C87-4029-AB1C-D31E94BF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579E16-2373-428D-A04F-35F894BC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ACA8EC-3C72-4B56-A398-FB909EC4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3DAC8D-D481-4F5E-AAB4-489A7174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89A9BA-3ED3-4F1A-96B9-A10BFB57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84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33F1A-743F-48B2-A729-3C8B6959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B5DDBE1-5D9A-4616-978E-473DC6D92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090200-E11A-404F-9A53-9A4BA80F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54FAAB-BF0B-497E-9D11-E9CBED61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9D0A68-EBA1-4ED4-AF09-D29F03DB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83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FBDA3E-BACD-46BC-8614-787216A8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780999-3E52-4F7E-B8DA-69EFB176C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8B8B4B0-4B59-4940-8B84-E84FAA910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06E4A0F-C69E-4C2A-8DD0-761454CF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C84D85-85E7-414D-9F09-5F53A73A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E3627F-7653-493B-980A-E1C4735F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17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36516-813D-437F-83E3-0B0697B0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7326D29-65C8-4E0E-AC1D-DE2010C1E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A60D29-5AE1-4FFD-9D6C-029C66D42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F868AB0-6B5B-422F-8303-634720CB3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A023931-79AF-4B63-8852-3DA2C769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9A70052-D5EF-42A6-A6B4-4C9CB06F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2211576-5071-49DC-9E9B-675E02B9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1E03874-28F2-4933-BF68-5231C64D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95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821A55-7002-4ADD-983B-9208D52EC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B384196-1B99-453B-B177-202F596C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E25FA3A-72FB-4A9C-BEA6-C1403351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6C1E5B8-0B16-4F76-8774-920A5BE5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1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FCD549C-3B85-484F-87D8-70A1B36E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3F5F855-D4B5-405B-BB1C-87B5B79D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A88DFFE-8D98-4C71-807D-9B0B31A5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56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F47EFA-5C3E-42C9-BD1A-1321FDB1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BB4B7B-1089-4B44-8F68-6EAF85AD4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C287C46-7B9B-4820-9D67-B304B58C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1FC89E-E824-4511-8418-07A578B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7C9110-4D94-43B7-A5B6-1DC99352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AFFE29-F5D6-493D-BD76-E2ED0838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22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A7DDA9-7B1F-4403-A56C-7424E454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B737A88-7FC9-4AD2-9AD1-82767FC32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D4E065-9030-402B-A5B1-AFDB0D85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DE7945-5965-4AFF-9B96-45306E95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AE4C512-0B0B-4D9E-82CB-B2A6C396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0BBBFDD-AB36-4FF2-A0A1-F48BD311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8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9EDB974-93C4-40BF-9231-E5770C6E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433687F-A860-4400-B73C-861EEA34E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DE726AF-CF3F-426D-A9FB-0096FCDE0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5FDF-4BC7-4CB0-8757-FD03F823ABEA}" type="datetimeFigureOut">
              <a:rPr lang="el-GR" smtClean="0"/>
              <a:t>20/5/2021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CD8C9C-4A30-4F9D-9EE9-E9F3C63CD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B9226B-0103-4614-9DF2-F5E83C4AF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2E7B-4105-4C44-B4FB-5B27A7D77B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17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7DEB7CE-A99F-A14F-8759-7C401754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44145">
              <a:lnSpc>
                <a:spcPct val="110000"/>
              </a:lnSpc>
              <a:spcBef>
                <a:spcPts val="0"/>
              </a:spcBef>
              <a:buClr>
                <a:srgbClr val="EAAE1D"/>
              </a:buClr>
              <a:buSzPts val="1330"/>
            </a:pPr>
            <a:r>
              <a:rPr lang="el-GR" dirty="0">
                <a:sym typeface="Calibri"/>
                <a:hlinkClick r:id="" action="ppaction://noaction"/>
              </a:rPr>
              <a:t>Κεντρική οθόνη εφαρμογής</a:t>
            </a:r>
            <a:endParaRPr lang="el-GR" dirty="0"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47B7E-F490-BC4F-9E46-43936739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8"/>
            <a:ext cx="1551969" cy="15430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F8132-001E-2B47-9DBD-BF3E1F0E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EB9-F96B-CE45-BE50-33C056CDB7F1}" type="slidenum">
              <a:rPr lang="x-none" smtClean="0"/>
              <a:pPr/>
              <a:t>1</a:t>
            </a:fld>
            <a:endParaRPr lang="x-none" dirty="0"/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CB438AC3-CEFB-9B4A-BC2E-6521C8093985}"/>
              </a:ext>
            </a:extLst>
          </p:cNvPr>
          <p:cNvSpPr txBox="1">
            <a:spLocks/>
          </p:cNvSpPr>
          <p:nvPr/>
        </p:nvSpPr>
        <p:spPr>
          <a:xfrm>
            <a:off x="1229132" y="1068198"/>
            <a:ext cx="8834439" cy="5674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rgbClr val="EAAE1D"/>
              </a:buClr>
              <a:buSzPts val="1330"/>
              <a:buNone/>
            </a:pPr>
            <a:r>
              <a:rPr lang="el-GR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  <a:hlinkClick r:id="" action="ppaction://noaction"/>
              </a:rPr>
              <a:t>Κορδέλα βασικών πληροφοριών</a:t>
            </a:r>
            <a:endParaRPr lang="el-GR" sz="18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37" name="Ομάδα 36"/>
          <p:cNvGrpSpPr/>
          <p:nvPr/>
        </p:nvGrpSpPr>
        <p:grpSpPr>
          <a:xfrm>
            <a:off x="1379504" y="1635245"/>
            <a:ext cx="9514638" cy="3333978"/>
            <a:chOff x="1202523" y="1332228"/>
            <a:chExt cx="9408327" cy="3006094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1202523" y="1332228"/>
              <a:ext cx="9408327" cy="3006094"/>
              <a:chOff x="1202523" y="1332228"/>
              <a:chExt cx="9408327" cy="3006094"/>
            </a:xfrm>
          </p:grpSpPr>
          <p:grpSp>
            <p:nvGrpSpPr>
              <p:cNvPr id="45" name="Ομάδα 44"/>
              <p:cNvGrpSpPr/>
              <p:nvPr/>
            </p:nvGrpSpPr>
            <p:grpSpPr>
              <a:xfrm>
                <a:off x="1202523" y="1452308"/>
                <a:ext cx="9408327" cy="2886014"/>
                <a:chOff x="1202523" y="1452308"/>
                <a:chExt cx="9408327" cy="2886014"/>
              </a:xfrm>
            </p:grpSpPr>
            <p:pic>
              <p:nvPicPr>
                <p:cNvPr id="47" name="Εικόνα 46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91" t="11386" r="28670" b="69556"/>
                <a:stretch/>
              </p:blipFill>
              <p:spPr>
                <a:xfrm>
                  <a:off x="1202523" y="1452308"/>
                  <a:ext cx="9408327" cy="1480141"/>
                </a:xfrm>
                <a:prstGeom prst="rect">
                  <a:avLst/>
                </a:prstGeom>
              </p:spPr>
            </p:pic>
            <p:sp>
              <p:nvSpPr>
                <p:cNvPr id="48" name="Ορθογώνιο 47"/>
                <p:cNvSpPr/>
                <p:nvPr/>
              </p:nvSpPr>
              <p:spPr>
                <a:xfrm>
                  <a:off x="2667000" y="3675156"/>
                  <a:ext cx="2453640" cy="6631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" name="Ορθογώνιο 48"/>
                <p:cNvSpPr/>
                <p:nvPr/>
              </p:nvSpPr>
              <p:spPr>
                <a:xfrm>
                  <a:off x="5334000" y="3675155"/>
                  <a:ext cx="2453640" cy="2921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" name="Ορθογώνιο 49"/>
                <p:cNvSpPr/>
                <p:nvPr/>
              </p:nvSpPr>
              <p:spPr>
                <a:xfrm>
                  <a:off x="8153399" y="3647590"/>
                  <a:ext cx="2165779" cy="6907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6" name="Ορθογώνιο 45"/>
              <p:cNvSpPr/>
              <p:nvPr/>
            </p:nvSpPr>
            <p:spPr>
              <a:xfrm>
                <a:off x="3581400" y="1332228"/>
                <a:ext cx="2453640" cy="6631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9" name="Ορθογώνιο 38"/>
            <p:cNvSpPr/>
            <p:nvPr/>
          </p:nvSpPr>
          <p:spPr>
            <a:xfrm flipV="1">
              <a:off x="4883331" y="2208094"/>
              <a:ext cx="237309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Ορθογώνιο 39"/>
            <p:cNvSpPr/>
            <p:nvPr/>
          </p:nvSpPr>
          <p:spPr>
            <a:xfrm flipV="1">
              <a:off x="6017626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Ορθογώνιο 40"/>
            <p:cNvSpPr/>
            <p:nvPr/>
          </p:nvSpPr>
          <p:spPr>
            <a:xfrm flipV="1">
              <a:off x="7199200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Ορθογώνιο 41"/>
            <p:cNvSpPr/>
            <p:nvPr/>
          </p:nvSpPr>
          <p:spPr>
            <a:xfrm flipV="1">
              <a:off x="9563577" y="2198025"/>
              <a:ext cx="457196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Ορθογώνιο 42"/>
            <p:cNvSpPr/>
            <p:nvPr/>
          </p:nvSpPr>
          <p:spPr>
            <a:xfrm flipV="1">
              <a:off x="8543112" y="1732624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Ορθογώνιο 43"/>
            <p:cNvSpPr/>
            <p:nvPr/>
          </p:nvSpPr>
          <p:spPr>
            <a:xfrm flipV="1">
              <a:off x="8270228" y="1678383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3" name="Content Placeholder 16">
            <a:extLst>
              <a:ext uri="{FF2B5EF4-FFF2-40B4-BE49-F238E27FC236}">
                <a16:creationId xmlns:a16="http://schemas.microsoft.com/office/drawing/2014/main" id="{2276EC4D-3E57-1446-A4FD-F678246BFCFA}"/>
              </a:ext>
            </a:extLst>
          </p:cNvPr>
          <p:cNvSpPr txBox="1">
            <a:spLocks/>
          </p:cNvSpPr>
          <p:nvPr/>
        </p:nvSpPr>
        <p:spPr>
          <a:xfrm>
            <a:off x="1356955" y="4047440"/>
            <a:ext cx="99700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400" dirty="0"/>
              <a:t>Η </a:t>
            </a:r>
            <a:r>
              <a:rPr lang="el-GR" sz="1400" b="1" dirty="0">
                <a:ea typeface="Calibri"/>
                <a:sym typeface="Calibri"/>
              </a:rPr>
              <a:t>«</a:t>
            </a:r>
            <a:r>
              <a:rPr lang="el-GR" sz="1400" b="1" dirty="0">
                <a:highlight>
                  <a:srgbClr val="FFFFFF"/>
                </a:highlight>
                <a:sym typeface="Calibri"/>
              </a:rPr>
              <a:t>Κορδέλα βασικών πληροφοριών</a:t>
            </a:r>
            <a:r>
              <a:rPr lang="en-US" sz="1400" b="1" dirty="0"/>
              <a:t>»</a:t>
            </a:r>
            <a:r>
              <a:rPr lang="el-GR" sz="1400" b="1" dirty="0"/>
              <a:t> </a:t>
            </a:r>
            <a:r>
              <a:rPr lang="el-GR" sz="1400" dirty="0"/>
              <a:t>περιέχει</a:t>
            </a:r>
            <a:r>
              <a:rPr lang="en-US" sz="1400" dirty="0"/>
              <a:t>:</a:t>
            </a:r>
          </a:p>
          <a:p>
            <a:pPr>
              <a:buClr>
                <a:srgbClr val="F1B21C"/>
              </a:buClr>
            </a:pPr>
            <a:r>
              <a:rPr lang="el-GR" sz="1400" dirty="0"/>
              <a:t>Τον </a:t>
            </a:r>
            <a:r>
              <a:rPr lang="el-GR" sz="1400" b="1" dirty="0"/>
              <a:t>τίτλο του φορέα</a:t>
            </a:r>
          </a:p>
          <a:p>
            <a:pPr>
              <a:buClr>
                <a:srgbClr val="F1B21C"/>
              </a:buClr>
            </a:pPr>
            <a:r>
              <a:rPr lang="el-GR" sz="1400" dirty="0"/>
              <a:t>Το </a:t>
            </a:r>
            <a:r>
              <a:rPr lang="el-GR" sz="1400" b="1" dirty="0"/>
              <a:t>όνομα του χρήστη </a:t>
            </a:r>
            <a:r>
              <a:rPr lang="el-GR" sz="1400" dirty="0"/>
              <a:t>που είναι συνδεδεμένος </a:t>
            </a:r>
          </a:p>
          <a:p>
            <a:pPr>
              <a:buClr>
                <a:srgbClr val="F1B21C"/>
              </a:buClr>
            </a:pPr>
            <a:r>
              <a:rPr lang="el-GR" sz="1400" dirty="0"/>
              <a:t>Το </a:t>
            </a:r>
            <a:r>
              <a:rPr lang="el-GR" sz="1400" b="1" dirty="0"/>
              <a:t>πεδίο αναζήτησης </a:t>
            </a:r>
            <a:r>
              <a:rPr lang="el-GR" sz="1400" dirty="0"/>
              <a:t>εγγράφων και άλλων στοιχείων    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endParaRPr lang="el-GR" sz="1400" dirty="0"/>
          </a:p>
        </p:txBody>
      </p:sp>
      <p:sp>
        <p:nvSpPr>
          <p:cNvPr id="54" name="Content Placeholder 16">
            <a:extLst>
              <a:ext uri="{FF2B5EF4-FFF2-40B4-BE49-F238E27FC236}">
                <a16:creationId xmlns:a16="http://schemas.microsoft.com/office/drawing/2014/main" id="{0F4332DD-A0C7-A546-874C-C6B3E52F264F}"/>
              </a:ext>
            </a:extLst>
          </p:cNvPr>
          <p:cNvSpPr txBox="1">
            <a:spLocks/>
          </p:cNvSpPr>
          <p:nvPr/>
        </p:nvSpPr>
        <p:spPr>
          <a:xfrm>
            <a:off x="2007956" y="5828970"/>
            <a:ext cx="9063452" cy="1349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15000"/>
              </a:lnSpc>
              <a:spcBef>
                <a:spcPts val="600"/>
              </a:spcBef>
            </a:pPr>
            <a:r>
              <a:rPr lang="el-GR" sz="1200" b="1" dirty="0"/>
              <a:t>Να θυμόμαστε:</a:t>
            </a:r>
            <a:endParaRPr lang="en-US" sz="1200" b="1" dirty="0"/>
          </a:p>
          <a:p>
            <a:pPr indent="-228600">
              <a:lnSpc>
                <a:spcPct val="115000"/>
              </a:lnSpc>
              <a:spcBef>
                <a:spcPts val="600"/>
              </a:spcBef>
            </a:pPr>
            <a:r>
              <a:rPr lang="el-GR" sz="1200" i="1" dirty="0"/>
              <a:t>Κάνοντας κλίκ </a:t>
            </a:r>
            <a:r>
              <a:rPr lang="el-GR" sz="1200" b="1" i="1" dirty="0"/>
              <a:t>στο όνομα του χρήστη, </a:t>
            </a:r>
            <a:r>
              <a:rPr lang="el-GR" sz="1200" i="1" dirty="0"/>
              <a:t>ανοίγει το μενού </a:t>
            </a:r>
            <a:r>
              <a:rPr lang="el-GR" sz="1200" b="1" i="1" dirty="0"/>
              <a:t>Αλλαγής κωδικού ή Αποσύνδεσης </a:t>
            </a:r>
            <a:r>
              <a:rPr lang="el-GR" sz="1200" i="1" dirty="0"/>
              <a:t>από την εφαρμογή</a:t>
            </a:r>
            <a:endParaRPr lang="el-GR" sz="1200" i="1" dirty="0">
              <a:highlight>
                <a:srgbClr val="FFFFFF"/>
              </a:highlight>
            </a:endParaRPr>
          </a:p>
          <a:p>
            <a:pPr indent="-228600">
              <a:lnSpc>
                <a:spcPct val="115000"/>
              </a:lnSpc>
              <a:spcBef>
                <a:spcPts val="600"/>
              </a:spcBef>
            </a:pPr>
            <a:endParaRPr lang="en-US" sz="1200" b="1" i="1" dirty="0"/>
          </a:p>
        </p:txBody>
      </p:sp>
      <p:pic>
        <p:nvPicPr>
          <p:cNvPr id="55" name="Picture 34">
            <a:extLst>
              <a:ext uri="{FF2B5EF4-FFF2-40B4-BE49-F238E27FC236}">
                <a16:creationId xmlns:a16="http://schemas.microsoft.com/office/drawing/2014/main" id="{4371043F-1325-B245-A5F7-C9633838FE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61" t="56875" r="81500" b="2708"/>
          <a:stretch/>
        </p:blipFill>
        <p:spPr>
          <a:xfrm>
            <a:off x="1245276" y="5453156"/>
            <a:ext cx="640971" cy="1417748"/>
          </a:xfrm>
          <a:prstGeom prst="rect">
            <a:avLst/>
          </a:prstGeom>
        </p:spPr>
      </p:pic>
      <p:cxnSp>
        <p:nvCxnSpPr>
          <p:cNvPr id="29" name="Ευθύγραμμο βέλος σύνδεσης 28"/>
          <p:cNvCxnSpPr/>
          <p:nvPr/>
        </p:nvCxnSpPr>
        <p:spPr>
          <a:xfrm flipH="1">
            <a:off x="6045200" y="2343035"/>
            <a:ext cx="3895214" cy="2747125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391953" y="1826618"/>
            <a:ext cx="1760947" cy="34632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57" name="TextBox 56"/>
          <p:cNvSpPr txBox="1"/>
          <p:nvPr/>
        </p:nvSpPr>
        <p:spPr>
          <a:xfrm>
            <a:off x="9032548" y="1824544"/>
            <a:ext cx="1861594" cy="243934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58" name="TextBox 57"/>
          <p:cNvSpPr txBox="1"/>
          <p:nvPr/>
        </p:nvSpPr>
        <p:spPr>
          <a:xfrm>
            <a:off x="9402094" y="2092914"/>
            <a:ext cx="1492047" cy="2313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pic>
        <p:nvPicPr>
          <p:cNvPr id="59" name="Εικόνα 5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18" t="15170" r="29267" b="73089"/>
          <a:stretch/>
        </p:blipFill>
        <p:spPr>
          <a:xfrm>
            <a:off x="10963444" y="1834555"/>
            <a:ext cx="796413" cy="9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6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 animBg="1"/>
      <p:bldP spid="57" grpId="0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7DEB7CE-A99F-A14F-8759-7C401754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44145">
              <a:lnSpc>
                <a:spcPct val="110000"/>
              </a:lnSpc>
              <a:spcBef>
                <a:spcPts val="0"/>
              </a:spcBef>
              <a:buClr>
                <a:srgbClr val="EAAE1D"/>
              </a:buClr>
              <a:buSzPts val="1330"/>
            </a:pPr>
            <a:r>
              <a:rPr lang="el-GR" dirty="0">
                <a:sym typeface="Calibri"/>
                <a:hlinkClick r:id="" action="ppaction://noaction"/>
              </a:rPr>
              <a:t>Κεντρική οθόνη εφαρμογής</a:t>
            </a:r>
            <a:endParaRPr lang="el-GR" dirty="0"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47B7E-F490-BC4F-9E46-43936739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8"/>
            <a:ext cx="1551969" cy="15430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F8132-001E-2B47-9DBD-BF3E1F0E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EB9-F96B-CE45-BE50-33C056CDB7F1}" type="slidenum">
              <a:rPr lang="x-none" smtClean="0"/>
              <a:pPr/>
              <a:t>2</a:t>
            </a:fld>
            <a:endParaRPr lang="x-none" dirty="0"/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CB438AC3-CEFB-9B4A-BC2E-6521C8093985}"/>
              </a:ext>
            </a:extLst>
          </p:cNvPr>
          <p:cNvSpPr txBox="1">
            <a:spLocks/>
          </p:cNvSpPr>
          <p:nvPr/>
        </p:nvSpPr>
        <p:spPr>
          <a:xfrm>
            <a:off x="1229132" y="1068198"/>
            <a:ext cx="8834439" cy="5674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rgbClr val="EAAE1D"/>
              </a:buClr>
              <a:buSzPts val="1330"/>
              <a:buNone/>
            </a:pPr>
            <a:r>
              <a:rPr lang="el-G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  <a:hlinkClick r:id="" action="ppaction://noaction"/>
              </a:rPr>
              <a:t>Μενού λειτουργιών </a:t>
            </a:r>
            <a:endParaRPr lang="el-G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2276EC4D-3E57-1446-A4FD-F678246BFCFA}"/>
              </a:ext>
            </a:extLst>
          </p:cNvPr>
          <p:cNvSpPr txBox="1">
            <a:spLocks/>
          </p:cNvSpPr>
          <p:nvPr/>
        </p:nvSpPr>
        <p:spPr>
          <a:xfrm>
            <a:off x="1398290" y="4684575"/>
            <a:ext cx="9740780" cy="393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l-GR" sz="1400" dirty="0"/>
              <a:t>Το </a:t>
            </a:r>
            <a:r>
              <a:rPr lang="el-GR" sz="1400" b="1" dirty="0">
                <a:ea typeface="Calibri"/>
                <a:sym typeface="Calibri"/>
              </a:rPr>
              <a:t>«Μενού λειτουργιών</a:t>
            </a:r>
            <a:r>
              <a:rPr lang="en-US" sz="1400" b="1" dirty="0"/>
              <a:t>» </a:t>
            </a:r>
            <a:r>
              <a:rPr lang="el-GR" sz="1400" dirty="0"/>
              <a:t>δίνει την δυνατότητα επιλογής της εργασίας που επιθυμεί ο χρήστης να διεκπεραιώσει. Επιπλέον δίνει την δυνατότητα να </a:t>
            </a:r>
            <a:r>
              <a:rPr lang="el-GR" sz="1400" b="1" dirty="0"/>
              <a:t>ανατρέξει στα έγγραφα τα οποία έχει διαγράψει.</a:t>
            </a:r>
            <a:endParaRPr lang="en-US" sz="1400" b="1" dirty="0"/>
          </a:p>
          <a:p>
            <a:pPr marL="0" indent="0">
              <a:buNone/>
            </a:pPr>
            <a:r>
              <a:rPr lang="el-GR" sz="1400" dirty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endParaRPr lang="el-GR" sz="1400" dirty="0"/>
          </a:p>
        </p:txBody>
      </p:sp>
      <p:grpSp>
        <p:nvGrpSpPr>
          <p:cNvPr id="43" name="Ομάδα 42"/>
          <p:cNvGrpSpPr/>
          <p:nvPr/>
        </p:nvGrpSpPr>
        <p:grpSpPr>
          <a:xfrm>
            <a:off x="1418832" y="1444975"/>
            <a:ext cx="9514638" cy="3333978"/>
            <a:chOff x="1202523" y="1332228"/>
            <a:chExt cx="9408327" cy="3006094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1202523" y="1332228"/>
              <a:ext cx="9408327" cy="3006094"/>
              <a:chOff x="1202523" y="1332228"/>
              <a:chExt cx="9408327" cy="3006094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1202523" y="1452308"/>
                <a:ext cx="9408327" cy="2886014"/>
                <a:chOff x="1202523" y="1452308"/>
                <a:chExt cx="9408327" cy="2886014"/>
              </a:xfrm>
            </p:grpSpPr>
            <p:pic>
              <p:nvPicPr>
                <p:cNvPr id="53" name="Εικόνα 52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91" t="11386" r="28670" b="54262"/>
                <a:stretch/>
              </p:blipFill>
              <p:spPr>
                <a:xfrm>
                  <a:off x="1202523" y="1452308"/>
                  <a:ext cx="9408327" cy="2668091"/>
                </a:xfrm>
                <a:prstGeom prst="rect">
                  <a:avLst/>
                </a:prstGeom>
              </p:spPr>
            </p:pic>
            <p:sp>
              <p:nvSpPr>
                <p:cNvPr id="54" name="Ορθογώνιο 53"/>
                <p:cNvSpPr/>
                <p:nvPr/>
              </p:nvSpPr>
              <p:spPr>
                <a:xfrm>
                  <a:off x="2667000" y="3675156"/>
                  <a:ext cx="2453640" cy="6631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" name="Ορθογώνιο 54"/>
                <p:cNvSpPr/>
                <p:nvPr/>
              </p:nvSpPr>
              <p:spPr>
                <a:xfrm>
                  <a:off x="5334000" y="3675155"/>
                  <a:ext cx="2453640" cy="2921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" name="Ορθογώνιο 55"/>
                <p:cNvSpPr/>
                <p:nvPr/>
              </p:nvSpPr>
              <p:spPr>
                <a:xfrm>
                  <a:off x="8153399" y="3647590"/>
                  <a:ext cx="2165779" cy="6907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2" name="Ορθογώνιο 51"/>
              <p:cNvSpPr/>
              <p:nvPr/>
            </p:nvSpPr>
            <p:spPr>
              <a:xfrm>
                <a:off x="3581400" y="1332228"/>
                <a:ext cx="2453640" cy="6631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5" name="Ορθογώνιο 44"/>
            <p:cNvSpPr/>
            <p:nvPr/>
          </p:nvSpPr>
          <p:spPr>
            <a:xfrm flipV="1">
              <a:off x="4883331" y="2208094"/>
              <a:ext cx="237309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Ορθογώνιο 45"/>
            <p:cNvSpPr/>
            <p:nvPr/>
          </p:nvSpPr>
          <p:spPr>
            <a:xfrm flipV="1">
              <a:off x="6017626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Ορθογώνιο 46"/>
            <p:cNvSpPr/>
            <p:nvPr/>
          </p:nvSpPr>
          <p:spPr>
            <a:xfrm flipV="1">
              <a:off x="7199200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Ορθογώνιο 47"/>
            <p:cNvSpPr/>
            <p:nvPr/>
          </p:nvSpPr>
          <p:spPr>
            <a:xfrm flipV="1">
              <a:off x="9563577" y="2198025"/>
              <a:ext cx="457196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Ορθογώνιο 48"/>
            <p:cNvSpPr/>
            <p:nvPr/>
          </p:nvSpPr>
          <p:spPr>
            <a:xfrm flipV="1">
              <a:off x="8543112" y="1732624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Ορθογώνιο 49"/>
            <p:cNvSpPr/>
            <p:nvPr/>
          </p:nvSpPr>
          <p:spPr>
            <a:xfrm flipV="1">
              <a:off x="8270228" y="1678383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7" name="Content Placeholder 16">
            <a:extLst>
              <a:ext uri="{FF2B5EF4-FFF2-40B4-BE49-F238E27FC236}">
                <a16:creationId xmlns:a16="http://schemas.microsoft.com/office/drawing/2014/main" id="{0F4332DD-A0C7-A546-874C-C6B3E52F264F}"/>
              </a:ext>
            </a:extLst>
          </p:cNvPr>
          <p:cNvSpPr txBox="1">
            <a:spLocks/>
          </p:cNvSpPr>
          <p:nvPr/>
        </p:nvSpPr>
        <p:spPr>
          <a:xfrm>
            <a:off x="2007956" y="5740482"/>
            <a:ext cx="9063452" cy="1349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15000"/>
              </a:lnSpc>
              <a:spcBef>
                <a:spcPts val="600"/>
              </a:spcBef>
            </a:pPr>
            <a:r>
              <a:rPr lang="el-GR" sz="1200" b="1" dirty="0"/>
              <a:t>Να θυμόμαστε:</a:t>
            </a:r>
            <a:endParaRPr lang="en-US" sz="1200" b="1" dirty="0"/>
          </a:p>
          <a:p>
            <a:pPr marL="57150" indent="-28575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200" i="1" dirty="0"/>
              <a:t>Ο </a:t>
            </a:r>
            <a:r>
              <a:rPr lang="el-GR" sz="1200" b="1" i="1" dirty="0">
                <a:ea typeface="Calibri"/>
                <a:sym typeface="Calibri"/>
              </a:rPr>
              <a:t>«Κάδος Ανακύκλωσης</a:t>
            </a:r>
            <a:r>
              <a:rPr lang="en-US" sz="1200" b="1" i="1" dirty="0"/>
              <a:t>»</a:t>
            </a:r>
            <a:r>
              <a:rPr lang="el-GR" sz="1200" b="1" i="1" dirty="0"/>
              <a:t> </a:t>
            </a:r>
            <a:r>
              <a:rPr lang="el-GR" sz="1200" i="1" dirty="0"/>
              <a:t>σας επιτρέπει να </a:t>
            </a:r>
            <a:r>
              <a:rPr lang="el-GR" sz="1200" b="1" i="1" dirty="0"/>
              <a:t>επαναφέρετε</a:t>
            </a:r>
            <a:r>
              <a:rPr lang="el-GR" sz="1200" i="1" dirty="0"/>
              <a:t> ή να </a:t>
            </a:r>
            <a:r>
              <a:rPr lang="el-GR" sz="1200" b="1" i="1" dirty="0"/>
              <a:t>διαγράψετε </a:t>
            </a:r>
            <a:r>
              <a:rPr lang="el-GR" sz="1200" i="1" dirty="0"/>
              <a:t>ολοκληρωτικά τα έγγραφα.  </a:t>
            </a:r>
          </a:p>
          <a:p>
            <a:pPr marL="57150" indent="-28575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200" i="1" dirty="0"/>
              <a:t>Επιλέγοντας την </a:t>
            </a:r>
            <a:r>
              <a:rPr lang="el-GR" sz="1200" b="1" i="1" dirty="0">
                <a:ea typeface="Calibri"/>
                <a:sym typeface="Calibri"/>
              </a:rPr>
              <a:t>«Κεντρική σελίδα</a:t>
            </a:r>
            <a:r>
              <a:rPr lang="en-US" sz="1200" b="1" i="1" dirty="0"/>
              <a:t>»</a:t>
            </a:r>
            <a:r>
              <a:rPr lang="el-GR" sz="1200" i="1" dirty="0"/>
              <a:t> επιστρέφετε στην αρχική σελίδα </a:t>
            </a:r>
            <a:endParaRPr lang="en-US" sz="1200" i="1" dirty="0"/>
          </a:p>
          <a:p>
            <a:pPr marL="57150" indent="-28575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115000"/>
              </a:lnSpc>
              <a:spcBef>
                <a:spcPts val="600"/>
              </a:spcBef>
            </a:pPr>
            <a:endParaRPr lang="el-GR" sz="1200" dirty="0"/>
          </a:p>
        </p:txBody>
      </p:sp>
      <p:pic>
        <p:nvPicPr>
          <p:cNvPr id="58" name="Picture 34">
            <a:extLst>
              <a:ext uri="{FF2B5EF4-FFF2-40B4-BE49-F238E27FC236}">
                <a16:creationId xmlns:a16="http://schemas.microsoft.com/office/drawing/2014/main" id="{4371043F-1325-B245-A5F7-C9633838FE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61" t="56875" r="81500" b="2708"/>
          <a:stretch/>
        </p:blipFill>
        <p:spPr>
          <a:xfrm>
            <a:off x="1245276" y="5453156"/>
            <a:ext cx="640971" cy="1417748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380801" y="2256475"/>
            <a:ext cx="1303285" cy="23741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160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7DEB7CE-A99F-A14F-8759-7C401754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44145">
              <a:lnSpc>
                <a:spcPct val="110000"/>
              </a:lnSpc>
              <a:spcBef>
                <a:spcPts val="0"/>
              </a:spcBef>
              <a:buClr>
                <a:srgbClr val="EAAE1D"/>
              </a:buClr>
              <a:buSzPts val="1330"/>
            </a:pPr>
            <a:r>
              <a:rPr lang="el-GR" dirty="0">
                <a:sym typeface="Calibri"/>
                <a:hlinkClick r:id="" action="ppaction://noaction"/>
              </a:rPr>
              <a:t>Κεντρική οθόνη εφαρμογής</a:t>
            </a:r>
            <a:endParaRPr lang="el-GR" dirty="0"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47B7E-F490-BC4F-9E46-43936739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8"/>
            <a:ext cx="1551969" cy="15430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F8132-001E-2B47-9DBD-BF3E1F0E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EB9-F96B-CE45-BE50-33C056CDB7F1}" type="slidenum">
              <a:rPr lang="x-none" smtClean="0"/>
              <a:pPr/>
              <a:t>3</a:t>
            </a:fld>
            <a:endParaRPr lang="x-none" dirty="0"/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CB438AC3-CEFB-9B4A-BC2E-6521C8093985}"/>
              </a:ext>
            </a:extLst>
          </p:cNvPr>
          <p:cNvSpPr txBox="1">
            <a:spLocks/>
          </p:cNvSpPr>
          <p:nvPr/>
        </p:nvSpPr>
        <p:spPr>
          <a:xfrm>
            <a:off x="1229132" y="1068198"/>
            <a:ext cx="8834439" cy="5674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rgbClr val="EAAE1D"/>
              </a:buClr>
              <a:buSzPts val="1330"/>
              <a:buNone/>
            </a:pPr>
            <a:r>
              <a:rPr lang="el-G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  <a:hlinkClick r:id="" action="ppaction://noaction"/>
              </a:rPr>
              <a:t>Γραμμή εργαλείων</a:t>
            </a:r>
            <a:endParaRPr lang="el-G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2276EC4D-3E57-1446-A4FD-F678246BFCFA}"/>
              </a:ext>
            </a:extLst>
          </p:cNvPr>
          <p:cNvSpPr txBox="1">
            <a:spLocks/>
          </p:cNvSpPr>
          <p:nvPr/>
        </p:nvSpPr>
        <p:spPr>
          <a:xfrm>
            <a:off x="1398290" y="4776015"/>
            <a:ext cx="9740780" cy="393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l-GR" sz="1400" dirty="0"/>
              <a:t>Η </a:t>
            </a:r>
            <a:r>
              <a:rPr lang="el-GR" sz="1400" b="1" dirty="0">
                <a:ea typeface="Calibri"/>
                <a:sym typeface="Calibri"/>
              </a:rPr>
              <a:t>«Γραμμή εργαλείων</a:t>
            </a:r>
            <a:r>
              <a:rPr lang="en-US" sz="1400" b="1" dirty="0"/>
              <a:t>»</a:t>
            </a:r>
            <a:r>
              <a:rPr lang="el-GR" sz="1400" b="1" dirty="0"/>
              <a:t> (</a:t>
            </a:r>
            <a:r>
              <a:rPr lang="en-US" sz="1400" b="1" dirty="0"/>
              <a:t>dashboard) </a:t>
            </a:r>
            <a:r>
              <a:rPr lang="el-GR" sz="1400" dirty="0"/>
              <a:t>περιλαμβάνει την γρήγορη πρόσβαση σε λειτουργίες της εφαρμογής</a:t>
            </a:r>
            <a:r>
              <a:rPr lang="en-US" sz="1400" dirty="0"/>
              <a:t> </a:t>
            </a:r>
            <a:r>
              <a:rPr lang="el-GR" sz="1400" dirty="0"/>
              <a:t>και προβολή των ενημερώσεων/νέων ειδοποιήσεων ή εκκρεμοτήτων. </a:t>
            </a:r>
          </a:p>
          <a:p>
            <a:pPr marL="0" indent="0">
              <a:buNone/>
            </a:pPr>
            <a:r>
              <a:rPr lang="el-GR" sz="1400" dirty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endParaRPr lang="el-GR" sz="1400" dirty="0"/>
          </a:p>
        </p:txBody>
      </p:sp>
      <p:grpSp>
        <p:nvGrpSpPr>
          <p:cNvPr id="43" name="Ομάδα 42"/>
          <p:cNvGrpSpPr/>
          <p:nvPr/>
        </p:nvGrpSpPr>
        <p:grpSpPr>
          <a:xfrm>
            <a:off x="1418832" y="1444975"/>
            <a:ext cx="9514638" cy="3333978"/>
            <a:chOff x="1202523" y="1332228"/>
            <a:chExt cx="9408327" cy="3006094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1202523" y="1332228"/>
              <a:ext cx="9408327" cy="3006094"/>
              <a:chOff x="1202523" y="1332228"/>
              <a:chExt cx="9408327" cy="3006094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1202523" y="1452308"/>
                <a:ext cx="9408327" cy="2886014"/>
                <a:chOff x="1202523" y="1452308"/>
                <a:chExt cx="9408327" cy="2886014"/>
              </a:xfrm>
            </p:grpSpPr>
            <p:pic>
              <p:nvPicPr>
                <p:cNvPr id="53" name="Εικόνα 52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91" t="11386" r="28670" b="54262"/>
                <a:stretch/>
              </p:blipFill>
              <p:spPr>
                <a:xfrm>
                  <a:off x="1202523" y="1452308"/>
                  <a:ext cx="9408327" cy="2668091"/>
                </a:xfrm>
                <a:prstGeom prst="rect">
                  <a:avLst/>
                </a:prstGeom>
              </p:spPr>
            </p:pic>
            <p:sp>
              <p:nvSpPr>
                <p:cNvPr id="54" name="Ορθογώνιο 53"/>
                <p:cNvSpPr/>
                <p:nvPr/>
              </p:nvSpPr>
              <p:spPr>
                <a:xfrm>
                  <a:off x="2667000" y="3675156"/>
                  <a:ext cx="2453640" cy="6631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" name="Ορθογώνιο 54"/>
                <p:cNvSpPr/>
                <p:nvPr/>
              </p:nvSpPr>
              <p:spPr>
                <a:xfrm>
                  <a:off x="5334000" y="3675155"/>
                  <a:ext cx="2453640" cy="2921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" name="Ορθογώνιο 55"/>
                <p:cNvSpPr/>
                <p:nvPr/>
              </p:nvSpPr>
              <p:spPr>
                <a:xfrm>
                  <a:off x="8153399" y="3647590"/>
                  <a:ext cx="2165779" cy="6907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2" name="Ορθογώνιο 51"/>
              <p:cNvSpPr/>
              <p:nvPr/>
            </p:nvSpPr>
            <p:spPr>
              <a:xfrm>
                <a:off x="3581400" y="1332228"/>
                <a:ext cx="2453640" cy="6631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5" name="Ορθογώνιο 44"/>
            <p:cNvSpPr/>
            <p:nvPr/>
          </p:nvSpPr>
          <p:spPr>
            <a:xfrm flipV="1">
              <a:off x="4883331" y="2208094"/>
              <a:ext cx="237309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Ορθογώνιο 45"/>
            <p:cNvSpPr/>
            <p:nvPr/>
          </p:nvSpPr>
          <p:spPr>
            <a:xfrm flipV="1">
              <a:off x="6017626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Ορθογώνιο 46"/>
            <p:cNvSpPr/>
            <p:nvPr/>
          </p:nvSpPr>
          <p:spPr>
            <a:xfrm flipV="1">
              <a:off x="7199200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Ορθογώνιο 47"/>
            <p:cNvSpPr/>
            <p:nvPr/>
          </p:nvSpPr>
          <p:spPr>
            <a:xfrm flipV="1">
              <a:off x="9563577" y="2198025"/>
              <a:ext cx="457196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Ορθογώνιο 48"/>
            <p:cNvSpPr/>
            <p:nvPr/>
          </p:nvSpPr>
          <p:spPr>
            <a:xfrm flipV="1">
              <a:off x="8543112" y="1732624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Ορθογώνιο 49"/>
            <p:cNvSpPr/>
            <p:nvPr/>
          </p:nvSpPr>
          <p:spPr>
            <a:xfrm flipV="1">
              <a:off x="8270228" y="1678383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753032" y="2256476"/>
            <a:ext cx="8062452" cy="1090388"/>
          </a:xfrm>
          <a:prstGeom prst="rect">
            <a:avLst/>
          </a:prstGeom>
          <a:noFill/>
          <a:ln w="57150">
            <a:solidFill>
              <a:srgbClr val="B2D501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856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7DEB7CE-A99F-A14F-8759-7C401754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44145">
              <a:lnSpc>
                <a:spcPct val="110000"/>
              </a:lnSpc>
              <a:spcBef>
                <a:spcPts val="0"/>
              </a:spcBef>
              <a:buClr>
                <a:srgbClr val="EAAE1D"/>
              </a:buClr>
              <a:buSzPts val="1330"/>
            </a:pPr>
            <a:r>
              <a:rPr lang="el-GR" dirty="0">
                <a:sym typeface="Calibri"/>
                <a:hlinkClick r:id="" action="ppaction://noaction"/>
              </a:rPr>
              <a:t>Κεντρική οθόνη εφαρμογής</a:t>
            </a:r>
            <a:endParaRPr lang="el-GR" dirty="0"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47B7E-F490-BC4F-9E46-43936739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8"/>
            <a:ext cx="1551969" cy="15430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F8132-001E-2B47-9DBD-BF3E1F0E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EB9-F96B-CE45-BE50-33C056CDB7F1}" type="slidenum">
              <a:rPr lang="x-none" smtClean="0"/>
              <a:pPr/>
              <a:t>4</a:t>
            </a:fld>
            <a:endParaRPr lang="x-none" dirty="0"/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CB438AC3-CEFB-9B4A-BC2E-6521C8093985}"/>
              </a:ext>
            </a:extLst>
          </p:cNvPr>
          <p:cNvSpPr txBox="1">
            <a:spLocks/>
          </p:cNvSpPr>
          <p:nvPr/>
        </p:nvSpPr>
        <p:spPr>
          <a:xfrm>
            <a:off x="1229132" y="1068198"/>
            <a:ext cx="8834439" cy="5674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rgbClr val="EAAE1D"/>
              </a:buClr>
              <a:buSzPts val="1330"/>
              <a:buNone/>
            </a:pPr>
            <a:r>
              <a:rPr lang="el-G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  <a:hlinkClick r:id="" action="ppaction://noaction"/>
              </a:rPr>
              <a:t>Περιοχή συνοπτικής προβολής εγγράφων και ειδοποιήσεων </a:t>
            </a:r>
            <a:endParaRPr lang="el-G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43" name="Ομάδα 42"/>
          <p:cNvGrpSpPr/>
          <p:nvPr/>
        </p:nvGrpSpPr>
        <p:grpSpPr>
          <a:xfrm>
            <a:off x="1418832" y="1392408"/>
            <a:ext cx="9514638" cy="3200801"/>
            <a:chOff x="1202523" y="1452308"/>
            <a:chExt cx="9408327" cy="2886014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1202523" y="1452308"/>
              <a:ext cx="9408327" cy="2886014"/>
              <a:chOff x="1202523" y="1452308"/>
              <a:chExt cx="9408327" cy="2886014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1202523" y="1452308"/>
                <a:ext cx="9408327" cy="2886014"/>
                <a:chOff x="1202523" y="1452308"/>
                <a:chExt cx="9408327" cy="2886014"/>
              </a:xfrm>
            </p:grpSpPr>
            <p:pic>
              <p:nvPicPr>
                <p:cNvPr id="53" name="Εικόνα 52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91" t="11386" r="28670" b="54262"/>
                <a:stretch/>
              </p:blipFill>
              <p:spPr>
                <a:xfrm>
                  <a:off x="1202523" y="1452308"/>
                  <a:ext cx="9408327" cy="2668091"/>
                </a:xfrm>
                <a:prstGeom prst="rect">
                  <a:avLst/>
                </a:prstGeom>
              </p:spPr>
            </p:pic>
            <p:sp>
              <p:nvSpPr>
                <p:cNvPr id="54" name="Ορθογώνιο 53"/>
                <p:cNvSpPr/>
                <p:nvPr/>
              </p:nvSpPr>
              <p:spPr>
                <a:xfrm>
                  <a:off x="2667000" y="3675156"/>
                  <a:ext cx="2453640" cy="6631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" name="Ορθογώνιο 54"/>
                <p:cNvSpPr/>
                <p:nvPr/>
              </p:nvSpPr>
              <p:spPr>
                <a:xfrm>
                  <a:off x="5334000" y="3675155"/>
                  <a:ext cx="2453640" cy="2921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" name="Ορθογώνιο 55"/>
                <p:cNvSpPr/>
                <p:nvPr/>
              </p:nvSpPr>
              <p:spPr>
                <a:xfrm>
                  <a:off x="8153399" y="3647590"/>
                  <a:ext cx="2165779" cy="6907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2" name="Ορθογώνιο 51"/>
              <p:cNvSpPr/>
              <p:nvPr/>
            </p:nvSpPr>
            <p:spPr>
              <a:xfrm>
                <a:off x="3581400" y="1484155"/>
                <a:ext cx="2453640" cy="511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5" name="Ορθογώνιο 44"/>
            <p:cNvSpPr/>
            <p:nvPr/>
          </p:nvSpPr>
          <p:spPr>
            <a:xfrm flipV="1">
              <a:off x="4883331" y="2208094"/>
              <a:ext cx="237309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Ορθογώνιο 45"/>
            <p:cNvSpPr/>
            <p:nvPr/>
          </p:nvSpPr>
          <p:spPr>
            <a:xfrm flipV="1">
              <a:off x="6017626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Ορθογώνιο 46"/>
            <p:cNvSpPr/>
            <p:nvPr/>
          </p:nvSpPr>
          <p:spPr>
            <a:xfrm flipV="1">
              <a:off x="7199200" y="2198025"/>
              <a:ext cx="229212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Ορθογώνιο 47"/>
            <p:cNvSpPr/>
            <p:nvPr/>
          </p:nvSpPr>
          <p:spPr>
            <a:xfrm flipV="1">
              <a:off x="9563577" y="2198025"/>
              <a:ext cx="457196" cy="359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Ορθογώνιο 48"/>
            <p:cNvSpPr/>
            <p:nvPr/>
          </p:nvSpPr>
          <p:spPr>
            <a:xfrm flipV="1">
              <a:off x="8543112" y="1732624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Ορθογώνιο 49"/>
            <p:cNvSpPr/>
            <p:nvPr/>
          </p:nvSpPr>
          <p:spPr>
            <a:xfrm flipV="1">
              <a:off x="8270228" y="1678383"/>
              <a:ext cx="304796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712782" y="3192776"/>
            <a:ext cx="8062452" cy="1090388"/>
          </a:xfrm>
          <a:prstGeom prst="rect">
            <a:avLst/>
          </a:prstGeom>
          <a:noFill/>
          <a:ln w="57150">
            <a:solidFill>
              <a:srgbClr val="AE0686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2276EC4D-3E57-1446-A4FD-F678246BFCFA}"/>
              </a:ext>
            </a:extLst>
          </p:cNvPr>
          <p:cNvSpPr txBox="1">
            <a:spLocks/>
          </p:cNvSpPr>
          <p:nvPr/>
        </p:nvSpPr>
        <p:spPr>
          <a:xfrm>
            <a:off x="1398290" y="4358180"/>
            <a:ext cx="9740780" cy="393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l-GR" sz="1400" dirty="0"/>
              <a:t>Η </a:t>
            </a:r>
            <a:r>
              <a:rPr lang="el-GR" sz="1400" b="1" dirty="0">
                <a:ea typeface="Calibri"/>
                <a:sym typeface="Calibri"/>
              </a:rPr>
              <a:t>«</a:t>
            </a:r>
            <a:r>
              <a:rPr lang="el-GR" sz="1400" b="1" dirty="0">
                <a:sym typeface="Calibri"/>
              </a:rPr>
              <a:t>Περιοχή συνοπτικής προβολής εγγράφων και ειδοποιήσεων</a:t>
            </a:r>
            <a:r>
              <a:rPr lang="en-US" sz="1400" b="1" dirty="0"/>
              <a:t>»</a:t>
            </a:r>
            <a:r>
              <a:rPr lang="el-GR" sz="1400" b="1" dirty="0"/>
              <a:t> </a:t>
            </a:r>
            <a:r>
              <a:rPr lang="el-GR" sz="1400" dirty="0"/>
              <a:t>περιλαμβάνεται με την μορφή συνοπτικής προβολής την λίστα των</a:t>
            </a:r>
            <a:r>
              <a:rPr lang="en-US" sz="1400" dirty="0"/>
              <a:t>:</a:t>
            </a:r>
          </a:p>
          <a:p>
            <a:r>
              <a:rPr lang="el-GR" sz="1400" b="1" dirty="0"/>
              <a:t>«Εξερχόμενων»</a:t>
            </a:r>
            <a:r>
              <a:rPr lang="el-GR" sz="1400" dirty="0"/>
              <a:t> εγγράφων </a:t>
            </a:r>
          </a:p>
          <a:p>
            <a:r>
              <a:rPr lang="el-GR" sz="1400" b="1" dirty="0"/>
              <a:t>«Εισερχόμενων» </a:t>
            </a:r>
            <a:r>
              <a:rPr lang="el-GR" sz="1400" dirty="0"/>
              <a:t>εγγράφων </a:t>
            </a:r>
          </a:p>
          <a:p>
            <a:r>
              <a:rPr lang="el-GR" sz="1400" b="1" dirty="0"/>
              <a:t>«Νέων ειδοποιήσεων»</a:t>
            </a:r>
          </a:p>
          <a:p>
            <a:pPr marL="0" indent="0">
              <a:buNone/>
            </a:pPr>
            <a:r>
              <a:rPr lang="el-GR" sz="1400" dirty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endParaRPr lang="el-GR" sz="1400" dirty="0"/>
          </a:p>
        </p:txBody>
      </p:sp>
      <p:sp>
        <p:nvSpPr>
          <p:cNvPr id="22" name="Content Placeholder 16">
            <a:extLst>
              <a:ext uri="{FF2B5EF4-FFF2-40B4-BE49-F238E27FC236}">
                <a16:creationId xmlns:a16="http://schemas.microsoft.com/office/drawing/2014/main" id="{0F4332DD-A0C7-A546-874C-C6B3E52F264F}"/>
              </a:ext>
            </a:extLst>
          </p:cNvPr>
          <p:cNvSpPr txBox="1">
            <a:spLocks/>
          </p:cNvSpPr>
          <p:nvPr/>
        </p:nvSpPr>
        <p:spPr>
          <a:xfrm>
            <a:off x="1979380" y="5983368"/>
            <a:ext cx="9063452" cy="1349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15000"/>
              </a:lnSpc>
              <a:spcBef>
                <a:spcPts val="600"/>
              </a:spcBef>
            </a:pPr>
            <a:r>
              <a:rPr lang="el-GR" sz="1200" b="1" dirty="0"/>
              <a:t>Να θυμόμαστε:</a:t>
            </a:r>
          </a:p>
          <a:p>
            <a:pPr indent="-228600">
              <a:lnSpc>
                <a:spcPct val="115000"/>
              </a:lnSpc>
              <a:spcBef>
                <a:spcPts val="600"/>
              </a:spcBef>
            </a:pPr>
            <a:r>
              <a:rPr lang="el-GR" sz="1200" dirty="0">
                <a:highlight>
                  <a:srgbClr val="FFFFFF"/>
                </a:highlight>
                <a:sym typeface="Calibri"/>
              </a:rPr>
              <a:t>Η διεκπεραίωση μιας εργασίας που έχει επιλεχθεί (πχ. δημιουργία νέου εγγράφου, προβολή ειδοποιήσεων ή αποδεικτικών κτλ.) φαίνονται από το χώρο </a:t>
            </a:r>
            <a:r>
              <a:rPr lang="el-GR" sz="1200" b="1" dirty="0">
                <a:highlight>
                  <a:srgbClr val="FFFFFF"/>
                </a:highlight>
                <a:sym typeface="Calibri"/>
              </a:rPr>
              <a:t>της</a:t>
            </a:r>
            <a:r>
              <a:rPr lang="el-GR" sz="1200" b="1" dirty="0"/>
              <a:t> γραμμή εργαλείων </a:t>
            </a:r>
            <a:r>
              <a:rPr lang="el-GR" sz="1200" dirty="0"/>
              <a:t>και </a:t>
            </a:r>
            <a:r>
              <a:rPr lang="el-GR" sz="1200" b="1" dirty="0"/>
              <a:t>από την π</a:t>
            </a:r>
            <a:r>
              <a:rPr lang="el-GR" sz="1200" b="1" dirty="0">
                <a:highlight>
                  <a:srgbClr val="FFFFFF"/>
                </a:highlight>
                <a:sym typeface="Calibri"/>
              </a:rPr>
              <a:t>εριοχή συνοπτικής προβολής εγγράφων και ειδοποιήσεων.</a:t>
            </a:r>
            <a:endParaRPr lang="el-GR" sz="1200" dirty="0">
              <a:highlight>
                <a:srgbClr val="FFFFFF"/>
              </a:highlight>
              <a:sym typeface="Calibri"/>
            </a:endParaRPr>
          </a:p>
          <a:p>
            <a:pPr indent="-228600">
              <a:lnSpc>
                <a:spcPct val="115000"/>
              </a:lnSpc>
              <a:spcBef>
                <a:spcPts val="600"/>
              </a:spcBef>
            </a:pPr>
            <a:endParaRPr lang="en-US" sz="1200" b="1" dirty="0"/>
          </a:p>
        </p:txBody>
      </p:sp>
      <p:pic>
        <p:nvPicPr>
          <p:cNvPr id="23" name="Picture 34">
            <a:extLst>
              <a:ext uri="{FF2B5EF4-FFF2-40B4-BE49-F238E27FC236}">
                <a16:creationId xmlns:a16="http://schemas.microsoft.com/office/drawing/2014/main" id="{4371043F-1325-B245-A5F7-C9633838FE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61" t="56875" r="81500" b="2708"/>
          <a:stretch/>
        </p:blipFill>
        <p:spPr>
          <a:xfrm>
            <a:off x="1216700" y="5696042"/>
            <a:ext cx="640971" cy="141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5348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Ευρεία οθόνη</PresentationFormat>
  <Paragraphs>41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Κεντρική οθόνη εφαρμογής</vt:lpstr>
      <vt:lpstr>Κεντρική οθόνη εφαρμογής</vt:lpstr>
      <vt:lpstr>Κεντρική οθόνη εφαρμογής</vt:lpstr>
      <vt:lpstr>Κεντρική οθόνη εφαρμογής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Κεντρική οθόνη εφαρμογής</dc:title>
  <dc:creator>Prokopis Gatsoris</dc:creator>
  <cp:lastModifiedBy>Prokopis Gatsoris</cp:lastModifiedBy>
  <cp:revision>1</cp:revision>
  <dcterms:created xsi:type="dcterms:W3CDTF">2021-05-20T18:19:40Z</dcterms:created>
  <dcterms:modified xsi:type="dcterms:W3CDTF">2021-05-20T18:19:50Z</dcterms:modified>
</cp:coreProperties>
</file>