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66" r:id="rId2"/>
    <p:sldId id="836" r:id="rId3"/>
    <p:sldId id="833" r:id="rId4"/>
    <p:sldId id="834" r:id="rId5"/>
    <p:sldId id="835" r:id="rId6"/>
    <p:sldId id="837" r:id="rId7"/>
    <p:sldId id="839" r:id="rId8"/>
    <p:sldId id="838" r:id="rId9"/>
    <p:sldId id="841" r:id="rId10"/>
    <p:sldId id="843" r:id="rId11"/>
    <p:sldId id="844" r:id="rId12"/>
    <p:sldId id="846" r:id="rId13"/>
    <p:sldId id="847" r:id="rId14"/>
    <p:sldId id="848" r:id="rId15"/>
    <p:sldId id="280" r:id="rId16"/>
    <p:sldId id="279" r:id="rId17"/>
    <p:sldId id="278" r:id="rId18"/>
    <p:sldId id="281" r:id="rId19"/>
    <p:sldId id="282" r:id="rId20"/>
    <p:sldId id="283" r:id="rId21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C947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0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E23018-B3FB-47A9-BDF1-55439A40A80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47D3E225-C5E8-4C4A-A874-7F96740442B1}">
      <dgm:prSet phldrT="[Κείμενο]"/>
      <dgm:spPr/>
      <dgm:t>
        <a:bodyPr/>
        <a:lstStyle/>
        <a:p>
          <a:r>
            <a:rPr lang="en-US" dirty="0"/>
            <a:t>Team Building</a:t>
          </a:r>
          <a:endParaRPr lang="el-GR" dirty="0"/>
        </a:p>
      </dgm:t>
    </dgm:pt>
    <dgm:pt modelId="{2266AF06-9CE3-4B10-AD7F-B298F6169544}" type="parTrans" cxnId="{1418D13E-3BAE-4B6F-A2CA-2B1B4D87CB40}">
      <dgm:prSet/>
      <dgm:spPr/>
      <dgm:t>
        <a:bodyPr/>
        <a:lstStyle/>
        <a:p>
          <a:endParaRPr lang="el-GR"/>
        </a:p>
      </dgm:t>
    </dgm:pt>
    <dgm:pt modelId="{2F2DAFBD-5BB0-486A-8E9E-8262EA09BBAB}" type="sibTrans" cxnId="{1418D13E-3BAE-4B6F-A2CA-2B1B4D87CB40}">
      <dgm:prSet/>
      <dgm:spPr/>
      <dgm:t>
        <a:bodyPr/>
        <a:lstStyle/>
        <a:p>
          <a:endParaRPr lang="el-GR"/>
        </a:p>
      </dgm:t>
    </dgm:pt>
    <dgm:pt modelId="{BB5A521D-4793-49AF-B185-2A0866428886}">
      <dgm:prSet phldrT="[Κείμενο]"/>
      <dgm:spPr/>
      <dgm:t>
        <a:bodyPr/>
        <a:lstStyle/>
        <a:p>
          <a:r>
            <a:rPr lang="en-US" dirty="0"/>
            <a:t>Create groups of 2 or 3 Persons</a:t>
          </a:r>
          <a:endParaRPr lang="el-GR" dirty="0"/>
        </a:p>
      </dgm:t>
    </dgm:pt>
    <dgm:pt modelId="{DEA0D995-315F-459B-B63E-D2159089B348}" type="parTrans" cxnId="{CD6BF538-E9C0-4214-95AE-06845260D128}">
      <dgm:prSet/>
      <dgm:spPr/>
      <dgm:t>
        <a:bodyPr/>
        <a:lstStyle/>
        <a:p>
          <a:endParaRPr lang="el-GR"/>
        </a:p>
      </dgm:t>
    </dgm:pt>
    <dgm:pt modelId="{52D77749-C679-4F36-8582-DB55050F88BC}" type="sibTrans" cxnId="{CD6BF538-E9C0-4214-95AE-06845260D128}">
      <dgm:prSet/>
      <dgm:spPr/>
      <dgm:t>
        <a:bodyPr/>
        <a:lstStyle/>
        <a:p>
          <a:endParaRPr lang="el-GR"/>
        </a:p>
      </dgm:t>
    </dgm:pt>
    <dgm:pt modelId="{55A3D83E-606A-444F-AE1E-34231713ADA0}">
      <dgm:prSet phldrT="[Κείμενο]"/>
      <dgm:spPr/>
      <dgm:t>
        <a:bodyPr/>
        <a:lstStyle/>
        <a:p>
          <a:r>
            <a:rPr lang="en-US" dirty="0"/>
            <a:t>Preferably employees of the same Agency</a:t>
          </a:r>
          <a:endParaRPr lang="el-GR" dirty="0"/>
        </a:p>
      </dgm:t>
    </dgm:pt>
    <dgm:pt modelId="{CF2838E7-FBD2-4F70-9597-B48C41AC8DE4}" type="parTrans" cxnId="{CF477962-CA57-4038-AF26-E8010D41F0E7}">
      <dgm:prSet/>
      <dgm:spPr/>
      <dgm:t>
        <a:bodyPr/>
        <a:lstStyle/>
        <a:p>
          <a:endParaRPr lang="el-GR"/>
        </a:p>
      </dgm:t>
    </dgm:pt>
    <dgm:pt modelId="{75E3B9EC-AD0A-41A7-B1F5-8D571159D77B}" type="sibTrans" cxnId="{CF477962-CA57-4038-AF26-E8010D41F0E7}">
      <dgm:prSet/>
      <dgm:spPr/>
      <dgm:t>
        <a:bodyPr/>
        <a:lstStyle/>
        <a:p>
          <a:endParaRPr lang="el-GR"/>
        </a:p>
      </dgm:t>
    </dgm:pt>
    <dgm:pt modelId="{16414B2F-15E4-416D-8189-520475E714B5}">
      <dgm:prSet phldrT="[Κείμενο]"/>
      <dgm:spPr/>
      <dgm:t>
        <a:bodyPr/>
        <a:lstStyle/>
        <a:p>
          <a:r>
            <a:rPr lang="en-US" dirty="0"/>
            <a:t>Selection of Public Service</a:t>
          </a:r>
          <a:endParaRPr lang="el-GR" dirty="0"/>
        </a:p>
      </dgm:t>
    </dgm:pt>
    <dgm:pt modelId="{E75D17C7-68A7-42D8-AE85-05C58B974054}" type="parTrans" cxnId="{6FBFE274-5B44-4B9A-842A-3FFE98D6D430}">
      <dgm:prSet/>
      <dgm:spPr/>
      <dgm:t>
        <a:bodyPr/>
        <a:lstStyle/>
        <a:p>
          <a:endParaRPr lang="el-GR"/>
        </a:p>
      </dgm:t>
    </dgm:pt>
    <dgm:pt modelId="{FCF521E2-6408-411D-8FC4-D79584276B64}" type="sibTrans" cxnId="{6FBFE274-5B44-4B9A-842A-3FFE98D6D430}">
      <dgm:prSet/>
      <dgm:spPr/>
      <dgm:t>
        <a:bodyPr/>
        <a:lstStyle/>
        <a:p>
          <a:endParaRPr lang="el-GR"/>
        </a:p>
      </dgm:t>
    </dgm:pt>
    <dgm:pt modelId="{043197A3-572C-4068-8331-8B89A95042A3}">
      <dgm:prSet phldrT="[Κείμενο]"/>
      <dgm:spPr/>
      <dgm:t>
        <a:bodyPr/>
        <a:lstStyle/>
        <a:p>
          <a:r>
            <a:rPr lang="en-US" dirty="0"/>
            <a:t>Discussion and selection of Public Service</a:t>
          </a:r>
          <a:endParaRPr lang="el-GR" dirty="0"/>
        </a:p>
      </dgm:t>
    </dgm:pt>
    <dgm:pt modelId="{D9D10E02-1D8B-4705-8320-88557F1D85C1}" type="parTrans" cxnId="{BB3D8B74-141E-43C7-9BBD-6633D370C286}">
      <dgm:prSet/>
      <dgm:spPr/>
      <dgm:t>
        <a:bodyPr/>
        <a:lstStyle/>
        <a:p>
          <a:endParaRPr lang="el-GR"/>
        </a:p>
      </dgm:t>
    </dgm:pt>
    <dgm:pt modelId="{C6AE296F-B2D8-490C-BB8E-1EBC35F0E8F4}" type="sibTrans" cxnId="{BB3D8B74-141E-43C7-9BBD-6633D370C286}">
      <dgm:prSet/>
      <dgm:spPr/>
      <dgm:t>
        <a:bodyPr/>
        <a:lstStyle/>
        <a:p>
          <a:endParaRPr lang="el-GR"/>
        </a:p>
      </dgm:t>
    </dgm:pt>
    <dgm:pt modelId="{2DE0B237-2DE4-4CB0-A052-2376A2293876}">
      <dgm:prSet phldrT="[Κείμενο]"/>
      <dgm:spPr/>
      <dgm:t>
        <a:bodyPr/>
        <a:lstStyle/>
        <a:p>
          <a:r>
            <a:rPr lang="en-US" dirty="0"/>
            <a:t>1 Public Service per Team</a:t>
          </a:r>
          <a:endParaRPr lang="el-GR" dirty="0"/>
        </a:p>
      </dgm:t>
    </dgm:pt>
    <dgm:pt modelId="{6292FC41-1926-4D61-B8F7-FB4BB7207077}" type="parTrans" cxnId="{7228C47C-01FA-45CA-94D4-B93BFAB48569}">
      <dgm:prSet/>
      <dgm:spPr/>
      <dgm:t>
        <a:bodyPr/>
        <a:lstStyle/>
        <a:p>
          <a:endParaRPr lang="el-GR"/>
        </a:p>
      </dgm:t>
    </dgm:pt>
    <dgm:pt modelId="{48D0B03E-58FD-425E-A308-4F35B56250C1}" type="sibTrans" cxnId="{7228C47C-01FA-45CA-94D4-B93BFAB48569}">
      <dgm:prSet/>
      <dgm:spPr/>
      <dgm:t>
        <a:bodyPr/>
        <a:lstStyle/>
        <a:p>
          <a:endParaRPr lang="el-GR"/>
        </a:p>
      </dgm:t>
    </dgm:pt>
    <dgm:pt modelId="{606A57C7-D703-4119-AEF6-D51C9A5E590D}">
      <dgm:prSet phldrT="[Κείμενο]"/>
      <dgm:spPr/>
      <dgm:t>
        <a:bodyPr/>
        <a:lstStyle/>
        <a:p>
          <a:r>
            <a:rPr lang="en-US" dirty="0"/>
            <a:t>Application of IMM Model</a:t>
          </a:r>
          <a:endParaRPr lang="el-GR" dirty="0"/>
        </a:p>
      </dgm:t>
    </dgm:pt>
    <dgm:pt modelId="{FFACAAD1-0D75-4DEF-B5DE-9DE9D4D42194}" type="parTrans" cxnId="{DEE58A4B-A517-4537-A7D3-F0606DE38FB0}">
      <dgm:prSet/>
      <dgm:spPr/>
      <dgm:t>
        <a:bodyPr/>
        <a:lstStyle/>
        <a:p>
          <a:endParaRPr lang="el-GR"/>
        </a:p>
      </dgm:t>
    </dgm:pt>
    <dgm:pt modelId="{C8068488-C6DC-40CF-8AB5-FE4B197342DF}" type="sibTrans" cxnId="{DEE58A4B-A517-4537-A7D3-F0606DE38FB0}">
      <dgm:prSet/>
      <dgm:spPr/>
      <dgm:t>
        <a:bodyPr/>
        <a:lstStyle/>
        <a:p>
          <a:endParaRPr lang="el-GR"/>
        </a:p>
      </dgm:t>
    </dgm:pt>
    <dgm:pt modelId="{BBB43A0F-EF43-40DC-8E43-680980BD5C03}">
      <dgm:prSet phldrT="[Κείμενο]"/>
      <dgm:spPr/>
      <dgm:t>
        <a:bodyPr/>
        <a:lstStyle/>
        <a:p>
          <a:r>
            <a:rPr lang="en-US" dirty="0"/>
            <a:t>Apply IMM Full Model</a:t>
          </a:r>
          <a:endParaRPr lang="el-GR" dirty="0"/>
        </a:p>
      </dgm:t>
    </dgm:pt>
    <dgm:pt modelId="{75892A18-3E1E-4E52-A2C9-BD790F0FF0AE}" type="parTrans" cxnId="{6ED1746A-E2DB-404B-B40D-5982E3DEF6E2}">
      <dgm:prSet/>
      <dgm:spPr/>
      <dgm:t>
        <a:bodyPr/>
        <a:lstStyle/>
        <a:p>
          <a:endParaRPr lang="el-GR"/>
        </a:p>
      </dgm:t>
    </dgm:pt>
    <dgm:pt modelId="{36B171A4-69A0-4E4F-90FB-D61F34C3012B}" type="sibTrans" cxnId="{6ED1746A-E2DB-404B-B40D-5982E3DEF6E2}">
      <dgm:prSet/>
      <dgm:spPr/>
      <dgm:t>
        <a:bodyPr/>
        <a:lstStyle/>
        <a:p>
          <a:endParaRPr lang="el-GR"/>
        </a:p>
      </dgm:t>
    </dgm:pt>
    <dgm:pt modelId="{96413A3F-4327-494D-A8DA-4487F43D0325}">
      <dgm:prSet phldrT="[Κείμενο]"/>
      <dgm:spPr/>
      <dgm:t>
        <a:bodyPr/>
        <a:lstStyle/>
        <a:p>
          <a:r>
            <a:rPr lang="en-US" dirty="0"/>
            <a:t>Report , Proposals</a:t>
          </a:r>
          <a:endParaRPr lang="el-GR" dirty="0"/>
        </a:p>
      </dgm:t>
    </dgm:pt>
    <dgm:pt modelId="{9E9B3216-AC3D-4806-8A8B-8D78876C5A4F}" type="parTrans" cxnId="{15237907-1E7F-4110-8C6D-60C2354CEC49}">
      <dgm:prSet/>
      <dgm:spPr/>
      <dgm:t>
        <a:bodyPr/>
        <a:lstStyle/>
        <a:p>
          <a:endParaRPr lang="el-GR"/>
        </a:p>
      </dgm:t>
    </dgm:pt>
    <dgm:pt modelId="{461CB9CD-9FF6-4382-97D2-91E760C37F5A}" type="sibTrans" cxnId="{15237907-1E7F-4110-8C6D-60C2354CEC49}">
      <dgm:prSet/>
      <dgm:spPr/>
      <dgm:t>
        <a:bodyPr/>
        <a:lstStyle/>
        <a:p>
          <a:endParaRPr lang="el-GR"/>
        </a:p>
      </dgm:t>
    </dgm:pt>
    <dgm:pt modelId="{EAB5C222-B0E6-4436-A8AD-C721C72035DF}" type="pres">
      <dgm:prSet presAssocID="{C9E23018-B3FB-47A9-BDF1-55439A40A800}" presName="linearFlow" presStyleCnt="0">
        <dgm:presLayoutVars>
          <dgm:dir/>
          <dgm:animLvl val="lvl"/>
          <dgm:resizeHandles val="exact"/>
        </dgm:presLayoutVars>
      </dgm:prSet>
      <dgm:spPr/>
    </dgm:pt>
    <dgm:pt modelId="{38814D18-AD14-415E-ABC1-0739F530B37A}" type="pres">
      <dgm:prSet presAssocID="{47D3E225-C5E8-4C4A-A874-7F96740442B1}" presName="composite" presStyleCnt="0"/>
      <dgm:spPr/>
    </dgm:pt>
    <dgm:pt modelId="{D1AAD36B-63D8-4B5E-B29E-7A87DB55096B}" type="pres">
      <dgm:prSet presAssocID="{47D3E225-C5E8-4C4A-A874-7F96740442B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428CB99-4B05-4D77-8161-5071EF5E6FAB}" type="pres">
      <dgm:prSet presAssocID="{47D3E225-C5E8-4C4A-A874-7F96740442B1}" presName="descendantText" presStyleLbl="alignAcc1" presStyleIdx="0" presStyleCnt="3">
        <dgm:presLayoutVars>
          <dgm:bulletEnabled val="1"/>
        </dgm:presLayoutVars>
      </dgm:prSet>
      <dgm:spPr/>
    </dgm:pt>
    <dgm:pt modelId="{7475A3E2-9C69-441B-B59A-81B1A2DC6DB9}" type="pres">
      <dgm:prSet presAssocID="{2F2DAFBD-5BB0-486A-8E9E-8262EA09BBAB}" presName="sp" presStyleCnt="0"/>
      <dgm:spPr/>
    </dgm:pt>
    <dgm:pt modelId="{14F7D7BF-D9EE-402B-818E-9958DCD1059A}" type="pres">
      <dgm:prSet presAssocID="{16414B2F-15E4-416D-8189-520475E714B5}" presName="composite" presStyleCnt="0"/>
      <dgm:spPr/>
    </dgm:pt>
    <dgm:pt modelId="{8BBD7F5F-876B-4C33-91CB-30DACADE76D7}" type="pres">
      <dgm:prSet presAssocID="{16414B2F-15E4-416D-8189-520475E714B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0C0F22EC-1169-4EE2-8C30-0A584AA8900C}" type="pres">
      <dgm:prSet presAssocID="{16414B2F-15E4-416D-8189-520475E714B5}" presName="descendantText" presStyleLbl="alignAcc1" presStyleIdx="1" presStyleCnt="3">
        <dgm:presLayoutVars>
          <dgm:bulletEnabled val="1"/>
        </dgm:presLayoutVars>
      </dgm:prSet>
      <dgm:spPr/>
    </dgm:pt>
    <dgm:pt modelId="{7F19424B-32B1-4CF9-95C9-F241D4F8486D}" type="pres">
      <dgm:prSet presAssocID="{FCF521E2-6408-411D-8FC4-D79584276B64}" presName="sp" presStyleCnt="0"/>
      <dgm:spPr/>
    </dgm:pt>
    <dgm:pt modelId="{96534244-1707-4C1F-AF17-116DBA585D13}" type="pres">
      <dgm:prSet presAssocID="{606A57C7-D703-4119-AEF6-D51C9A5E590D}" presName="composite" presStyleCnt="0"/>
      <dgm:spPr/>
    </dgm:pt>
    <dgm:pt modelId="{DB08FB35-DB7B-4918-A60F-FE64B501F461}" type="pres">
      <dgm:prSet presAssocID="{606A57C7-D703-4119-AEF6-D51C9A5E590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13274787-6EBD-4D46-80E0-5FF56C413BB5}" type="pres">
      <dgm:prSet presAssocID="{606A57C7-D703-4119-AEF6-D51C9A5E590D}" presName="descendantText" presStyleLbl="alignAcc1" presStyleIdx="2" presStyleCnt="3" custLinFactNeighborX="2865" custLinFactNeighborY="-1745">
        <dgm:presLayoutVars>
          <dgm:bulletEnabled val="1"/>
        </dgm:presLayoutVars>
      </dgm:prSet>
      <dgm:spPr/>
    </dgm:pt>
  </dgm:ptLst>
  <dgm:cxnLst>
    <dgm:cxn modelId="{30308505-76F6-4F7C-BA78-7354BA121556}" type="presOf" srcId="{BBB43A0F-EF43-40DC-8E43-680980BD5C03}" destId="{13274787-6EBD-4D46-80E0-5FF56C413BB5}" srcOrd="0" destOrd="0" presId="urn:microsoft.com/office/officeart/2005/8/layout/chevron2"/>
    <dgm:cxn modelId="{15237907-1E7F-4110-8C6D-60C2354CEC49}" srcId="{606A57C7-D703-4119-AEF6-D51C9A5E590D}" destId="{96413A3F-4327-494D-A8DA-4487F43D0325}" srcOrd="1" destOrd="0" parTransId="{9E9B3216-AC3D-4806-8A8B-8D78876C5A4F}" sibTransId="{461CB9CD-9FF6-4382-97D2-91E760C37F5A}"/>
    <dgm:cxn modelId="{7B70061C-8A98-4B16-ACAF-B98475BDD62E}" type="presOf" srcId="{16414B2F-15E4-416D-8189-520475E714B5}" destId="{8BBD7F5F-876B-4C33-91CB-30DACADE76D7}" srcOrd="0" destOrd="0" presId="urn:microsoft.com/office/officeart/2005/8/layout/chevron2"/>
    <dgm:cxn modelId="{45B1911F-3BC1-424B-AE69-EB89A9EC5A72}" type="presOf" srcId="{47D3E225-C5E8-4C4A-A874-7F96740442B1}" destId="{D1AAD36B-63D8-4B5E-B29E-7A87DB55096B}" srcOrd="0" destOrd="0" presId="urn:microsoft.com/office/officeart/2005/8/layout/chevron2"/>
    <dgm:cxn modelId="{91682C2F-2613-4241-A215-5042F1B387CE}" type="presOf" srcId="{043197A3-572C-4068-8331-8B89A95042A3}" destId="{0C0F22EC-1169-4EE2-8C30-0A584AA8900C}" srcOrd="0" destOrd="0" presId="urn:microsoft.com/office/officeart/2005/8/layout/chevron2"/>
    <dgm:cxn modelId="{1751842F-DB2A-49DC-8B1B-05E78A3C7263}" type="presOf" srcId="{96413A3F-4327-494D-A8DA-4487F43D0325}" destId="{13274787-6EBD-4D46-80E0-5FF56C413BB5}" srcOrd="0" destOrd="1" presId="urn:microsoft.com/office/officeart/2005/8/layout/chevron2"/>
    <dgm:cxn modelId="{3820EA35-BD45-4909-86E8-4D68CC291505}" type="presOf" srcId="{BB5A521D-4793-49AF-B185-2A0866428886}" destId="{5428CB99-4B05-4D77-8161-5071EF5E6FAB}" srcOrd="0" destOrd="0" presId="urn:microsoft.com/office/officeart/2005/8/layout/chevron2"/>
    <dgm:cxn modelId="{CD6BF538-E9C0-4214-95AE-06845260D128}" srcId="{47D3E225-C5E8-4C4A-A874-7F96740442B1}" destId="{BB5A521D-4793-49AF-B185-2A0866428886}" srcOrd="0" destOrd="0" parTransId="{DEA0D995-315F-459B-B63E-D2159089B348}" sibTransId="{52D77749-C679-4F36-8582-DB55050F88BC}"/>
    <dgm:cxn modelId="{1418D13E-3BAE-4B6F-A2CA-2B1B4D87CB40}" srcId="{C9E23018-B3FB-47A9-BDF1-55439A40A800}" destId="{47D3E225-C5E8-4C4A-A874-7F96740442B1}" srcOrd="0" destOrd="0" parTransId="{2266AF06-9CE3-4B10-AD7F-B298F6169544}" sibTransId="{2F2DAFBD-5BB0-486A-8E9E-8262EA09BBAB}"/>
    <dgm:cxn modelId="{CF477962-CA57-4038-AF26-E8010D41F0E7}" srcId="{47D3E225-C5E8-4C4A-A874-7F96740442B1}" destId="{55A3D83E-606A-444F-AE1E-34231713ADA0}" srcOrd="1" destOrd="0" parTransId="{CF2838E7-FBD2-4F70-9597-B48C41AC8DE4}" sibTransId="{75E3B9EC-AD0A-41A7-B1F5-8D571159D77B}"/>
    <dgm:cxn modelId="{0DF15645-E927-48B1-BE87-0E3A9078079C}" type="presOf" srcId="{55A3D83E-606A-444F-AE1E-34231713ADA0}" destId="{5428CB99-4B05-4D77-8161-5071EF5E6FAB}" srcOrd="0" destOrd="1" presId="urn:microsoft.com/office/officeart/2005/8/layout/chevron2"/>
    <dgm:cxn modelId="{6ED1746A-E2DB-404B-B40D-5982E3DEF6E2}" srcId="{606A57C7-D703-4119-AEF6-D51C9A5E590D}" destId="{BBB43A0F-EF43-40DC-8E43-680980BD5C03}" srcOrd="0" destOrd="0" parTransId="{75892A18-3E1E-4E52-A2C9-BD790F0FF0AE}" sibTransId="{36B171A4-69A0-4E4F-90FB-D61F34C3012B}"/>
    <dgm:cxn modelId="{DEE58A4B-A517-4537-A7D3-F0606DE38FB0}" srcId="{C9E23018-B3FB-47A9-BDF1-55439A40A800}" destId="{606A57C7-D703-4119-AEF6-D51C9A5E590D}" srcOrd="2" destOrd="0" parTransId="{FFACAAD1-0D75-4DEF-B5DE-9DE9D4D42194}" sibTransId="{C8068488-C6DC-40CF-8AB5-FE4B197342DF}"/>
    <dgm:cxn modelId="{BB3D8B74-141E-43C7-9BBD-6633D370C286}" srcId="{16414B2F-15E4-416D-8189-520475E714B5}" destId="{043197A3-572C-4068-8331-8B89A95042A3}" srcOrd="0" destOrd="0" parTransId="{D9D10E02-1D8B-4705-8320-88557F1D85C1}" sibTransId="{C6AE296F-B2D8-490C-BB8E-1EBC35F0E8F4}"/>
    <dgm:cxn modelId="{6FBFE274-5B44-4B9A-842A-3FFE98D6D430}" srcId="{C9E23018-B3FB-47A9-BDF1-55439A40A800}" destId="{16414B2F-15E4-416D-8189-520475E714B5}" srcOrd="1" destOrd="0" parTransId="{E75D17C7-68A7-42D8-AE85-05C58B974054}" sibTransId="{FCF521E2-6408-411D-8FC4-D79584276B64}"/>
    <dgm:cxn modelId="{7228C47C-01FA-45CA-94D4-B93BFAB48569}" srcId="{16414B2F-15E4-416D-8189-520475E714B5}" destId="{2DE0B237-2DE4-4CB0-A052-2376A2293876}" srcOrd="1" destOrd="0" parTransId="{6292FC41-1926-4D61-B8F7-FB4BB7207077}" sibTransId="{48D0B03E-58FD-425E-A308-4F35B56250C1}"/>
    <dgm:cxn modelId="{D7589BC1-FC51-4372-A810-7744AB79CD2B}" type="presOf" srcId="{C9E23018-B3FB-47A9-BDF1-55439A40A800}" destId="{EAB5C222-B0E6-4436-A8AD-C721C72035DF}" srcOrd="0" destOrd="0" presId="urn:microsoft.com/office/officeart/2005/8/layout/chevron2"/>
    <dgm:cxn modelId="{30CBACE8-2DB6-4EF6-BC79-DC91F3225BF9}" type="presOf" srcId="{2DE0B237-2DE4-4CB0-A052-2376A2293876}" destId="{0C0F22EC-1169-4EE2-8C30-0A584AA8900C}" srcOrd="0" destOrd="1" presId="urn:microsoft.com/office/officeart/2005/8/layout/chevron2"/>
    <dgm:cxn modelId="{6B3A0CEF-86E2-45DD-8917-8569F40AF64C}" type="presOf" srcId="{606A57C7-D703-4119-AEF6-D51C9A5E590D}" destId="{DB08FB35-DB7B-4918-A60F-FE64B501F461}" srcOrd="0" destOrd="0" presId="urn:microsoft.com/office/officeart/2005/8/layout/chevron2"/>
    <dgm:cxn modelId="{11BC56BA-C0EE-4AE9-B0C9-29AB2EB1A54D}" type="presParOf" srcId="{EAB5C222-B0E6-4436-A8AD-C721C72035DF}" destId="{38814D18-AD14-415E-ABC1-0739F530B37A}" srcOrd="0" destOrd="0" presId="urn:microsoft.com/office/officeart/2005/8/layout/chevron2"/>
    <dgm:cxn modelId="{DF475438-EF9B-4DA4-AF74-E95994264E2F}" type="presParOf" srcId="{38814D18-AD14-415E-ABC1-0739F530B37A}" destId="{D1AAD36B-63D8-4B5E-B29E-7A87DB55096B}" srcOrd="0" destOrd="0" presId="urn:microsoft.com/office/officeart/2005/8/layout/chevron2"/>
    <dgm:cxn modelId="{DE8913C0-7BD8-4CC9-9753-9C739AD7486B}" type="presParOf" srcId="{38814D18-AD14-415E-ABC1-0739F530B37A}" destId="{5428CB99-4B05-4D77-8161-5071EF5E6FAB}" srcOrd="1" destOrd="0" presId="urn:microsoft.com/office/officeart/2005/8/layout/chevron2"/>
    <dgm:cxn modelId="{86F83033-D1D4-4F6E-9D6B-2BD84A3203BD}" type="presParOf" srcId="{EAB5C222-B0E6-4436-A8AD-C721C72035DF}" destId="{7475A3E2-9C69-441B-B59A-81B1A2DC6DB9}" srcOrd="1" destOrd="0" presId="urn:microsoft.com/office/officeart/2005/8/layout/chevron2"/>
    <dgm:cxn modelId="{FC773072-7CBF-46D0-9FD0-920DB05C8C3A}" type="presParOf" srcId="{EAB5C222-B0E6-4436-A8AD-C721C72035DF}" destId="{14F7D7BF-D9EE-402B-818E-9958DCD1059A}" srcOrd="2" destOrd="0" presId="urn:microsoft.com/office/officeart/2005/8/layout/chevron2"/>
    <dgm:cxn modelId="{0C94F487-5057-4687-934B-F48236545E67}" type="presParOf" srcId="{14F7D7BF-D9EE-402B-818E-9958DCD1059A}" destId="{8BBD7F5F-876B-4C33-91CB-30DACADE76D7}" srcOrd="0" destOrd="0" presId="urn:microsoft.com/office/officeart/2005/8/layout/chevron2"/>
    <dgm:cxn modelId="{11C9C76D-9380-4CF6-8C5A-2EDEA042DB45}" type="presParOf" srcId="{14F7D7BF-D9EE-402B-818E-9958DCD1059A}" destId="{0C0F22EC-1169-4EE2-8C30-0A584AA8900C}" srcOrd="1" destOrd="0" presId="urn:microsoft.com/office/officeart/2005/8/layout/chevron2"/>
    <dgm:cxn modelId="{1FFAD0E3-5759-4AA7-9EE0-0010BDB4CD0A}" type="presParOf" srcId="{EAB5C222-B0E6-4436-A8AD-C721C72035DF}" destId="{7F19424B-32B1-4CF9-95C9-F241D4F8486D}" srcOrd="3" destOrd="0" presId="urn:microsoft.com/office/officeart/2005/8/layout/chevron2"/>
    <dgm:cxn modelId="{E53F0380-57A6-4E78-B5FC-C84FF84E6C43}" type="presParOf" srcId="{EAB5C222-B0E6-4436-A8AD-C721C72035DF}" destId="{96534244-1707-4C1F-AF17-116DBA585D13}" srcOrd="4" destOrd="0" presId="urn:microsoft.com/office/officeart/2005/8/layout/chevron2"/>
    <dgm:cxn modelId="{AAD50A8F-BF26-4686-8070-ADFBC8E6115E}" type="presParOf" srcId="{96534244-1707-4C1F-AF17-116DBA585D13}" destId="{DB08FB35-DB7B-4918-A60F-FE64B501F461}" srcOrd="0" destOrd="0" presId="urn:microsoft.com/office/officeart/2005/8/layout/chevron2"/>
    <dgm:cxn modelId="{B857CB5C-C157-462A-8EA5-D2610537438C}" type="presParOf" srcId="{96534244-1707-4C1F-AF17-116DBA585D13}" destId="{13274787-6EBD-4D46-80E0-5FF56C413BB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AD36B-63D8-4B5E-B29E-7A87DB55096B}">
      <dsp:nvSpPr>
        <dsp:cNvPr id="0" name=""/>
        <dsp:cNvSpPr/>
      </dsp:nvSpPr>
      <dsp:spPr>
        <a:xfrm rot="5400000">
          <a:off x="-211946" y="213229"/>
          <a:ext cx="1412974" cy="9890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Team Building</a:t>
          </a:r>
          <a:endParaRPr lang="el-GR" sz="1200" kern="1200" dirty="0"/>
        </a:p>
      </dsp:txBody>
      <dsp:txXfrm rot="-5400000">
        <a:off x="1" y="495824"/>
        <a:ext cx="989081" cy="423893"/>
      </dsp:txXfrm>
    </dsp:sp>
    <dsp:sp modelId="{5428CB99-4B05-4D77-8161-5071EF5E6FAB}">
      <dsp:nvSpPr>
        <dsp:cNvPr id="0" name=""/>
        <dsp:cNvSpPr/>
      </dsp:nvSpPr>
      <dsp:spPr>
        <a:xfrm rot="5400000">
          <a:off x="3635774" y="-2645408"/>
          <a:ext cx="918433" cy="62118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Create groups of 2 or 3 Persons</a:t>
          </a:r>
          <a:endParaRPr lang="el-G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Preferably employees of the same Agency</a:t>
          </a:r>
          <a:endParaRPr lang="el-GR" sz="2400" kern="1200" dirty="0"/>
        </a:p>
      </dsp:txBody>
      <dsp:txXfrm rot="-5400000">
        <a:off x="989082" y="46118"/>
        <a:ext cx="6166984" cy="828765"/>
      </dsp:txXfrm>
    </dsp:sp>
    <dsp:sp modelId="{8BBD7F5F-876B-4C33-91CB-30DACADE76D7}">
      <dsp:nvSpPr>
        <dsp:cNvPr id="0" name=""/>
        <dsp:cNvSpPr/>
      </dsp:nvSpPr>
      <dsp:spPr>
        <a:xfrm rot="5400000">
          <a:off x="-211946" y="1429509"/>
          <a:ext cx="1412974" cy="9890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Selection of Public Service</a:t>
          </a:r>
          <a:endParaRPr lang="el-GR" sz="1200" kern="1200" dirty="0"/>
        </a:p>
      </dsp:txBody>
      <dsp:txXfrm rot="-5400000">
        <a:off x="1" y="1712104"/>
        <a:ext cx="989081" cy="423893"/>
      </dsp:txXfrm>
    </dsp:sp>
    <dsp:sp modelId="{0C0F22EC-1169-4EE2-8C30-0A584AA8900C}">
      <dsp:nvSpPr>
        <dsp:cNvPr id="0" name=""/>
        <dsp:cNvSpPr/>
      </dsp:nvSpPr>
      <dsp:spPr>
        <a:xfrm rot="5400000">
          <a:off x="3635774" y="-1429129"/>
          <a:ext cx="918433" cy="62118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Discussion and selection of Public Service</a:t>
          </a:r>
          <a:endParaRPr lang="el-G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1 Public Service per Team</a:t>
          </a:r>
          <a:endParaRPr lang="el-GR" sz="2400" kern="1200" dirty="0"/>
        </a:p>
      </dsp:txBody>
      <dsp:txXfrm rot="-5400000">
        <a:off x="989082" y="1262397"/>
        <a:ext cx="6166984" cy="828765"/>
      </dsp:txXfrm>
    </dsp:sp>
    <dsp:sp modelId="{DB08FB35-DB7B-4918-A60F-FE64B501F461}">
      <dsp:nvSpPr>
        <dsp:cNvPr id="0" name=""/>
        <dsp:cNvSpPr/>
      </dsp:nvSpPr>
      <dsp:spPr>
        <a:xfrm rot="5400000">
          <a:off x="-211946" y="2645788"/>
          <a:ext cx="1412974" cy="9890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Application of IMM Model</a:t>
          </a:r>
          <a:endParaRPr lang="el-GR" sz="1200" kern="1200" dirty="0"/>
        </a:p>
      </dsp:txBody>
      <dsp:txXfrm rot="-5400000">
        <a:off x="1" y="2928383"/>
        <a:ext cx="989081" cy="423893"/>
      </dsp:txXfrm>
    </dsp:sp>
    <dsp:sp modelId="{13274787-6EBD-4D46-80E0-5FF56C413BB5}">
      <dsp:nvSpPr>
        <dsp:cNvPr id="0" name=""/>
        <dsp:cNvSpPr/>
      </dsp:nvSpPr>
      <dsp:spPr>
        <a:xfrm rot="5400000">
          <a:off x="3635774" y="-228876"/>
          <a:ext cx="918433" cy="62118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Apply IMM Full Model</a:t>
          </a:r>
          <a:endParaRPr lang="el-G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Report , Proposals</a:t>
          </a:r>
          <a:endParaRPr lang="el-GR" sz="2400" kern="1200" dirty="0"/>
        </a:p>
      </dsp:txBody>
      <dsp:txXfrm rot="-5400000">
        <a:off x="989082" y="2462650"/>
        <a:ext cx="6166984" cy="828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fld id="{4A947208-8E3C-401F-A46F-B83B7F75D64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4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07/16/96</a:t>
            </a:r>
            <a:endParaRPr lang="el-GR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/>
              <a:t>Δευτέρου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##</a:t>
            </a:r>
            <a:endParaRPr lang="el-GR" sz="1200" i="0"/>
          </a:p>
        </p:txBody>
      </p:sp>
    </p:spTree>
    <p:extLst>
      <p:ext uri="{BB962C8B-B14F-4D97-AF65-F5344CB8AC3E}">
        <p14:creationId xmlns:p14="http://schemas.microsoft.com/office/powerpoint/2010/main" val="32034430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 noProof="0"/>
              <a:t>Στυλ κύριου τίτλου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noProof="0"/>
              <a:t>Στυλ κύριου υπότιτλου</a:t>
            </a: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6713055" cy="98243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9249" y="2011041"/>
            <a:ext cx="6879135" cy="3794223"/>
          </a:xfrm>
        </p:spPr>
        <p:txBody>
          <a:bodyPr/>
          <a:lstStyle/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2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316416" y="6368425"/>
            <a:ext cx="80357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AB0BD28-D8D0-4480-9204-35C60E27063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8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7739486" cy="134247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48064" y="198884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60432" y="6389531"/>
            <a:ext cx="536848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E4C5A3E-EF34-4350-A6DA-2705500F19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97295" y="6237312"/>
            <a:ext cx="8467193" cy="5029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8133452" y="6400800"/>
            <a:ext cx="89959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4FE8705-62F4-4454-A65C-99EC21C1BA9B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4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sp>
        <p:nvSpPr>
          <p:cNvPr id="6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915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3320" y="214313"/>
            <a:ext cx="7700655" cy="14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9249" y="2011041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 dirty="0"/>
              <a:t>Δευτέρου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0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resources.ekdd.gr/gnosis/index.php/2012-09-20-11-36-31/3-26/88-interoperability-maturity-assessment-for-public-service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learning.ekdd.g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Beginning of Section S5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708920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n-US" dirty="0"/>
              <a:t>Presentation of objectives, deliverables of essays and support tools</a:t>
            </a:r>
          </a:p>
          <a:p>
            <a:pPr algn="ctr"/>
            <a:endParaRPr lang="en-US" sz="1400" dirty="0"/>
          </a:p>
          <a:p>
            <a:pPr algn="ctr"/>
            <a:r>
              <a:rPr lang="en-US" altLang="el-GR" sz="1400" b="1" dirty="0"/>
              <a:t>INTEROPERABILITY MATURITY ASSESSMENT FOR PUBLIC SERVICES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517038185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>
            <a:extLst>
              <a:ext uri="{FF2B5EF4-FFF2-40B4-BE49-F238E27FC236}">
                <a16:creationId xmlns:a16="http://schemas.microsoft.com/office/drawing/2014/main" id="{435C5A56-6FCD-41BB-9746-7680A5E4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382" y="406400"/>
            <a:ext cx="6299181" cy="1006376"/>
          </a:xfrm>
        </p:spPr>
        <p:txBody>
          <a:bodyPr/>
          <a:lstStyle/>
          <a:p>
            <a:pPr eaLnBrk="1" hangingPunct="1"/>
            <a:r>
              <a:rPr lang="en-US" altLang="el-GR" dirty="0"/>
              <a:t>E-learning platform (submit essay 2)  </a:t>
            </a:r>
            <a:endParaRPr lang="el-GR" altLang="el-GR" dirty="0"/>
          </a:p>
        </p:txBody>
      </p:sp>
      <p:sp>
        <p:nvSpPr>
          <p:cNvPr id="30723" name="Θέση περιεχομένου 2">
            <a:extLst>
              <a:ext uri="{FF2B5EF4-FFF2-40B4-BE49-F238E27FC236}">
                <a16:creationId xmlns:a16="http://schemas.microsoft.com/office/drawing/2014/main" id="{01DAF8D9-D161-46F3-9B44-AEC254241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268413"/>
            <a:ext cx="7200900" cy="4598987"/>
          </a:xfrm>
        </p:spPr>
        <p:txBody>
          <a:bodyPr/>
          <a:lstStyle/>
          <a:p>
            <a:pPr eaLnBrk="1" hangingPunct="1"/>
            <a:r>
              <a:rPr lang="en-US" altLang="el-GR"/>
              <a:t> Drag &amp; Drop the Essay files to the files area</a:t>
            </a:r>
          </a:p>
          <a:p>
            <a:pPr eaLnBrk="1" hangingPunct="1"/>
            <a:r>
              <a:rPr lang="en-US" altLang="el-GR"/>
              <a:t>Click on </a:t>
            </a:r>
            <a:r>
              <a:rPr lang="en-US" altLang="el-GR" b="1"/>
              <a:t>Save Changes</a:t>
            </a:r>
            <a:endParaRPr lang="el-GR" altLang="el-GR" b="1"/>
          </a:p>
          <a:p>
            <a:pPr eaLnBrk="1" hangingPunct="1"/>
            <a:endParaRPr lang="en-US" altLang="el-GR"/>
          </a:p>
        </p:txBody>
      </p:sp>
      <p:sp>
        <p:nvSpPr>
          <p:cNvPr id="30724" name="Θέση αριθμού διαφάνειας 3">
            <a:extLst>
              <a:ext uri="{FF2B5EF4-FFF2-40B4-BE49-F238E27FC236}">
                <a16:creationId xmlns:a16="http://schemas.microsoft.com/office/drawing/2014/main" id="{A49B0BCA-A285-4333-BD0E-3C096017562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D02848BC-4B83-4ADF-B9D7-ED4534039E33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10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grpSp>
        <p:nvGrpSpPr>
          <p:cNvPr id="30725" name="Group 13619">
            <a:extLst>
              <a:ext uri="{FF2B5EF4-FFF2-40B4-BE49-F238E27FC236}">
                <a16:creationId xmlns:a16="http://schemas.microsoft.com/office/drawing/2014/main" id="{C3818BFB-273C-4937-A313-40D96A1ADBA0}"/>
              </a:ext>
            </a:extLst>
          </p:cNvPr>
          <p:cNvGrpSpPr>
            <a:grpSpLocks/>
          </p:cNvGrpSpPr>
          <p:nvPr/>
        </p:nvGrpSpPr>
        <p:grpSpPr bwMode="auto">
          <a:xfrm>
            <a:off x="3492500" y="2924944"/>
            <a:ext cx="5491163" cy="3300412"/>
            <a:chOff x="0" y="0"/>
            <a:chExt cx="5492191" cy="3299460"/>
          </a:xfrm>
        </p:grpSpPr>
        <p:sp>
          <p:nvSpPr>
            <p:cNvPr id="30726" name="Rectangle 1409">
              <a:extLst>
                <a:ext uri="{FF2B5EF4-FFF2-40B4-BE49-F238E27FC236}">
                  <a16:creationId xmlns:a16="http://schemas.microsoft.com/office/drawing/2014/main" id="{606923B8-9BB3-44C0-B340-98712AA23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4428" y="7224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727" name="Rectangle 1410">
              <a:extLst>
                <a:ext uri="{FF2B5EF4-FFF2-40B4-BE49-F238E27FC236}">
                  <a16:creationId xmlns:a16="http://schemas.microsoft.com/office/drawing/2014/main" id="{EA10D1FA-DDDE-45BD-A699-43B25B2622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306053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728" name="Rectangle 1411">
              <a:extLst>
                <a:ext uri="{FF2B5EF4-FFF2-40B4-BE49-F238E27FC236}">
                  <a16:creationId xmlns:a16="http://schemas.microsoft.com/office/drawing/2014/main" id="{222F4F22-1A0C-400B-97C7-D8B5B05DB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98661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729" name="Rectangle 1412">
              <a:extLst>
                <a:ext uri="{FF2B5EF4-FFF2-40B4-BE49-F238E27FC236}">
                  <a16:creationId xmlns:a16="http://schemas.microsoft.com/office/drawing/2014/main" id="{12FCE4BC-4DD7-40FE-A30A-3C417203B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89745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730" name="Rectangle 1413">
              <a:extLst>
                <a:ext uri="{FF2B5EF4-FFF2-40B4-BE49-F238E27FC236}">
                  <a16:creationId xmlns:a16="http://schemas.microsoft.com/office/drawing/2014/main" id="{2C1F33A7-4178-4421-BC6C-F116F9E00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182353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731" name="Rectangle 1414">
              <a:extLst>
                <a:ext uri="{FF2B5EF4-FFF2-40B4-BE49-F238E27FC236}">
                  <a16:creationId xmlns:a16="http://schemas.microsoft.com/office/drawing/2014/main" id="{CC5CED23-F5B5-4498-A7B5-1B55C2616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75215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732" name="Rectangle 1415">
              <a:extLst>
                <a:ext uri="{FF2B5EF4-FFF2-40B4-BE49-F238E27FC236}">
                  <a16:creationId xmlns:a16="http://schemas.microsoft.com/office/drawing/2014/main" id="{E1B99E33-EE7A-49FE-B871-31A6013CA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767823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733" name="Rectangle 1416">
              <a:extLst>
                <a:ext uri="{FF2B5EF4-FFF2-40B4-BE49-F238E27FC236}">
                  <a16:creationId xmlns:a16="http://schemas.microsoft.com/office/drawing/2014/main" id="{DEF4C653-0ECD-47F8-AA3E-4D7CB15D7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060431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30734" name="Picture 1475">
              <a:extLst>
                <a:ext uri="{FF2B5EF4-FFF2-40B4-BE49-F238E27FC236}">
                  <a16:creationId xmlns:a16="http://schemas.microsoft.com/office/drawing/2014/main" id="{8BFA5496-6280-4563-819B-B99E61C65F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51" y="0"/>
              <a:ext cx="3154680" cy="125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35" name="Picture 1477">
              <a:extLst>
                <a:ext uri="{FF2B5EF4-FFF2-40B4-BE49-F238E27FC236}">
                  <a16:creationId xmlns:a16="http://schemas.microsoft.com/office/drawing/2014/main" id="{C3CFDCCD-80FF-420B-AD4D-9E9CE6D318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0871" y="352044"/>
              <a:ext cx="2936748" cy="29428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Shape 1478">
              <a:extLst>
                <a:ext uri="{FF2B5EF4-FFF2-40B4-BE49-F238E27FC236}">
                  <a16:creationId xmlns:a16="http://schemas.microsoft.com/office/drawing/2014/main" id="{38F9C65A-50E3-4439-ACBB-96ABF3E685AB}"/>
                </a:ext>
              </a:extLst>
            </p:cNvPr>
            <p:cNvSpPr/>
            <p:nvPr/>
          </p:nvSpPr>
          <p:spPr>
            <a:xfrm>
              <a:off x="2546827" y="347562"/>
              <a:ext cx="2945364" cy="2951898"/>
            </a:xfrm>
            <a:custGeom>
              <a:avLst/>
              <a:gdLst/>
              <a:ahLst/>
              <a:cxnLst/>
              <a:rect l="0" t="0" r="0" b="0"/>
              <a:pathLst>
                <a:path w="2945892" h="2951988">
                  <a:moveTo>
                    <a:pt x="0" y="2951988"/>
                  </a:moveTo>
                  <a:lnTo>
                    <a:pt x="2945892" y="2951988"/>
                  </a:lnTo>
                  <a:lnTo>
                    <a:pt x="2945892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9" name="Shape 1479">
              <a:extLst>
                <a:ext uri="{FF2B5EF4-FFF2-40B4-BE49-F238E27FC236}">
                  <a16:creationId xmlns:a16="http://schemas.microsoft.com/office/drawing/2014/main" id="{14F33134-2931-4BC6-9AEF-1887D8FC1763}"/>
                </a:ext>
              </a:extLst>
            </p:cNvPr>
            <p:cNvSpPr/>
            <p:nvPr/>
          </p:nvSpPr>
          <p:spPr>
            <a:xfrm>
              <a:off x="2221329" y="936355"/>
              <a:ext cx="1143214" cy="1406119"/>
            </a:xfrm>
            <a:custGeom>
              <a:avLst/>
              <a:gdLst/>
              <a:ahLst/>
              <a:cxnLst/>
              <a:rect l="0" t="0" r="0" b="0"/>
              <a:pathLst>
                <a:path w="1144524" h="1405509">
                  <a:moveTo>
                    <a:pt x="123317" y="0"/>
                  </a:moveTo>
                  <a:lnTo>
                    <a:pt x="1082929" y="1234313"/>
                  </a:lnTo>
                  <a:lnTo>
                    <a:pt x="1144524" y="1186307"/>
                  </a:lnTo>
                  <a:lnTo>
                    <a:pt x="1117092" y="1405509"/>
                  </a:lnTo>
                  <a:lnTo>
                    <a:pt x="897890" y="1378077"/>
                  </a:lnTo>
                  <a:lnTo>
                    <a:pt x="959612" y="1330071"/>
                  </a:lnTo>
                  <a:lnTo>
                    <a:pt x="0" y="95885"/>
                  </a:lnTo>
                  <a:lnTo>
                    <a:pt x="123317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C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0" name="Shape 1480">
              <a:extLst>
                <a:ext uri="{FF2B5EF4-FFF2-40B4-BE49-F238E27FC236}">
                  <a16:creationId xmlns:a16="http://schemas.microsoft.com/office/drawing/2014/main" id="{B2BF33BE-4EB3-476C-A020-1CD60821FA01}"/>
                </a:ext>
              </a:extLst>
            </p:cNvPr>
            <p:cNvSpPr/>
            <p:nvPr/>
          </p:nvSpPr>
          <p:spPr>
            <a:xfrm>
              <a:off x="2221329" y="936355"/>
              <a:ext cx="1143214" cy="1406119"/>
            </a:xfrm>
            <a:custGeom>
              <a:avLst/>
              <a:gdLst/>
              <a:ahLst/>
              <a:cxnLst/>
              <a:rect l="0" t="0" r="0" b="0"/>
              <a:pathLst>
                <a:path w="1144524" h="1405509">
                  <a:moveTo>
                    <a:pt x="123317" y="0"/>
                  </a:moveTo>
                  <a:lnTo>
                    <a:pt x="1082929" y="1234313"/>
                  </a:lnTo>
                  <a:lnTo>
                    <a:pt x="1144524" y="1186307"/>
                  </a:lnTo>
                  <a:lnTo>
                    <a:pt x="1117092" y="1405509"/>
                  </a:lnTo>
                  <a:lnTo>
                    <a:pt x="897890" y="1378077"/>
                  </a:lnTo>
                  <a:lnTo>
                    <a:pt x="959612" y="1330071"/>
                  </a:lnTo>
                  <a:lnTo>
                    <a:pt x="0" y="95885"/>
                  </a:lnTo>
                  <a:close/>
                </a:path>
              </a:pathLst>
            </a:custGeom>
            <a:ln w="19050" cap="rnd">
              <a:miter lim="101600"/>
            </a:ln>
          </p:spPr>
          <p:style>
            <a:lnRef idx="1">
              <a:srgbClr val="FFC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891050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Τίτλος 1">
            <a:extLst>
              <a:ext uri="{FF2B5EF4-FFF2-40B4-BE49-F238E27FC236}">
                <a16:creationId xmlns:a16="http://schemas.microsoft.com/office/drawing/2014/main" id="{54225A84-0BF6-4F31-9ECC-A98A561FC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406400"/>
            <a:ext cx="6768356" cy="1248446"/>
          </a:xfrm>
        </p:spPr>
        <p:txBody>
          <a:bodyPr/>
          <a:lstStyle/>
          <a:p>
            <a:pPr eaLnBrk="1" hangingPunct="1"/>
            <a:r>
              <a:rPr lang="en-US" altLang="el-GR" dirty="0"/>
              <a:t>E-learning platform (submit questions 1) </a:t>
            </a:r>
            <a:endParaRPr lang="el-GR" alt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75F2F3-3D4C-4958-9D9E-C12C1EF4D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019300"/>
            <a:ext cx="7200900" cy="3641725"/>
          </a:xfrm>
        </p:spPr>
        <p:txBody>
          <a:bodyPr rtlCol="0">
            <a:normAutofit fontScale="70000" lnSpcReduction="20000"/>
          </a:bodyPr>
          <a:lstStyle/>
          <a:p>
            <a:pPr eaLnBrk="1" hangingPunct="1">
              <a:defRPr/>
            </a:pPr>
            <a:r>
              <a:rPr lang="en-US" dirty="0"/>
              <a:t>Communicating with teachers by messages through the e-learning  interface. To send a message to a teacher :</a:t>
            </a:r>
          </a:p>
          <a:p>
            <a:pPr eaLnBrk="1" hangingPunct="1">
              <a:defRPr/>
            </a:pPr>
            <a:r>
              <a:rPr lang="en-US" dirty="0"/>
              <a:t>From the main screen of  the lesson the teacher's name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0" indent="0" eaLnBrk="1" hangingPunct="1">
              <a:buFont typeface="Franklin Gothic Book" panose="020B0503020102020204" pitchFamily="34" charset="0"/>
              <a:buNone/>
              <a:defRPr/>
            </a:pPr>
            <a:br>
              <a:rPr lang="en-US" dirty="0"/>
            </a:br>
            <a:endParaRPr lang="en-US" dirty="0"/>
          </a:p>
          <a:p>
            <a:pPr eaLnBrk="1" hangingPunct="1">
              <a:defRPr/>
            </a:pPr>
            <a:endParaRPr lang="el-GR" dirty="0"/>
          </a:p>
        </p:txBody>
      </p:sp>
      <p:sp>
        <p:nvSpPr>
          <p:cNvPr id="31748" name="Θέση αριθμού διαφάνειας 3">
            <a:extLst>
              <a:ext uri="{FF2B5EF4-FFF2-40B4-BE49-F238E27FC236}">
                <a16:creationId xmlns:a16="http://schemas.microsoft.com/office/drawing/2014/main" id="{D019CB9B-45A2-4723-9481-E33773E07F4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06781775-4A3B-4EE3-A7B9-1D9D007432C9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11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grpSp>
        <p:nvGrpSpPr>
          <p:cNvPr id="31749" name="Group 12615">
            <a:extLst>
              <a:ext uri="{FF2B5EF4-FFF2-40B4-BE49-F238E27FC236}">
                <a16:creationId xmlns:a16="http://schemas.microsoft.com/office/drawing/2014/main" id="{270DC02A-49B3-4421-9BF4-6D741C2D48B5}"/>
              </a:ext>
            </a:extLst>
          </p:cNvPr>
          <p:cNvGrpSpPr>
            <a:grpSpLocks/>
          </p:cNvGrpSpPr>
          <p:nvPr/>
        </p:nvGrpSpPr>
        <p:grpSpPr bwMode="auto">
          <a:xfrm>
            <a:off x="1763688" y="3840162"/>
            <a:ext cx="5113338" cy="1295400"/>
            <a:chOff x="0" y="0"/>
            <a:chExt cx="5113066" cy="1296215"/>
          </a:xfrm>
        </p:grpSpPr>
        <p:sp>
          <p:nvSpPr>
            <p:cNvPr id="31750" name="Rectangle 1029">
              <a:extLst>
                <a:ext uri="{FF2B5EF4-FFF2-40B4-BE49-F238E27FC236}">
                  <a16:creationId xmlns:a16="http://schemas.microsoft.com/office/drawing/2014/main" id="{DCEC83CC-06B0-4C46-B286-1EA4A6D1C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8316" y="998205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751" name="Rectangle 1030">
              <a:extLst>
                <a:ext uri="{FF2B5EF4-FFF2-40B4-BE49-F238E27FC236}">
                  <a16:creationId xmlns:a16="http://schemas.microsoft.com/office/drawing/2014/main" id="{3A15EF31-D8FA-49AD-BFAB-FFC602D43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138413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31752" name="Picture 1059">
              <a:extLst>
                <a:ext uri="{FF2B5EF4-FFF2-40B4-BE49-F238E27FC236}">
                  <a16:creationId xmlns:a16="http://schemas.microsoft.com/office/drawing/2014/main" id="{E83FA6F3-DD73-4F14-AFDB-18C62984C8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558" y="4572"/>
              <a:ext cx="5023104" cy="1062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Shape 1060">
              <a:extLst>
                <a:ext uri="{FF2B5EF4-FFF2-40B4-BE49-F238E27FC236}">
                  <a16:creationId xmlns:a16="http://schemas.microsoft.com/office/drawing/2014/main" id="{F0478298-573F-41CF-8FD0-6E3E1A4446AD}"/>
                </a:ext>
              </a:extLst>
            </p:cNvPr>
            <p:cNvSpPr/>
            <p:nvPr/>
          </p:nvSpPr>
          <p:spPr>
            <a:xfrm>
              <a:off x="14287" y="0"/>
              <a:ext cx="5033694" cy="1070648"/>
            </a:xfrm>
            <a:custGeom>
              <a:avLst/>
              <a:gdLst/>
              <a:ahLst/>
              <a:cxnLst/>
              <a:rect l="0" t="0" r="0" b="0"/>
              <a:pathLst>
                <a:path w="5032248" h="1071372">
                  <a:moveTo>
                    <a:pt x="0" y="1071372"/>
                  </a:moveTo>
                  <a:lnTo>
                    <a:pt x="5032248" y="1071372"/>
                  </a:lnTo>
                  <a:lnTo>
                    <a:pt x="5032248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5" name="Shape 1064">
              <a:extLst>
                <a:ext uri="{FF2B5EF4-FFF2-40B4-BE49-F238E27FC236}">
                  <a16:creationId xmlns:a16="http://schemas.microsoft.com/office/drawing/2014/main" id="{ED34B13B-D4A4-4A8F-A461-45625F414F5C}"/>
                </a:ext>
              </a:extLst>
            </p:cNvPr>
            <p:cNvSpPr/>
            <p:nvPr/>
          </p:nvSpPr>
          <p:spPr>
            <a:xfrm>
              <a:off x="449239" y="525793"/>
              <a:ext cx="779421" cy="176324"/>
            </a:xfrm>
            <a:custGeom>
              <a:avLst/>
              <a:gdLst/>
              <a:ahLst/>
              <a:cxnLst/>
              <a:rect l="0" t="0" r="0" b="0"/>
              <a:pathLst>
                <a:path w="780288" h="175260">
                  <a:moveTo>
                    <a:pt x="0" y="175260"/>
                  </a:moveTo>
                  <a:lnTo>
                    <a:pt x="780288" y="175260"/>
                  </a:lnTo>
                  <a:lnTo>
                    <a:pt x="780288" y="0"/>
                  </a:lnTo>
                  <a:lnTo>
                    <a:pt x="0" y="0"/>
                  </a:lnTo>
                  <a:close/>
                </a:path>
              </a:pathLst>
            </a:custGeom>
            <a:ln w="28956" cap="rnd">
              <a:round/>
            </a:ln>
          </p:spPr>
          <p:style>
            <a:lnRef idx="1">
              <a:srgbClr val="FFC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1511944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Τίτλος 1">
            <a:extLst>
              <a:ext uri="{FF2B5EF4-FFF2-40B4-BE49-F238E27FC236}">
                <a16:creationId xmlns:a16="http://schemas.microsoft.com/office/drawing/2014/main" id="{A410C2A4-0ABA-4A10-AFA1-9595CCE6B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406400"/>
            <a:ext cx="6840364" cy="1150392"/>
          </a:xfrm>
        </p:spPr>
        <p:txBody>
          <a:bodyPr/>
          <a:lstStyle/>
          <a:p>
            <a:pPr eaLnBrk="1" hangingPunct="1"/>
            <a:r>
              <a:rPr lang="en-US" altLang="el-GR" dirty="0"/>
              <a:t>E-learning platform (submit questions 2) </a:t>
            </a:r>
            <a:endParaRPr lang="el-GR" alt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8990FB-2FA0-4744-97EE-10D1B618C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019300"/>
            <a:ext cx="7200900" cy="3641725"/>
          </a:xfrm>
        </p:spPr>
        <p:txBody>
          <a:bodyPr rtlCol="0"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/>
              <a:t>In the screen that will appear with the details of the teacher select "Add / send message“.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0" indent="0" eaLnBrk="1" hangingPunct="1">
              <a:buFont typeface="Franklin Gothic Book" panose="020B0503020102020204" pitchFamily="34" charset="0"/>
              <a:buNone/>
              <a:defRPr/>
            </a:pPr>
            <a:br>
              <a:rPr lang="en-US" dirty="0"/>
            </a:br>
            <a:endParaRPr lang="en-US" dirty="0"/>
          </a:p>
          <a:p>
            <a:pPr eaLnBrk="1" hangingPunct="1">
              <a:defRPr/>
            </a:pPr>
            <a:endParaRPr lang="el-GR" dirty="0"/>
          </a:p>
        </p:txBody>
      </p:sp>
      <p:sp>
        <p:nvSpPr>
          <p:cNvPr id="32772" name="Θέση αριθμού διαφάνειας 3">
            <a:extLst>
              <a:ext uri="{FF2B5EF4-FFF2-40B4-BE49-F238E27FC236}">
                <a16:creationId xmlns:a16="http://schemas.microsoft.com/office/drawing/2014/main" id="{DF05A928-FADD-4286-9063-C0DDB040423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A19308FF-3152-4B05-953E-C7CCE5DC7E56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12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pic>
        <p:nvPicPr>
          <p:cNvPr id="32773" name="Picture 1062">
            <a:extLst>
              <a:ext uri="{FF2B5EF4-FFF2-40B4-BE49-F238E27FC236}">
                <a16:creationId xmlns:a16="http://schemas.microsoft.com/office/drawing/2014/main" id="{71C9A5F6-0649-40CA-9956-939CD10E0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3" y="3284538"/>
            <a:ext cx="49276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9649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Τίτλος 1">
            <a:extLst>
              <a:ext uri="{FF2B5EF4-FFF2-40B4-BE49-F238E27FC236}">
                <a16:creationId xmlns:a16="http://schemas.microsoft.com/office/drawing/2014/main" id="{54A486E7-360E-494F-BAD0-A3893E588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406400"/>
            <a:ext cx="6696348" cy="1078384"/>
          </a:xfrm>
        </p:spPr>
        <p:txBody>
          <a:bodyPr/>
          <a:lstStyle/>
          <a:p>
            <a:pPr eaLnBrk="1" hangingPunct="1"/>
            <a:r>
              <a:rPr lang="en-US" altLang="el-GR" dirty="0"/>
              <a:t>E-learning platform (submit questions 3) </a:t>
            </a:r>
            <a:endParaRPr lang="el-GR" alt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F1FE5A-861E-4541-8DA3-93311BD79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772816"/>
            <a:ext cx="7200900" cy="3641725"/>
          </a:xfrm>
        </p:spPr>
        <p:txBody>
          <a:bodyPr rtlCol="0">
            <a:normAutofit lnSpcReduction="10000"/>
          </a:bodyPr>
          <a:lstStyle/>
          <a:p>
            <a:pPr eaLnBrk="1" hangingPunct="1">
              <a:defRPr/>
            </a:pPr>
            <a:r>
              <a:rPr lang="en-US" dirty="0"/>
              <a:t>In the Message field of the screen that appears type your message and click </a:t>
            </a:r>
            <a:r>
              <a:rPr lang="en-US" b="1" dirty="0"/>
              <a:t>Send Message</a:t>
            </a:r>
            <a:r>
              <a:rPr lang="en-US" dirty="0"/>
              <a:t>.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0" indent="0" eaLnBrk="1" hangingPunct="1">
              <a:buFont typeface="Franklin Gothic Book" panose="020B0503020102020204" pitchFamily="34" charset="0"/>
              <a:buNone/>
              <a:defRPr/>
            </a:pPr>
            <a:br>
              <a:rPr lang="en-US" dirty="0"/>
            </a:br>
            <a:endParaRPr lang="en-US" dirty="0"/>
          </a:p>
          <a:p>
            <a:pPr eaLnBrk="1" hangingPunct="1">
              <a:defRPr/>
            </a:pPr>
            <a:endParaRPr lang="el-GR" dirty="0"/>
          </a:p>
        </p:txBody>
      </p:sp>
      <p:sp>
        <p:nvSpPr>
          <p:cNvPr id="33796" name="Θέση αριθμού διαφάνειας 3">
            <a:extLst>
              <a:ext uri="{FF2B5EF4-FFF2-40B4-BE49-F238E27FC236}">
                <a16:creationId xmlns:a16="http://schemas.microsoft.com/office/drawing/2014/main" id="{831C55D7-07A8-4508-9C31-1920C578298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523AE900-8568-4B3E-B6E8-45A66B9B67E0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13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grpSp>
        <p:nvGrpSpPr>
          <p:cNvPr id="33797" name="Group 12617">
            <a:extLst>
              <a:ext uri="{FF2B5EF4-FFF2-40B4-BE49-F238E27FC236}">
                <a16:creationId xmlns:a16="http://schemas.microsoft.com/office/drawing/2014/main" id="{E6D7A39C-9DDA-428D-A8F2-BED5537C12ED}"/>
              </a:ext>
            </a:extLst>
          </p:cNvPr>
          <p:cNvGrpSpPr>
            <a:grpSpLocks/>
          </p:cNvGrpSpPr>
          <p:nvPr/>
        </p:nvGrpSpPr>
        <p:grpSpPr bwMode="auto">
          <a:xfrm>
            <a:off x="5148064" y="3429000"/>
            <a:ext cx="3398837" cy="2703512"/>
            <a:chOff x="0" y="0"/>
            <a:chExt cx="3400044" cy="2704338"/>
          </a:xfrm>
        </p:grpSpPr>
        <p:pic>
          <p:nvPicPr>
            <p:cNvPr id="33798" name="Picture 1067">
              <a:extLst>
                <a:ext uri="{FF2B5EF4-FFF2-40B4-BE49-F238E27FC236}">
                  <a16:creationId xmlns:a16="http://schemas.microsoft.com/office/drawing/2014/main" id="{25B8F9BA-7AC4-42B2-BF7F-AA324EA104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550" y="4573"/>
              <a:ext cx="2866644" cy="2520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Shape 1068">
              <a:extLst>
                <a:ext uri="{FF2B5EF4-FFF2-40B4-BE49-F238E27FC236}">
                  <a16:creationId xmlns:a16="http://schemas.microsoft.com/office/drawing/2014/main" id="{4DA66A41-0383-4EB0-84BB-186644AC1FC1}"/>
                </a:ext>
              </a:extLst>
            </p:cNvPr>
            <p:cNvSpPr/>
            <p:nvPr/>
          </p:nvSpPr>
          <p:spPr>
            <a:xfrm>
              <a:off x="204860" y="0"/>
              <a:ext cx="2875984" cy="2529660"/>
            </a:xfrm>
            <a:custGeom>
              <a:avLst/>
              <a:gdLst/>
              <a:ahLst/>
              <a:cxnLst/>
              <a:rect l="0" t="0" r="0" b="0"/>
              <a:pathLst>
                <a:path w="2875788" h="2529840">
                  <a:moveTo>
                    <a:pt x="0" y="2529840"/>
                  </a:moveTo>
                  <a:lnTo>
                    <a:pt x="2875788" y="2529840"/>
                  </a:lnTo>
                  <a:lnTo>
                    <a:pt x="2875788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round/>
            </a:ln>
          </p:spPr>
          <p:style>
            <a:lnRef idx="1">
              <a:srgbClr val="455F5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9" name="Shape 1069">
              <a:extLst>
                <a:ext uri="{FF2B5EF4-FFF2-40B4-BE49-F238E27FC236}">
                  <a16:creationId xmlns:a16="http://schemas.microsoft.com/office/drawing/2014/main" id="{DA58DB6F-5070-47BE-8AB2-8D6BE2CF0FEE}"/>
                </a:ext>
              </a:extLst>
            </p:cNvPr>
            <p:cNvSpPr/>
            <p:nvPr/>
          </p:nvSpPr>
          <p:spPr>
            <a:xfrm>
              <a:off x="0" y="1332319"/>
              <a:ext cx="3400044" cy="1372019"/>
            </a:xfrm>
            <a:custGeom>
              <a:avLst/>
              <a:gdLst/>
              <a:ahLst/>
              <a:cxnLst/>
              <a:rect l="0" t="0" r="0" b="0"/>
              <a:pathLst>
                <a:path w="3400044" h="1371600">
                  <a:moveTo>
                    <a:pt x="0" y="1371600"/>
                  </a:moveTo>
                  <a:lnTo>
                    <a:pt x="3400044" y="1371600"/>
                  </a:lnTo>
                  <a:lnTo>
                    <a:pt x="3400044" y="0"/>
                  </a:lnTo>
                  <a:lnTo>
                    <a:pt x="0" y="0"/>
                  </a:lnTo>
                  <a:close/>
                </a:path>
              </a:pathLst>
            </a:custGeom>
            <a:ln w="28956" cap="rnd">
              <a:round/>
            </a:ln>
          </p:spPr>
          <p:style>
            <a:lnRef idx="1">
              <a:srgbClr val="FFC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354654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>
            <a:extLst>
              <a:ext uri="{FF2B5EF4-FFF2-40B4-BE49-F238E27FC236}">
                <a16:creationId xmlns:a16="http://schemas.microsoft.com/office/drawing/2014/main" id="{0E4CE71D-01E6-43D7-AE82-FF344F5F3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406400"/>
            <a:ext cx="6624340" cy="1082675"/>
          </a:xfrm>
        </p:spPr>
        <p:txBody>
          <a:bodyPr/>
          <a:lstStyle/>
          <a:p>
            <a:pPr eaLnBrk="1" hangingPunct="1"/>
            <a:r>
              <a:rPr lang="en-US" altLang="el-GR" dirty="0"/>
              <a:t>E-learning platform (view Messages) </a:t>
            </a:r>
            <a:endParaRPr lang="el-GR" alt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AB7687-E5AC-40ED-AB19-FBACF97C7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3138" y="1587118"/>
            <a:ext cx="7200900" cy="3641725"/>
          </a:xfrm>
        </p:spPr>
        <p:txBody>
          <a:bodyPr rtlCol="0">
            <a:normAutofit fontScale="85000" lnSpcReduction="10000"/>
          </a:bodyPr>
          <a:lstStyle/>
          <a:p>
            <a:pPr eaLnBrk="1" hangingPunct="1">
              <a:defRPr/>
            </a:pPr>
            <a:r>
              <a:rPr lang="en-US" dirty="0"/>
              <a:t>To view the messages sent by teachers, click on "Download all messages" from the command group Basic Functions on the right side of the screen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0" indent="0" eaLnBrk="1" hangingPunct="1">
              <a:buFont typeface="Franklin Gothic Book" panose="020B0503020102020204" pitchFamily="34" charset="0"/>
              <a:buNone/>
              <a:defRPr/>
            </a:pPr>
            <a:br>
              <a:rPr lang="en-US" dirty="0"/>
            </a:br>
            <a:endParaRPr lang="en-US" dirty="0"/>
          </a:p>
          <a:p>
            <a:pPr eaLnBrk="1" hangingPunct="1">
              <a:defRPr/>
            </a:pPr>
            <a:endParaRPr lang="el-GR" dirty="0"/>
          </a:p>
        </p:txBody>
      </p:sp>
      <p:sp>
        <p:nvSpPr>
          <p:cNvPr id="34820" name="Θέση αριθμού διαφάνειας 3">
            <a:extLst>
              <a:ext uri="{FF2B5EF4-FFF2-40B4-BE49-F238E27FC236}">
                <a16:creationId xmlns:a16="http://schemas.microsoft.com/office/drawing/2014/main" id="{C843089B-A988-4B54-AE3E-AB46EF8A7D4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044B06FC-3C2D-4460-85BF-D6DA1D451404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14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grpSp>
        <p:nvGrpSpPr>
          <p:cNvPr id="34821" name="Group 12806">
            <a:extLst>
              <a:ext uri="{FF2B5EF4-FFF2-40B4-BE49-F238E27FC236}">
                <a16:creationId xmlns:a16="http://schemas.microsoft.com/office/drawing/2014/main" id="{45B03FD8-EDE0-4932-AE7C-E9655C79EF46}"/>
              </a:ext>
            </a:extLst>
          </p:cNvPr>
          <p:cNvGrpSpPr>
            <a:grpSpLocks/>
          </p:cNvGrpSpPr>
          <p:nvPr/>
        </p:nvGrpSpPr>
        <p:grpSpPr bwMode="auto">
          <a:xfrm>
            <a:off x="3572767" y="3183657"/>
            <a:ext cx="5319713" cy="3341687"/>
            <a:chOff x="0" y="0"/>
            <a:chExt cx="5875320" cy="4439411"/>
          </a:xfrm>
        </p:grpSpPr>
        <p:sp>
          <p:nvSpPr>
            <p:cNvPr id="34822" name="Rectangle 1100">
              <a:extLst>
                <a:ext uri="{FF2B5EF4-FFF2-40B4-BE49-F238E27FC236}">
                  <a16:creationId xmlns:a16="http://schemas.microsoft.com/office/drawing/2014/main" id="{B93F39F1-FC57-4832-9438-D5038D2C5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30570" y="4009883"/>
              <a:ext cx="44750" cy="157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34823" name="Picture 1146">
              <a:extLst>
                <a:ext uri="{FF2B5EF4-FFF2-40B4-BE49-F238E27FC236}">
                  <a16:creationId xmlns:a16="http://schemas.microsoft.com/office/drawing/2014/main" id="{B3609E11-E471-4D35-9E71-FE897FA760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12" y="4571"/>
              <a:ext cx="5786628" cy="4069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Shape 1147">
              <a:extLst>
                <a:ext uri="{FF2B5EF4-FFF2-40B4-BE49-F238E27FC236}">
                  <a16:creationId xmlns:a16="http://schemas.microsoft.com/office/drawing/2014/main" id="{92E1C524-3C4A-4B71-9BE2-55736EAD1A0D}"/>
                </a:ext>
              </a:extLst>
            </p:cNvPr>
            <p:cNvSpPr/>
            <p:nvPr/>
          </p:nvSpPr>
          <p:spPr>
            <a:xfrm>
              <a:off x="15780" y="0"/>
              <a:ext cx="5794667" cy="4078775"/>
            </a:xfrm>
            <a:custGeom>
              <a:avLst/>
              <a:gdLst/>
              <a:ahLst/>
              <a:cxnLst/>
              <a:rect l="0" t="0" r="0" b="0"/>
              <a:pathLst>
                <a:path w="5795772" h="4078224">
                  <a:moveTo>
                    <a:pt x="0" y="4078224"/>
                  </a:moveTo>
                  <a:lnTo>
                    <a:pt x="5795772" y="4078224"/>
                  </a:lnTo>
                  <a:lnTo>
                    <a:pt x="5795772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round/>
            </a:ln>
          </p:spPr>
          <p:style>
            <a:lnRef idx="1">
              <a:srgbClr val="455F5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  <p:pic>
          <p:nvPicPr>
            <p:cNvPr id="34825" name="Picture 1149">
              <a:extLst>
                <a:ext uri="{FF2B5EF4-FFF2-40B4-BE49-F238E27FC236}">
                  <a16:creationId xmlns:a16="http://schemas.microsoft.com/office/drawing/2014/main" id="{1E2F3585-BC10-445F-891A-745D073308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50435"/>
              <a:ext cx="179832" cy="188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Shape 1156">
              <a:extLst>
                <a:ext uri="{FF2B5EF4-FFF2-40B4-BE49-F238E27FC236}">
                  <a16:creationId xmlns:a16="http://schemas.microsoft.com/office/drawing/2014/main" id="{7FD09262-15D4-48E4-A4DB-F4CC94119E33}"/>
                </a:ext>
              </a:extLst>
            </p:cNvPr>
            <p:cNvSpPr/>
            <p:nvPr/>
          </p:nvSpPr>
          <p:spPr>
            <a:xfrm>
              <a:off x="3869541" y="1843252"/>
              <a:ext cx="1702457" cy="333219"/>
            </a:xfrm>
            <a:custGeom>
              <a:avLst/>
              <a:gdLst/>
              <a:ahLst/>
              <a:cxnLst/>
              <a:rect l="0" t="0" r="0" b="0"/>
              <a:pathLst>
                <a:path w="1703832" h="333756">
                  <a:moveTo>
                    <a:pt x="0" y="333756"/>
                  </a:moveTo>
                  <a:lnTo>
                    <a:pt x="1703832" y="333756"/>
                  </a:lnTo>
                  <a:lnTo>
                    <a:pt x="1703832" y="0"/>
                  </a:lnTo>
                  <a:lnTo>
                    <a:pt x="0" y="0"/>
                  </a:lnTo>
                  <a:close/>
                </a:path>
              </a:pathLst>
            </a:custGeom>
            <a:ln w="28956" cap="rnd">
              <a:round/>
            </a:ln>
          </p:spPr>
          <p:style>
            <a:lnRef idx="1">
              <a:srgbClr val="FFC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654056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End of Section S5</a:t>
            </a:r>
            <a:r>
              <a:rPr lang="el-GR" b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2567168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Funding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This training material has been developed in the context of the training actions of the National Centre of Public Administration and Local Government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n-US" sz="2000" dirty="0"/>
              <a:t>project that belongs to the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</a:t>
            </a:r>
            <a:r>
              <a:rPr lang="en-US" sz="2000" dirty="0"/>
              <a:t>has funded only the restructuring of the existing F2F Training material to an </a:t>
            </a:r>
            <a:r>
              <a:rPr lang="en-US" sz="2000" dirty="0" err="1"/>
              <a:t>opencourseware</a:t>
            </a:r>
            <a:r>
              <a:rPr lang="en-US" sz="2000" dirty="0"/>
              <a:t> version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dirty="0" err="1"/>
              <a:t>SlideWiki</a:t>
            </a:r>
            <a:r>
              <a:rPr lang="en-US" sz="2000" dirty="0"/>
              <a:t> project is being implemented in the context of the European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l-GR" sz="2000" dirty="0"/>
              <a:t>«</a:t>
            </a:r>
            <a:r>
              <a:rPr lang="en-US" sz="2000" dirty="0"/>
              <a:t>Horizon 2020</a:t>
            </a:r>
            <a:r>
              <a:rPr lang="el-GR" sz="2000" dirty="0"/>
              <a:t>» </a:t>
            </a:r>
            <a:r>
              <a:rPr lang="en-US" sz="2000" dirty="0"/>
              <a:t>and it is being funded by European Union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0466176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Notes</a:t>
            </a:r>
            <a:endParaRPr lang="el-GR" sz="3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6303999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regarding the previous versions of the current work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149249" y="1772816"/>
            <a:ext cx="6879135" cy="3794223"/>
          </a:xfrm>
        </p:spPr>
        <p:txBody>
          <a:bodyPr/>
          <a:lstStyle/>
          <a:p>
            <a:r>
              <a:rPr lang="en-US" dirty="0"/>
              <a:t>The current version of the work is version 1</a:t>
            </a:r>
            <a:r>
              <a:rPr lang="el-GR" dirty="0"/>
              <a:t>.0. </a:t>
            </a:r>
          </a:p>
          <a:p>
            <a:r>
              <a:rPr lang="en-US" dirty="0"/>
              <a:t>Previous versions are</a:t>
            </a:r>
            <a:r>
              <a:rPr lang="el-GR" dirty="0"/>
              <a:t>:</a:t>
            </a:r>
          </a:p>
          <a:p>
            <a:pPr lvl="1"/>
            <a:r>
              <a:rPr lang="en-US" dirty="0"/>
              <a:t>Version of </a:t>
            </a:r>
            <a:r>
              <a:rPr lang="en-US" sz="2000" dirty="0"/>
              <a:t>F2F Training material regarding Interoperability Maturity Assessment for Public Services </a:t>
            </a:r>
            <a:r>
              <a:rPr lang="en-US" dirty="0"/>
              <a:t>available </a:t>
            </a:r>
            <a:r>
              <a:rPr lang="en-US" dirty="0">
                <a:hlinkClick r:id="rId2"/>
              </a:rPr>
              <a:t>here</a:t>
            </a:r>
            <a:r>
              <a:rPr lang="el-GR" dirty="0"/>
              <a:t>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119534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Licensing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The current training material is provided under the terms of use of the License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</a:t>
            </a:r>
            <a:r>
              <a:rPr lang="fr-FR" sz="2000" dirty="0"/>
              <a:t>Attribution-</a:t>
            </a:r>
            <a:r>
              <a:rPr lang="fr-FR" sz="2000" dirty="0" err="1"/>
              <a:t>NonCommercial</a:t>
            </a:r>
            <a:r>
              <a:rPr lang="fr-FR" sz="2000" dirty="0"/>
              <a:t> 4.0 International (CC BY-NC 4.0) </a:t>
            </a:r>
            <a:r>
              <a:rPr lang="en-US" sz="2000" dirty="0"/>
              <a:t>or newer.</a:t>
            </a:r>
            <a:r>
              <a:rPr lang="fr-FR" sz="2000" dirty="0"/>
              <a:t> </a:t>
            </a:r>
            <a:endParaRPr lang="el-GR" sz="2000" dirty="0"/>
          </a:p>
          <a:p>
            <a:endParaRPr lang="en-US" sz="2000" dirty="0"/>
          </a:p>
          <a:p>
            <a:r>
              <a:rPr lang="en-US" sz="2000" dirty="0"/>
              <a:t>From this license is excluded the work from third parties e.g. photos, diagrams </a:t>
            </a:r>
            <a:r>
              <a:rPr lang="en-US" sz="2000" dirty="0" err="1"/>
              <a:t>etc</a:t>
            </a:r>
            <a:r>
              <a:rPr lang="en-US" sz="2000" dirty="0"/>
              <a:t>, that are included in this material and they are explicitly referred, including the terms of use from the third parties in the </a:t>
            </a:r>
            <a:r>
              <a:rPr lang="el-GR" sz="2000" dirty="0"/>
              <a:t>«</a:t>
            </a:r>
            <a:r>
              <a:rPr lang="en-US" sz="2000" dirty="0"/>
              <a:t>Note of Use of third parties work</a:t>
            </a:r>
            <a:r>
              <a:rPr lang="el-GR" sz="2000" dirty="0"/>
              <a:t>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62458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>
            <a:extLst>
              <a:ext uri="{FF2B5EF4-FFF2-40B4-BE49-F238E27FC236}">
                <a16:creationId xmlns:a16="http://schemas.microsoft.com/office/drawing/2014/main" id="{A1993216-6814-4118-A23F-A622116A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7505" y="406400"/>
            <a:ext cx="6646863" cy="790352"/>
          </a:xfrm>
        </p:spPr>
        <p:txBody>
          <a:bodyPr/>
          <a:lstStyle/>
          <a:p>
            <a:pPr eaLnBrk="1" hangingPunct="1"/>
            <a:r>
              <a:rPr lang="en-US" altLang="el-GR" dirty="0"/>
              <a:t>Objectives</a:t>
            </a:r>
            <a:endParaRPr lang="el-GR" altLang="el-GR" dirty="0"/>
          </a:p>
        </p:txBody>
      </p:sp>
      <p:sp>
        <p:nvSpPr>
          <p:cNvPr id="22531" name="Θέση περιεχομένου 2">
            <a:extLst>
              <a:ext uri="{FF2B5EF4-FFF2-40B4-BE49-F238E27FC236}">
                <a16:creationId xmlns:a16="http://schemas.microsoft.com/office/drawing/2014/main" id="{D4FAF304-BA4F-49F2-BD87-9898E486A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3" y="1268760"/>
            <a:ext cx="7488237" cy="4022725"/>
          </a:xfrm>
        </p:spPr>
        <p:txBody>
          <a:bodyPr/>
          <a:lstStyle/>
          <a:p>
            <a:pPr eaLnBrk="1" hangingPunct="1"/>
            <a:r>
              <a:rPr lang="en-US" altLang="el-GR" sz="2600" dirty="0"/>
              <a:t>Understand the structure and functioning of the interoperability maturity assessment model. </a:t>
            </a:r>
          </a:p>
          <a:p>
            <a:pPr eaLnBrk="1" hangingPunct="1"/>
            <a:r>
              <a:rPr lang="en-US" altLang="el-GR" sz="2600" dirty="0"/>
              <a:t>By applying the Model to a Selected Public Service </a:t>
            </a:r>
          </a:p>
          <a:p>
            <a:pPr eaLnBrk="1" hangingPunct="1"/>
            <a:r>
              <a:rPr lang="en-US" altLang="el-GR" sz="2600" dirty="0"/>
              <a:t>Describe the main elements of the interoperability checklist.</a:t>
            </a:r>
          </a:p>
          <a:p>
            <a:pPr eaLnBrk="1" hangingPunct="1"/>
            <a:r>
              <a:rPr lang="en-US" altLang="el-GR" sz="2600" dirty="0"/>
              <a:t>Identify the causes that hinder the interoperability maturity of the selected public services</a:t>
            </a:r>
          </a:p>
          <a:p>
            <a:pPr eaLnBrk="1" hangingPunct="1"/>
            <a:r>
              <a:rPr lang="en-US" altLang="el-GR" sz="2600" dirty="0"/>
              <a:t>Suggest the main points for improvement and the configuration of the IMM at national level (if necessary)</a:t>
            </a:r>
            <a:endParaRPr lang="el-GR" altLang="el-GR" sz="2600" dirty="0"/>
          </a:p>
        </p:txBody>
      </p:sp>
      <p:sp>
        <p:nvSpPr>
          <p:cNvPr id="22532" name="Θέση αριθμού διαφάνειας 3">
            <a:extLst>
              <a:ext uri="{FF2B5EF4-FFF2-40B4-BE49-F238E27FC236}">
                <a16:creationId xmlns:a16="http://schemas.microsoft.com/office/drawing/2014/main" id="{8D684B48-E820-4BC1-817F-0DF46C1F4A2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D0D6D741-75AC-4780-AE97-33A790E7B940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2</a:t>
            </a:fld>
            <a:endParaRPr lang="el-GR" altLang="el-GR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908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Maintenance Notes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Any copy, redistribute, remix or transform build on this material should contain</a:t>
            </a:r>
            <a:r>
              <a:rPr lang="el-GR" sz="2000" dirty="0"/>
              <a:t>:</a:t>
            </a:r>
          </a:p>
          <a:p>
            <a:pPr lvl="1"/>
            <a:r>
              <a:rPr lang="en-US" sz="2000" dirty="0"/>
              <a:t>The appropriate credit</a:t>
            </a:r>
            <a:endParaRPr lang="el-GR" sz="2000" dirty="0"/>
          </a:p>
          <a:p>
            <a:pPr lvl="1"/>
            <a:r>
              <a:rPr lang="en-US" sz="2000" dirty="0"/>
              <a:t>The licensing note</a:t>
            </a:r>
            <a:endParaRPr lang="el-GR" sz="2000" dirty="0"/>
          </a:p>
          <a:p>
            <a:pPr lvl="1"/>
            <a:r>
              <a:rPr lang="en-US" sz="2000" dirty="0"/>
              <a:t>The declaration of the maintenance note</a:t>
            </a:r>
            <a:endParaRPr lang="el-GR" sz="2000" dirty="0"/>
          </a:p>
          <a:p>
            <a:pPr lvl="1"/>
            <a:r>
              <a:rPr lang="en-US" sz="2000" dirty="0"/>
              <a:t>The note for the use of third parties work (if applicable)</a:t>
            </a:r>
            <a:endParaRPr lang="el-GR" sz="2000" dirty="0"/>
          </a:p>
          <a:p>
            <a:r>
              <a:rPr lang="en-US" sz="2000" dirty="0"/>
              <a:t>including the relevant links to material and the above mentioned notes.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150867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5">
            <a:extLst>
              <a:ext uri="{FF2B5EF4-FFF2-40B4-BE49-F238E27FC236}">
                <a16:creationId xmlns:a16="http://schemas.microsoft.com/office/drawing/2014/main" id="{122678C5-B82F-4507-A4FF-78B2040A9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406400"/>
            <a:ext cx="5480050" cy="1027112"/>
          </a:xfrm>
        </p:spPr>
        <p:txBody>
          <a:bodyPr/>
          <a:lstStyle/>
          <a:p>
            <a:pPr eaLnBrk="1" hangingPunct="1"/>
            <a:r>
              <a:rPr lang="en-US" altLang="el-GR" dirty="0"/>
              <a:t>Essays</a:t>
            </a:r>
            <a:endParaRPr lang="el-GR" altLang="el-GR" dirty="0"/>
          </a:p>
        </p:txBody>
      </p:sp>
      <p:sp>
        <p:nvSpPr>
          <p:cNvPr id="23555" name="Θέση αριθμού διαφάνειας 3">
            <a:extLst>
              <a:ext uri="{FF2B5EF4-FFF2-40B4-BE49-F238E27FC236}">
                <a16:creationId xmlns:a16="http://schemas.microsoft.com/office/drawing/2014/main" id="{80A59C8F-BA12-4794-B7CC-4FBBDE3D669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D070FD78-2BBC-4EF9-ACA9-508CAB51935A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3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graphicFrame>
        <p:nvGraphicFramePr>
          <p:cNvPr id="9" name="Θέση περιεχομένου 8">
            <a:extLst>
              <a:ext uri="{FF2B5EF4-FFF2-40B4-BE49-F238E27FC236}">
                <a16:creationId xmlns:a16="http://schemas.microsoft.com/office/drawing/2014/main" id="{B5588525-3CE6-4465-89FA-42FF3FDDF7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022011"/>
              </p:ext>
            </p:extLst>
          </p:nvPr>
        </p:nvGraphicFramePr>
        <p:xfrm>
          <a:off x="1028700" y="1700808"/>
          <a:ext cx="7200900" cy="3848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058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>
            <a:extLst>
              <a:ext uri="{FF2B5EF4-FFF2-40B4-BE49-F238E27FC236}">
                <a16:creationId xmlns:a16="http://schemas.microsoft.com/office/drawing/2014/main" id="{B7D28DD2-6B14-4DB1-9B18-3AE96CBCB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06400"/>
            <a:ext cx="6646863" cy="1006376"/>
          </a:xfrm>
        </p:spPr>
        <p:txBody>
          <a:bodyPr/>
          <a:lstStyle/>
          <a:p>
            <a:pPr eaLnBrk="1" hangingPunct="1"/>
            <a:r>
              <a:rPr lang="en-US" altLang="el-GR" dirty="0"/>
              <a:t>Deliverables</a:t>
            </a:r>
            <a:endParaRPr lang="el-GR" alt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3C1AF4-1941-4007-A7CD-CCE2AAA70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628800"/>
            <a:ext cx="7488237" cy="4022725"/>
          </a:xfrm>
        </p:spPr>
        <p:txBody>
          <a:bodyPr rtlCol="0">
            <a:normAutofit fontScale="62500" lnSpcReduction="20000"/>
          </a:bodyPr>
          <a:lstStyle/>
          <a:p>
            <a:pPr marL="0" indent="0" eaLnBrk="1" fontAlgn="auto" hangingPunct="1">
              <a:buNone/>
              <a:defRPr/>
            </a:pPr>
            <a:r>
              <a:rPr lang="en-US" sz="4000" dirty="0"/>
              <a:t>1. </a:t>
            </a:r>
            <a:r>
              <a:rPr lang="en-US" sz="2300" b="1" dirty="0"/>
              <a:t>Description of Public Service</a:t>
            </a:r>
            <a:r>
              <a:rPr lang="el-GR" sz="2300" b="1" dirty="0"/>
              <a:t> </a:t>
            </a:r>
            <a:endParaRPr lang="en-US" sz="2300" b="1" dirty="0"/>
          </a:p>
          <a:p>
            <a:pPr lvl="1" indent="-288036" eaLnBrk="1" fontAlgn="auto" hangingPunct="1">
              <a:defRPr/>
            </a:pPr>
            <a:r>
              <a:rPr lang="en-US" sz="3400" dirty="0"/>
              <a:t>Description of Public Service</a:t>
            </a:r>
          </a:p>
          <a:p>
            <a:pPr lvl="1" indent="-288036" eaLnBrk="1" fontAlgn="auto" hangingPunct="1">
              <a:defRPr/>
            </a:pPr>
            <a:r>
              <a:rPr lang="en-US" sz="3400" dirty="0"/>
              <a:t>Reasons chosen</a:t>
            </a:r>
          </a:p>
          <a:p>
            <a:pPr lvl="1" indent="-288036" eaLnBrk="1" fontAlgn="auto" hangingPunct="1">
              <a:defRPr/>
            </a:pPr>
            <a:r>
              <a:rPr lang="en-US" sz="3400" dirty="0"/>
              <a:t>Inputs , Outputs </a:t>
            </a:r>
          </a:p>
          <a:p>
            <a:pPr marL="0" indent="0" eaLnBrk="1" fontAlgn="auto" hangingPunct="1">
              <a:buFont typeface="Franklin Gothic Book" panose="020B0503020102020204" pitchFamily="34" charset="0"/>
              <a:buNone/>
              <a:defRPr/>
            </a:pPr>
            <a:r>
              <a:rPr lang="en-US" sz="4000" dirty="0"/>
              <a:t>2. </a:t>
            </a:r>
            <a:r>
              <a:rPr lang="en-US" sz="2300" b="1" dirty="0"/>
              <a:t>A Completed IMM Full Model Excel File</a:t>
            </a:r>
            <a:endParaRPr lang="en-US" sz="4000" b="1" dirty="0"/>
          </a:p>
          <a:p>
            <a:pPr marL="0" indent="0" eaLnBrk="1" fontAlgn="auto" hangingPunct="1">
              <a:buFont typeface="Franklin Gothic Book" panose="020B0503020102020204" pitchFamily="34" charset="0"/>
              <a:buNone/>
              <a:defRPr/>
            </a:pPr>
            <a:r>
              <a:rPr lang="en-US" sz="4000" dirty="0"/>
              <a:t>3. </a:t>
            </a:r>
            <a:r>
              <a:rPr lang="en-US" sz="2300" b="1" dirty="0"/>
              <a:t>Presentation of Results </a:t>
            </a:r>
            <a:endParaRPr lang="en-US" sz="4000" b="1" dirty="0"/>
          </a:p>
          <a:p>
            <a:pPr lvl="1" indent="-288036" eaLnBrk="1" fontAlgn="auto" hangingPunct="1">
              <a:defRPr/>
            </a:pPr>
            <a:r>
              <a:rPr lang="en-US" sz="3400" dirty="0"/>
              <a:t>Description of Service (1)</a:t>
            </a:r>
          </a:p>
          <a:p>
            <a:pPr lvl="1" indent="-288036" eaLnBrk="1" fontAlgn="auto" hangingPunct="1">
              <a:defRPr/>
            </a:pPr>
            <a:r>
              <a:rPr lang="en-US" sz="3400" dirty="0"/>
              <a:t>Results of the IMM </a:t>
            </a:r>
            <a:r>
              <a:rPr lang="en-US" sz="3400" dirty="0" err="1"/>
              <a:t>Ananlysis</a:t>
            </a:r>
            <a:endParaRPr lang="en-US" sz="3400" dirty="0"/>
          </a:p>
          <a:p>
            <a:pPr lvl="1" indent="-288036" eaLnBrk="1" fontAlgn="auto" hangingPunct="1">
              <a:defRPr/>
            </a:pPr>
            <a:r>
              <a:rPr lang="el-GR" altLang="el-GR" sz="2000" dirty="0" err="1"/>
              <a:t>Highlight</a:t>
            </a:r>
            <a:r>
              <a:rPr lang="el-GR" altLang="el-GR" sz="2000" dirty="0"/>
              <a:t> the </a:t>
            </a:r>
            <a:r>
              <a:rPr lang="el-GR" altLang="el-GR" sz="2000" dirty="0" err="1"/>
              <a:t>areas</a:t>
            </a:r>
            <a:r>
              <a:rPr lang="el-GR" altLang="el-GR" sz="2000" dirty="0"/>
              <a:t> of </a:t>
            </a:r>
            <a:r>
              <a:rPr lang="el-GR" altLang="el-GR" sz="2000" dirty="0" err="1"/>
              <a:t>improvement</a:t>
            </a:r>
            <a:r>
              <a:rPr lang="el-GR" altLang="el-GR" sz="2000" dirty="0"/>
              <a:t> for </a:t>
            </a:r>
            <a:r>
              <a:rPr lang="el-GR" altLang="el-GR" sz="2000" dirty="0" err="1"/>
              <a:t>interoperability</a:t>
            </a:r>
            <a:r>
              <a:rPr lang="el-GR" altLang="el-GR" sz="2000" dirty="0"/>
              <a:t> in the </a:t>
            </a:r>
            <a:r>
              <a:rPr lang="en-US" altLang="el-GR" sz="2000" dirty="0"/>
              <a:t>selected Public</a:t>
            </a:r>
            <a:r>
              <a:rPr lang="el-GR" altLang="el-GR" sz="2000" dirty="0"/>
              <a:t> </a:t>
            </a:r>
            <a:r>
              <a:rPr lang="el-GR" altLang="el-GR" sz="2000" dirty="0" err="1"/>
              <a:t>service</a:t>
            </a:r>
            <a:r>
              <a:rPr lang="en-US" altLang="el-GR" sz="2000" dirty="0"/>
              <a:t>. </a:t>
            </a:r>
            <a:endParaRPr lang="el-GR" altLang="el-GR" sz="2000" dirty="0"/>
          </a:p>
          <a:p>
            <a:pPr lvl="1" indent="-288036" eaLnBrk="1" fontAlgn="auto" hangingPunct="1">
              <a:defRPr/>
            </a:pPr>
            <a:r>
              <a:rPr lang="en-US" altLang="el-GR" sz="2000" dirty="0"/>
              <a:t>Suggestions on the </a:t>
            </a:r>
            <a:r>
              <a:rPr lang="el-GR" altLang="el-GR" sz="2000" dirty="0" err="1"/>
              <a:t>Improve</a:t>
            </a:r>
            <a:r>
              <a:rPr lang="en-US" altLang="el-GR" sz="2000" dirty="0" err="1"/>
              <a:t>ment</a:t>
            </a:r>
            <a:r>
              <a:rPr lang="en-US" altLang="el-GR" sz="2000" dirty="0"/>
              <a:t> of</a:t>
            </a:r>
            <a:r>
              <a:rPr lang="el-GR" altLang="el-GR" sz="2000" dirty="0"/>
              <a:t> the </a:t>
            </a:r>
            <a:r>
              <a:rPr lang="el-GR" altLang="el-GR" sz="2000" dirty="0" err="1"/>
              <a:t>assessment</a:t>
            </a:r>
            <a:r>
              <a:rPr lang="el-GR" altLang="el-GR" sz="2000" dirty="0"/>
              <a:t> </a:t>
            </a:r>
            <a:r>
              <a:rPr lang="el-GR" altLang="el-GR" sz="2000" dirty="0" err="1"/>
              <a:t>methodology</a:t>
            </a:r>
            <a:r>
              <a:rPr lang="el-GR" altLang="el-GR" sz="2000" dirty="0"/>
              <a:t> and the </a:t>
            </a:r>
            <a:r>
              <a:rPr lang="el-GR" altLang="el-GR" sz="2000" dirty="0" err="1"/>
              <a:t>corresponding</a:t>
            </a:r>
            <a:r>
              <a:rPr lang="el-GR" altLang="el-GR" sz="2000" dirty="0"/>
              <a:t> </a:t>
            </a:r>
            <a:r>
              <a:rPr lang="el-GR" altLang="el-GR" sz="2000" dirty="0" err="1"/>
              <a:t>model</a:t>
            </a:r>
            <a:r>
              <a:rPr lang="el-GR" altLang="el-GR" sz="2000" dirty="0"/>
              <a:t> for </a:t>
            </a:r>
            <a:r>
              <a:rPr lang="el-GR" altLang="el-GR" sz="2000" dirty="0" err="1"/>
              <a:t>evaluating</a:t>
            </a:r>
            <a:r>
              <a:rPr lang="el-GR" altLang="el-GR" sz="2000" dirty="0"/>
              <a:t> the </a:t>
            </a:r>
            <a:r>
              <a:rPr lang="el-GR" altLang="el-GR" sz="2000" dirty="0" err="1"/>
              <a:t>interoperability</a:t>
            </a:r>
            <a:r>
              <a:rPr lang="el-GR" altLang="el-GR" sz="2000" dirty="0"/>
              <a:t> </a:t>
            </a:r>
            <a:r>
              <a:rPr lang="el-GR" altLang="el-GR" sz="2000" dirty="0" err="1"/>
              <a:t>maturity</a:t>
            </a:r>
            <a:r>
              <a:rPr lang="el-GR" altLang="el-GR" sz="2000" dirty="0"/>
              <a:t> of </a:t>
            </a:r>
            <a:r>
              <a:rPr lang="el-GR" altLang="el-GR" sz="2000" dirty="0" err="1"/>
              <a:t>eGovernment</a:t>
            </a:r>
            <a:r>
              <a:rPr lang="el-GR" altLang="el-GR" sz="2000" dirty="0"/>
              <a:t> </a:t>
            </a:r>
            <a:r>
              <a:rPr lang="el-GR" altLang="el-GR" sz="2000" dirty="0" err="1"/>
              <a:t>services</a:t>
            </a:r>
            <a:r>
              <a:rPr lang="el-GR" altLang="el-GR" sz="2000" dirty="0"/>
              <a:t>.</a:t>
            </a:r>
            <a:r>
              <a:rPr lang="en-US" sz="3400" dirty="0"/>
              <a:t> </a:t>
            </a:r>
          </a:p>
          <a:p>
            <a:pPr marL="342900" indent="-342900" eaLnBrk="1" fontAlgn="auto" hangingPunct="1">
              <a:buFont typeface="+mj-lt"/>
              <a:buAutoNum type="arabicPeriod"/>
              <a:defRPr/>
            </a:pPr>
            <a:endParaRPr lang="en-US" dirty="0"/>
          </a:p>
          <a:p>
            <a:pPr marL="342900" indent="-342900" eaLnBrk="1" fontAlgn="auto" hangingPunct="1">
              <a:buFont typeface="+mj-lt"/>
              <a:buAutoNum type="arabicPeriod"/>
              <a:defRPr/>
            </a:pPr>
            <a:endParaRPr lang="en-US" dirty="0"/>
          </a:p>
          <a:p>
            <a:pPr marL="288036" indent="-288036" eaLnBrk="1" fontAlgn="auto" hangingPunct="1">
              <a:defRPr/>
            </a:pPr>
            <a:endParaRPr lang="el-GR" dirty="0"/>
          </a:p>
        </p:txBody>
      </p:sp>
      <p:sp>
        <p:nvSpPr>
          <p:cNvPr id="24580" name="Θέση αριθμού διαφάνειας 3">
            <a:extLst>
              <a:ext uri="{FF2B5EF4-FFF2-40B4-BE49-F238E27FC236}">
                <a16:creationId xmlns:a16="http://schemas.microsoft.com/office/drawing/2014/main" id="{2E9B6ABE-429D-4421-89A3-04CBF1A83F5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1694F2E4-93C0-4815-8965-8EDAA3B680EA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4</a:t>
            </a:fld>
            <a:endParaRPr lang="el-GR" altLang="el-GR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213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>
            <a:extLst>
              <a:ext uri="{FF2B5EF4-FFF2-40B4-BE49-F238E27FC236}">
                <a16:creationId xmlns:a16="http://schemas.microsoft.com/office/drawing/2014/main" id="{74B370EC-94EB-434A-920E-5F30B5600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406400"/>
            <a:ext cx="6343923" cy="790352"/>
          </a:xfrm>
        </p:spPr>
        <p:txBody>
          <a:bodyPr/>
          <a:lstStyle/>
          <a:p>
            <a:pPr eaLnBrk="1" hangingPunct="1"/>
            <a:r>
              <a:rPr lang="en-US" altLang="el-GR" dirty="0"/>
              <a:t>Timeline</a:t>
            </a:r>
            <a:endParaRPr lang="el-GR" altLang="el-GR" dirty="0"/>
          </a:p>
        </p:txBody>
      </p:sp>
      <p:sp>
        <p:nvSpPr>
          <p:cNvPr id="25603" name="Θέση περιεχομένου 2">
            <a:extLst>
              <a:ext uri="{FF2B5EF4-FFF2-40B4-BE49-F238E27FC236}">
                <a16:creationId xmlns:a16="http://schemas.microsoft.com/office/drawing/2014/main" id="{EC403BE7-9311-4612-BDD8-BAC3DE869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340768"/>
            <a:ext cx="7488237" cy="4022725"/>
          </a:xfrm>
        </p:spPr>
        <p:txBody>
          <a:bodyPr/>
          <a:lstStyle/>
          <a:p>
            <a:pPr eaLnBrk="1" hangingPunct="1"/>
            <a:r>
              <a:rPr lang="en-US" altLang="el-GR" dirty="0"/>
              <a:t>Working groups declaration and subject selection (</a:t>
            </a:r>
            <a:r>
              <a:rPr lang="en-US" altLang="el-GR" b="1" dirty="0"/>
              <a:t>Today</a:t>
            </a:r>
            <a:r>
              <a:rPr lang="en-US" altLang="el-GR" dirty="0"/>
              <a:t>)</a:t>
            </a:r>
          </a:p>
          <a:p>
            <a:pPr eaLnBrk="1" hangingPunct="1"/>
            <a:r>
              <a:rPr lang="en-US" altLang="el-GR" dirty="0"/>
              <a:t>Implementation (</a:t>
            </a:r>
            <a:r>
              <a:rPr lang="en-US" altLang="el-GR" b="1" dirty="0"/>
              <a:t>10 working Days</a:t>
            </a:r>
            <a:r>
              <a:rPr lang="en-US" altLang="el-GR" dirty="0"/>
              <a:t>)</a:t>
            </a:r>
          </a:p>
          <a:p>
            <a:pPr eaLnBrk="1" hangingPunct="1"/>
            <a:r>
              <a:rPr lang="en-US" altLang="el-GR" dirty="0"/>
              <a:t>Essays Presentation (</a:t>
            </a:r>
            <a:r>
              <a:rPr lang="en-US" altLang="el-GR" b="1" dirty="0"/>
              <a:t>11</a:t>
            </a:r>
            <a:r>
              <a:rPr lang="en-US" altLang="el-GR" b="1" baseline="30000" dirty="0"/>
              <a:t>th</a:t>
            </a:r>
            <a:r>
              <a:rPr lang="en-US" altLang="el-GR" b="1" dirty="0"/>
              <a:t> and 12</a:t>
            </a:r>
            <a:r>
              <a:rPr lang="en-US" altLang="el-GR" b="1" baseline="30000" dirty="0"/>
              <a:t>th</a:t>
            </a:r>
            <a:r>
              <a:rPr lang="en-US" altLang="el-GR" b="1" dirty="0"/>
              <a:t> day</a:t>
            </a:r>
            <a:r>
              <a:rPr lang="en-US" altLang="el-GR" dirty="0"/>
              <a:t>)</a:t>
            </a:r>
          </a:p>
          <a:p>
            <a:pPr eaLnBrk="1" hangingPunct="1"/>
            <a:r>
              <a:rPr lang="en-US" altLang="el-GR" dirty="0"/>
              <a:t>Suggestions for configuring / extending the model to the national environment or sectoral policies (</a:t>
            </a:r>
            <a:r>
              <a:rPr lang="en-US" altLang="el-GR" b="1" dirty="0"/>
              <a:t>12</a:t>
            </a:r>
            <a:r>
              <a:rPr lang="en-US" altLang="el-GR" b="1" baseline="30000" dirty="0"/>
              <a:t>th</a:t>
            </a:r>
            <a:r>
              <a:rPr lang="en-US" altLang="el-GR" b="1" dirty="0"/>
              <a:t> day</a:t>
            </a:r>
            <a:r>
              <a:rPr lang="en-US" altLang="el-GR" dirty="0"/>
              <a:t>) </a:t>
            </a:r>
            <a:endParaRPr lang="el-GR" altLang="el-GR" dirty="0"/>
          </a:p>
        </p:txBody>
      </p:sp>
      <p:sp>
        <p:nvSpPr>
          <p:cNvPr id="25604" name="Θέση αριθμού διαφάνειας 3">
            <a:extLst>
              <a:ext uri="{FF2B5EF4-FFF2-40B4-BE49-F238E27FC236}">
                <a16:creationId xmlns:a16="http://schemas.microsoft.com/office/drawing/2014/main" id="{CF2A463A-854B-4586-9298-70F20E1B3F5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E80FE834-D7F8-4756-A73B-29FC3BE8ACE9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5</a:t>
            </a:fld>
            <a:endParaRPr lang="el-GR" altLang="el-GR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340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>
            <a:extLst>
              <a:ext uri="{FF2B5EF4-FFF2-40B4-BE49-F238E27FC236}">
                <a16:creationId xmlns:a16="http://schemas.microsoft.com/office/drawing/2014/main" id="{F8C39BB0-9E16-4B9A-BE7D-576544315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06400"/>
            <a:ext cx="6646863" cy="862360"/>
          </a:xfrm>
        </p:spPr>
        <p:txBody>
          <a:bodyPr/>
          <a:lstStyle/>
          <a:p>
            <a:pPr eaLnBrk="1" hangingPunct="1"/>
            <a:r>
              <a:rPr lang="en-US" altLang="el-GR" dirty="0"/>
              <a:t>Support tools </a:t>
            </a:r>
            <a:endParaRPr lang="el-GR" altLang="el-GR" dirty="0"/>
          </a:p>
        </p:txBody>
      </p:sp>
      <p:sp>
        <p:nvSpPr>
          <p:cNvPr id="26627" name="Θέση περιεχομένου 2">
            <a:extLst>
              <a:ext uri="{FF2B5EF4-FFF2-40B4-BE49-F238E27FC236}">
                <a16:creationId xmlns:a16="http://schemas.microsoft.com/office/drawing/2014/main" id="{2BF6D1CE-9DAF-4127-8605-A9349440D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350491"/>
            <a:ext cx="7488237" cy="4022725"/>
          </a:xfrm>
        </p:spPr>
        <p:txBody>
          <a:bodyPr/>
          <a:lstStyle/>
          <a:p>
            <a:pPr eaLnBrk="1" hangingPunct="1"/>
            <a:r>
              <a:rPr lang="en-US" altLang="el-GR" dirty="0">
                <a:hlinkClick r:id="rId2"/>
              </a:rPr>
              <a:t>http://elearning.ekdd.gr/</a:t>
            </a:r>
            <a:r>
              <a:rPr lang="en-US" altLang="el-GR" dirty="0"/>
              <a:t> </a:t>
            </a:r>
          </a:p>
          <a:p>
            <a:pPr eaLnBrk="1" hangingPunct="1"/>
            <a:r>
              <a:rPr lang="en-US" altLang="el-GR" dirty="0"/>
              <a:t>Online content </a:t>
            </a:r>
          </a:p>
          <a:p>
            <a:pPr eaLnBrk="1" hangingPunct="1"/>
            <a:r>
              <a:rPr lang="en-US" altLang="el-GR" dirty="0"/>
              <a:t>online support (questions / forums)</a:t>
            </a:r>
          </a:p>
          <a:p>
            <a:pPr eaLnBrk="1" hangingPunct="1"/>
            <a:r>
              <a:rPr lang="en-US" altLang="el-GR" dirty="0"/>
              <a:t>Essays Submissions</a:t>
            </a:r>
          </a:p>
          <a:p>
            <a:pPr eaLnBrk="1" hangingPunct="1"/>
            <a:endParaRPr lang="en-US" altLang="el-GR" dirty="0"/>
          </a:p>
          <a:p>
            <a:pPr eaLnBrk="1" hangingPunct="1"/>
            <a:endParaRPr lang="en-US" altLang="el-GR" dirty="0"/>
          </a:p>
        </p:txBody>
      </p:sp>
      <p:sp>
        <p:nvSpPr>
          <p:cNvPr id="26628" name="Θέση αριθμού διαφάνειας 3">
            <a:extLst>
              <a:ext uri="{FF2B5EF4-FFF2-40B4-BE49-F238E27FC236}">
                <a16:creationId xmlns:a16="http://schemas.microsoft.com/office/drawing/2014/main" id="{9D26FC80-F384-47BC-BC5C-D52516580E3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07239CE8-00C6-418C-B211-A8C386DC027C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6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pic>
        <p:nvPicPr>
          <p:cNvPr id="26629" name="Εικόνα 1">
            <a:extLst>
              <a:ext uri="{FF2B5EF4-FFF2-40B4-BE49-F238E27FC236}">
                <a16:creationId xmlns:a16="http://schemas.microsoft.com/office/drawing/2014/main" id="{71517B39-2451-4068-B342-34EFF6215D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648" y="3645024"/>
            <a:ext cx="3566802" cy="237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9921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>
            <a:extLst>
              <a:ext uri="{FF2B5EF4-FFF2-40B4-BE49-F238E27FC236}">
                <a16:creationId xmlns:a16="http://schemas.microsoft.com/office/drawing/2014/main" id="{B95EFDCC-D601-44FD-93BD-694F4F0FC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086" y="260648"/>
            <a:ext cx="7145338" cy="1078384"/>
          </a:xfrm>
        </p:spPr>
        <p:txBody>
          <a:bodyPr/>
          <a:lstStyle/>
          <a:p>
            <a:pPr eaLnBrk="1" hangingPunct="1"/>
            <a:r>
              <a:rPr lang="en-US" altLang="el-GR" dirty="0"/>
              <a:t>E-learning platform (How to Connect)</a:t>
            </a:r>
            <a:endParaRPr lang="el-GR" altLang="el-GR" dirty="0"/>
          </a:p>
        </p:txBody>
      </p:sp>
      <p:sp>
        <p:nvSpPr>
          <p:cNvPr id="27651" name="Θέση περιεχομένου 2">
            <a:extLst>
              <a:ext uri="{FF2B5EF4-FFF2-40B4-BE49-F238E27FC236}">
                <a16:creationId xmlns:a16="http://schemas.microsoft.com/office/drawing/2014/main" id="{DD104473-9123-47CF-AAA4-81A7B5741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422301"/>
            <a:ext cx="7200900" cy="4598987"/>
          </a:xfrm>
        </p:spPr>
        <p:txBody>
          <a:bodyPr/>
          <a:lstStyle/>
          <a:p>
            <a:pPr eaLnBrk="1" hangingPunct="1"/>
            <a:r>
              <a:rPr lang="en-US" altLang="el-GR" sz="2800" dirty="0"/>
              <a:t>In the Internet browser of the PC, enter the address </a:t>
            </a:r>
            <a:r>
              <a:rPr lang="en-US" altLang="el-GR" sz="2800" b="1" dirty="0"/>
              <a:t>elearning.ekdd.gr</a:t>
            </a:r>
            <a:r>
              <a:rPr lang="en-US" altLang="el-GR" sz="2800" dirty="0"/>
              <a:t>.</a:t>
            </a:r>
          </a:p>
          <a:p>
            <a:pPr eaLnBrk="1" hangingPunct="1"/>
            <a:r>
              <a:rPr lang="en-US" altLang="el-GR" sz="2800" dirty="0"/>
              <a:t>Fill in Username (1) &amp; Password (2) and press </a:t>
            </a:r>
            <a:r>
              <a:rPr lang="en-US" altLang="el-GR" sz="2800" b="1" dirty="0"/>
              <a:t>Login</a:t>
            </a:r>
          </a:p>
        </p:txBody>
      </p:sp>
      <p:sp>
        <p:nvSpPr>
          <p:cNvPr id="27652" name="Θέση αριθμού διαφάνειας 3">
            <a:extLst>
              <a:ext uri="{FF2B5EF4-FFF2-40B4-BE49-F238E27FC236}">
                <a16:creationId xmlns:a16="http://schemas.microsoft.com/office/drawing/2014/main" id="{BA1616A0-38BE-4A35-91E0-3A1C7614A4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FF168D55-A520-417B-9B1F-FF520A380E84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7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grpSp>
        <p:nvGrpSpPr>
          <p:cNvPr id="27653" name="Group 11769">
            <a:extLst>
              <a:ext uri="{FF2B5EF4-FFF2-40B4-BE49-F238E27FC236}">
                <a16:creationId xmlns:a16="http://schemas.microsoft.com/office/drawing/2014/main" id="{7B69B4CF-7513-4AA9-B74B-50579A256307}"/>
              </a:ext>
            </a:extLst>
          </p:cNvPr>
          <p:cNvGrpSpPr>
            <a:grpSpLocks/>
          </p:cNvGrpSpPr>
          <p:nvPr/>
        </p:nvGrpSpPr>
        <p:grpSpPr bwMode="auto">
          <a:xfrm>
            <a:off x="3779912" y="3140968"/>
            <a:ext cx="5092626" cy="3296557"/>
            <a:chOff x="0" y="0"/>
            <a:chExt cx="5482912" cy="3734035"/>
          </a:xfrm>
        </p:grpSpPr>
        <p:sp>
          <p:nvSpPr>
            <p:cNvPr id="27654" name="Rectangle 581">
              <a:extLst>
                <a:ext uri="{FF2B5EF4-FFF2-40B4-BE49-F238E27FC236}">
                  <a16:creationId xmlns:a16="http://schemas.microsoft.com/office/drawing/2014/main" id="{D1C8C04D-47CD-46EA-A3B4-9A3BFA45B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47" cy="170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655" name="Rectangle 582">
              <a:extLst>
                <a:ext uri="{FF2B5EF4-FFF2-40B4-BE49-F238E27FC236}">
                  <a16:creationId xmlns:a16="http://schemas.microsoft.com/office/drawing/2014/main" id="{2D01DD2D-506C-4458-81C6-1ABD46A26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9265" y="3563748"/>
              <a:ext cx="33647" cy="170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7656" name="Picture 603">
              <a:extLst>
                <a:ext uri="{FF2B5EF4-FFF2-40B4-BE49-F238E27FC236}">
                  <a16:creationId xmlns:a16="http://schemas.microsoft.com/office/drawing/2014/main" id="{AF9A77FD-E1DB-4A2F-92DD-33ABE5778C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507" y="81564"/>
              <a:ext cx="5416297" cy="3476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Shape 604">
              <a:extLst>
                <a:ext uri="{FF2B5EF4-FFF2-40B4-BE49-F238E27FC236}">
                  <a16:creationId xmlns:a16="http://schemas.microsoft.com/office/drawing/2014/main" id="{6249F666-2D32-44B1-AB55-D566B0F97264}"/>
                </a:ext>
              </a:extLst>
            </p:cNvPr>
            <p:cNvSpPr/>
            <p:nvPr/>
          </p:nvSpPr>
          <p:spPr>
            <a:xfrm>
              <a:off x="14291" y="165181"/>
              <a:ext cx="5425748" cy="3484675"/>
            </a:xfrm>
            <a:custGeom>
              <a:avLst/>
              <a:gdLst/>
              <a:ahLst/>
              <a:cxnLst/>
              <a:rect l="0" t="0" r="0" b="0"/>
              <a:pathLst>
                <a:path w="5425440" h="3485388">
                  <a:moveTo>
                    <a:pt x="0" y="3485388"/>
                  </a:moveTo>
                  <a:lnTo>
                    <a:pt x="5425440" y="3485388"/>
                  </a:lnTo>
                  <a:lnTo>
                    <a:pt x="5425440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7658" name="Rectangle 605">
              <a:extLst>
                <a:ext uri="{FF2B5EF4-FFF2-40B4-BE49-F238E27FC236}">
                  <a16:creationId xmlns:a16="http://schemas.microsoft.com/office/drawing/2014/main" id="{5947EF81-6ED6-42B4-915A-42D06A556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3305" y="1330818"/>
              <a:ext cx="271202" cy="298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>
                  <a:solidFill>
                    <a:srgbClr val="029676"/>
                  </a:solidFill>
                  <a:latin typeface="Wingdings" panose="05000000000000000000" pitchFamily="2" charset="2"/>
                  <a:ea typeface="Wingdings" panose="05000000000000000000" pitchFamily="2" charset="2"/>
                  <a:cs typeface="Wingdings" panose="05000000000000000000" pitchFamily="2" charset="2"/>
                </a:rPr>
                <a:t>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659" name="Rectangle 606">
              <a:extLst>
                <a:ext uri="{FF2B5EF4-FFF2-40B4-BE49-F238E27FC236}">
                  <a16:creationId xmlns:a16="http://schemas.microsoft.com/office/drawing/2014/main" id="{53BBACB3-BF6E-4CEE-B938-7E68EE2B3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521" y="1413002"/>
              <a:ext cx="33647" cy="170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660" name="Rectangle 607">
              <a:extLst>
                <a:ext uri="{FF2B5EF4-FFF2-40B4-BE49-F238E27FC236}">
                  <a16:creationId xmlns:a16="http://schemas.microsoft.com/office/drawing/2014/main" id="{759F3CFD-AA30-47AF-9F49-DE79B8CAA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4641" y="1538083"/>
              <a:ext cx="271202" cy="298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>
                  <a:solidFill>
                    <a:srgbClr val="029676"/>
                  </a:solidFill>
                  <a:latin typeface="Wingdings" panose="05000000000000000000" pitchFamily="2" charset="2"/>
                  <a:ea typeface="Wingdings" panose="05000000000000000000" pitchFamily="2" charset="2"/>
                  <a:cs typeface="Wingdings" panose="05000000000000000000" pitchFamily="2" charset="2"/>
                </a:rPr>
                <a:t>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661" name="Rectangle 608">
              <a:extLst>
                <a:ext uri="{FF2B5EF4-FFF2-40B4-BE49-F238E27FC236}">
                  <a16:creationId xmlns:a16="http://schemas.microsoft.com/office/drawing/2014/main" id="{87F90404-6B7C-4B5D-B9B5-BCFD97010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857" y="1620266"/>
              <a:ext cx="33647" cy="170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662" name="Rectangle 609">
              <a:extLst>
                <a:ext uri="{FF2B5EF4-FFF2-40B4-BE49-F238E27FC236}">
                  <a16:creationId xmlns:a16="http://schemas.microsoft.com/office/drawing/2014/main" id="{87846BAA-573C-41DD-AC44-C7D5AE1E90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6741" y="62596"/>
              <a:ext cx="271202" cy="298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>
                  <a:solidFill>
                    <a:srgbClr val="029676"/>
                  </a:solidFill>
                  <a:latin typeface="Wingdings" panose="05000000000000000000" pitchFamily="2" charset="2"/>
                  <a:ea typeface="Wingdings" panose="05000000000000000000" pitchFamily="2" charset="2"/>
                  <a:cs typeface="Wingdings" panose="05000000000000000000" pitchFamily="2" charset="2"/>
                </a:rPr>
                <a:t>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663" name="Rectangle 610">
              <a:extLst>
                <a:ext uri="{FF2B5EF4-FFF2-40B4-BE49-F238E27FC236}">
                  <a16:creationId xmlns:a16="http://schemas.microsoft.com/office/drawing/2014/main" id="{58B03B30-EB7B-447B-9B7E-ED1B2A57D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0958" y="144780"/>
              <a:ext cx="33647" cy="170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1101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>
            <a:extLst>
              <a:ext uri="{FF2B5EF4-FFF2-40B4-BE49-F238E27FC236}">
                <a16:creationId xmlns:a16="http://schemas.microsoft.com/office/drawing/2014/main" id="{7B256A36-DE75-464D-8E72-74E7C603B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918" y="406400"/>
            <a:ext cx="6276645" cy="1006376"/>
          </a:xfrm>
        </p:spPr>
        <p:txBody>
          <a:bodyPr/>
          <a:lstStyle/>
          <a:p>
            <a:pPr eaLnBrk="1" hangingPunct="1"/>
            <a:r>
              <a:rPr lang="en-US" altLang="el-GR" dirty="0"/>
              <a:t>E-learning platform (view lesson) </a:t>
            </a:r>
            <a:endParaRPr lang="el-GR" altLang="el-GR" dirty="0"/>
          </a:p>
        </p:txBody>
      </p:sp>
      <p:sp>
        <p:nvSpPr>
          <p:cNvPr id="28675" name="Θέση περιεχομένου 2">
            <a:extLst>
              <a:ext uri="{FF2B5EF4-FFF2-40B4-BE49-F238E27FC236}">
                <a16:creationId xmlns:a16="http://schemas.microsoft.com/office/drawing/2014/main" id="{628FF230-5E47-4A72-8E96-B9D4F33A3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268413"/>
            <a:ext cx="7200900" cy="4598987"/>
          </a:xfrm>
        </p:spPr>
        <p:txBody>
          <a:bodyPr/>
          <a:lstStyle/>
          <a:p>
            <a:pPr eaLnBrk="1" hangingPunct="1"/>
            <a:r>
              <a:rPr lang="en-US" altLang="el-GR" sz="2800" dirty="0"/>
              <a:t>From the Left Menu, Select My Lessons (</a:t>
            </a:r>
            <a:r>
              <a:rPr lang="el-GR" altLang="el-GR" sz="2800" dirty="0"/>
              <a:t>Τα μαθήματα μου)</a:t>
            </a:r>
          </a:p>
          <a:p>
            <a:pPr eaLnBrk="1" hangingPunct="1"/>
            <a:r>
              <a:rPr lang="en-US" altLang="el-GR" sz="2800" dirty="0"/>
              <a:t>From the Lessons List, Select INTEROPERABILITY ASSESMENT OF PUBLIC SERVICES (e.g. </a:t>
            </a:r>
            <a:r>
              <a:rPr lang="el-GR" altLang="el-GR" sz="2800" dirty="0"/>
              <a:t>8</a:t>
            </a:r>
            <a:r>
              <a:rPr lang="en-US" altLang="el-GR" sz="2800" dirty="0"/>
              <a:t>0138T16)</a:t>
            </a:r>
            <a:endParaRPr lang="el-GR" altLang="el-GR" sz="2800" dirty="0"/>
          </a:p>
          <a:p>
            <a:pPr eaLnBrk="1" hangingPunct="1"/>
            <a:endParaRPr lang="en-US" altLang="el-GR" dirty="0"/>
          </a:p>
        </p:txBody>
      </p:sp>
      <p:sp>
        <p:nvSpPr>
          <p:cNvPr id="28676" name="Θέση αριθμού διαφάνειας 3">
            <a:extLst>
              <a:ext uri="{FF2B5EF4-FFF2-40B4-BE49-F238E27FC236}">
                <a16:creationId xmlns:a16="http://schemas.microsoft.com/office/drawing/2014/main" id="{B1C4A475-E24A-4CF4-9C74-50159DD334E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DBC2812B-FE26-4D6F-9389-9EADAAF4D260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8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grpSp>
        <p:nvGrpSpPr>
          <p:cNvPr id="28677" name="Group 11769">
            <a:extLst>
              <a:ext uri="{FF2B5EF4-FFF2-40B4-BE49-F238E27FC236}">
                <a16:creationId xmlns:a16="http://schemas.microsoft.com/office/drawing/2014/main" id="{776AE22B-1EB3-4244-8F2A-87B51644A5DA}"/>
              </a:ext>
            </a:extLst>
          </p:cNvPr>
          <p:cNvGrpSpPr>
            <a:grpSpLocks/>
          </p:cNvGrpSpPr>
          <p:nvPr/>
        </p:nvGrpSpPr>
        <p:grpSpPr bwMode="auto">
          <a:xfrm>
            <a:off x="3923928" y="3429000"/>
            <a:ext cx="4968552" cy="2880320"/>
            <a:chOff x="0" y="0"/>
            <a:chExt cx="5482912" cy="3734035"/>
          </a:xfrm>
        </p:grpSpPr>
        <p:sp>
          <p:nvSpPr>
            <p:cNvPr id="28678" name="Rectangle 581">
              <a:extLst>
                <a:ext uri="{FF2B5EF4-FFF2-40B4-BE49-F238E27FC236}">
                  <a16:creationId xmlns:a16="http://schemas.microsoft.com/office/drawing/2014/main" id="{46543029-DFA9-4DDA-BE82-32D06BF0C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3647" cy="170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679" name="Rectangle 582">
              <a:extLst>
                <a:ext uri="{FF2B5EF4-FFF2-40B4-BE49-F238E27FC236}">
                  <a16:creationId xmlns:a16="http://schemas.microsoft.com/office/drawing/2014/main" id="{701C7E66-57CC-472F-8F75-63FFEE00F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9265" y="3563748"/>
              <a:ext cx="33647" cy="170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8680" name="Picture 603">
              <a:extLst>
                <a:ext uri="{FF2B5EF4-FFF2-40B4-BE49-F238E27FC236}">
                  <a16:creationId xmlns:a16="http://schemas.microsoft.com/office/drawing/2014/main" id="{61C61EF3-871D-4EE3-BE8C-D91DF26B3B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507" y="169631"/>
              <a:ext cx="5416297" cy="3476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Shape 604">
              <a:extLst>
                <a:ext uri="{FF2B5EF4-FFF2-40B4-BE49-F238E27FC236}">
                  <a16:creationId xmlns:a16="http://schemas.microsoft.com/office/drawing/2014/main" id="{E311F7A0-F62F-4DBA-B86E-774580B1482C}"/>
                </a:ext>
              </a:extLst>
            </p:cNvPr>
            <p:cNvSpPr/>
            <p:nvPr/>
          </p:nvSpPr>
          <p:spPr>
            <a:xfrm>
              <a:off x="14290" y="165181"/>
              <a:ext cx="5425750" cy="3484675"/>
            </a:xfrm>
            <a:custGeom>
              <a:avLst/>
              <a:gdLst/>
              <a:ahLst/>
              <a:cxnLst/>
              <a:rect l="0" t="0" r="0" b="0"/>
              <a:pathLst>
                <a:path w="5425440" h="3485388">
                  <a:moveTo>
                    <a:pt x="0" y="3485388"/>
                  </a:moveTo>
                  <a:lnTo>
                    <a:pt x="5425440" y="3485388"/>
                  </a:lnTo>
                  <a:lnTo>
                    <a:pt x="5425440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8682" name="Rectangle 605">
              <a:extLst>
                <a:ext uri="{FF2B5EF4-FFF2-40B4-BE49-F238E27FC236}">
                  <a16:creationId xmlns:a16="http://schemas.microsoft.com/office/drawing/2014/main" id="{705440FE-8A7A-4A6D-992A-0AE8A6C0C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3305" y="1330818"/>
              <a:ext cx="271202" cy="298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>
                  <a:solidFill>
                    <a:srgbClr val="029676"/>
                  </a:solidFill>
                  <a:latin typeface="Wingdings" panose="05000000000000000000" pitchFamily="2" charset="2"/>
                  <a:ea typeface="Wingdings" panose="05000000000000000000" pitchFamily="2" charset="2"/>
                  <a:cs typeface="Wingdings" panose="05000000000000000000" pitchFamily="2" charset="2"/>
                </a:rPr>
                <a:t>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683" name="Rectangle 606">
              <a:extLst>
                <a:ext uri="{FF2B5EF4-FFF2-40B4-BE49-F238E27FC236}">
                  <a16:creationId xmlns:a16="http://schemas.microsoft.com/office/drawing/2014/main" id="{E502B190-9906-4C49-A98A-7F0E49C24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521" y="1413002"/>
              <a:ext cx="33647" cy="170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684" name="Rectangle 607">
              <a:extLst>
                <a:ext uri="{FF2B5EF4-FFF2-40B4-BE49-F238E27FC236}">
                  <a16:creationId xmlns:a16="http://schemas.microsoft.com/office/drawing/2014/main" id="{82910845-17B2-49BF-8BEA-B992AB7D0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4641" y="1538083"/>
              <a:ext cx="271202" cy="298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>
                  <a:solidFill>
                    <a:srgbClr val="029676"/>
                  </a:solidFill>
                  <a:latin typeface="Wingdings" panose="05000000000000000000" pitchFamily="2" charset="2"/>
                  <a:ea typeface="Wingdings" panose="05000000000000000000" pitchFamily="2" charset="2"/>
                  <a:cs typeface="Wingdings" panose="05000000000000000000" pitchFamily="2" charset="2"/>
                </a:rPr>
                <a:t>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685" name="Rectangle 608">
              <a:extLst>
                <a:ext uri="{FF2B5EF4-FFF2-40B4-BE49-F238E27FC236}">
                  <a16:creationId xmlns:a16="http://schemas.microsoft.com/office/drawing/2014/main" id="{1152FF2D-0D88-487F-8526-BEC2E0E61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857" y="1620266"/>
              <a:ext cx="33647" cy="170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686" name="Rectangle 609">
              <a:extLst>
                <a:ext uri="{FF2B5EF4-FFF2-40B4-BE49-F238E27FC236}">
                  <a16:creationId xmlns:a16="http://schemas.microsoft.com/office/drawing/2014/main" id="{A7D666F4-3095-4E82-B338-2DDCB63438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6741" y="62596"/>
              <a:ext cx="271202" cy="298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>
                  <a:solidFill>
                    <a:srgbClr val="029676"/>
                  </a:solidFill>
                  <a:latin typeface="Wingdings" panose="05000000000000000000" pitchFamily="2" charset="2"/>
                  <a:ea typeface="Wingdings" panose="05000000000000000000" pitchFamily="2" charset="2"/>
                  <a:cs typeface="Wingdings" panose="05000000000000000000" pitchFamily="2" charset="2"/>
                </a:rPr>
                <a:t>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687" name="Rectangle 610">
              <a:extLst>
                <a:ext uri="{FF2B5EF4-FFF2-40B4-BE49-F238E27FC236}">
                  <a16:creationId xmlns:a16="http://schemas.microsoft.com/office/drawing/2014/main" id="{CAC989B9-7517-4E4D-96C9-C097796FC5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0958" y="144780"/>
              <a:ext cx="33647" cy="170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6766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>
            <a:extLst>
              <a:ext uri="{FF2B5EF4-FFF2-40B4-BE49-F238E27FC236}">
                <a16:creationId xmlns:a16="http://schemas.microsoft.com/office/drawing/2014/main" id="{EEB26037-0688-4E12-A86C-86BC8D766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406400"/>
            <a:ext cx="6199907" cy="859057"/>
          </a:xfrm>
        </p:spPr>
        <p:txBody>
          <a:bodyPr/>
          <a:lstStyle/>
          <a:p>
            <a:pPr eaLnBrk="1" hangingPunct="1"/>
            <a:r>
              <a:rPr lang="en-US" altLang="el-GR" dirty="0"/>
              <a:t>E-learning platform (submit essay 1)  </a:t>
            </a:r>
            <a:endParaRPr lang="el-GR" altLang="el-GR" dirty="0"/>
          </a:p>
        </p:txBody>
      </p:sp>
      <p:sp>
        <p:nvSpPr>
          <p:cNvPr id="29699" name="Θέση περιεχομένου 2">
            <a:extLst>
              <a:ext uri="{FF2B5EF4-FFF2-40B4-BE49-F238E27FC236}">
                <a16:creationId xmlns:a16="http://schemas.microsoft.com/office/drawing/2014/main" id="{BA7107AB-C8BA-4431-91C0-4EF1465B1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268413"/>
            <a:ext cx="7200900" cy="4598987"/>
          </a:xfrm>
        </p:spPr>
        <p:txBody>
          <a:bodyPr/>
          <a:lstStyle/>
          <a:p>
            <a:pPr eaLnBrk="1" hangingPunct="1"/>
            <a:r>
              <a:rPr lang="en-US" altLang="el-GR" sz="2800" dirty="0"/>
              <a:t>From the modules of the Lesson , select Submit Essay  </a:t>
            </a:r>
          </a:p>
          <a:p>
            <a:pPr eaLnBrk="1" hangingPunct="1"/>
            <a:r>
              <a:rPr lang="en-US" altLang="el-GR" sz="2800" dirty="0"/>
              <a:t>Click on </a:t>
            </a:r>
            <a:r>
              <a:rPr lang="en-US" altLang="el-GR" sz="2800" b="1" dirty="0"/>
              <a:t>Add submission</a:t>
            </a:r>
            <a:endParaRPr lang="el-GR" altLang="el-GR" sz="2800" b="1" dirty="0"/>
          </a:p>
          <a:p>
            <a:pPr eaLnBrk="1" hangingPunct="1"/>
            <a:endParaRPr lang="en-US" altLang="el-GR" dirty="0"/>
          </a:p>
        </p:txBody>
      </p:sp>
      <p:sp>
        <p:nvSpPr>
          <p:cNvPr id="29700" name="Θέση αριθμού διαφάνειας 3">
            <a:extLst>
              <a:ext uri="{FF2B5EF4-FFF2-40B4-BE49-F238E27FC236}">
                <a16:creationId xmlns:a16="http://schemas.microsoft.com/office/drawing/2014/main" id="{0344781B-8D13-4AD5-B693-BDCDA544339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AF823CCB-3AA5-47F9-97A6-4D72A7777892}" type="slidenum">
              <a:rPr lang="el-GR" altLang="el-GR" sz="1800">
                <a:solidFill>
                  <a:schemeClr val="tx2"/>
                </a:solidFill>
              </a:rPr>
              <a:pPr algn="l" eaLnBrk="0" hangingPunct="0"/>
              <a:t>9</a:t>
            </a:fld>
            <a:endParaRPr lang="el-GR" altLang="el-GR" sz="1800">
              <a:solidFill>
                <a:schemeClr val="tx2"/>
              </a:solidFill>
            </a:endParaRPr>
          </a:p>
        </p:txBody>
      </p:sp>
      <p:pic>
        <p:nvPicPr>
          <p:cNvPr id="29701" name="Picture 1376">
            <a:extLst>
              <a:ext uri="{FF2B5EF4-FFF2-40B4-BE49-F238E27FC236}">
                <a16:creationId xmlns:a16="http://schemas.microsoft.com/office/drawing/2014/main" id="{CA07DA89-1F68-490D-A6AB-4921E58CF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088" y="1268413"/>
            <a:ext cx="16002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2" name="Group 12943">
            <a:extLst>
              <a:ext uri="{FF2B5EF4-FFF2-40B4-BE49-F238E27FC236}">
                <a16:creationId xmlns:a16="http://schemas.microsoft.com/office/drawing/2014/main" id="{D3A74E22-C603-4B93-82C5-E511ACDC357A}"/>
              </a:ext>
            </a:extLst>
          </p:cNvPr>
          <p:cNvGrpSpPr>
            <a:grpSpLocks/>
          </p:cNvGrpSpPr>
          <p:nvPr/>
        </p:nvGrpSpPr>
        <p:grpSpPr bwMode="auto">
          <a:xfrm>
            <a:off x="4427984" y="2780928"/>
            <a:ext cx="4392488" cy="3528392"/>
            <a:chOff x="0" y="0"/>
            <a:chExt cx="5593380" cy="5215055"/>
          </a:xfrm>
        </p:grpSpPr>
        <p:sp>
          <p:nvSpPr>
            <p:cNvPr id="29703" name="Rectangle 1363">
              <a:extLst>
                <a:ext uri="{FF2B5EF4-FFF2-40B4-BE49-F238E27FC236}">
                  <a16:creationId xmlns:a16="http://schemas.microsoft.com/office/drawing/2014/main" id="{84AEB645-616F-4AB3-88B3-7F62BFD41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8630" y="5057252"/>
              <a:ext cx="44750" cy="157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anose="020B0503020102020204" pitchFamily="34" charset="0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l-GR" altLang="el-GR" sz="1000">
                  <a:solidFill>
                    <a:srgbClr val="000000"/>
                  </a:solidFill>
                  <a:latin typeface="Microsoft Sans Serif" panose="020B0604020202020204" pitchFamily="34" charset="0"/>
                  <a:ea typeface="Microsoft Sans Serif" panose="020B0604020202020204" pitchFamily="34" charset="0"/>
                  <a:cs typeface="Calibri" panose="020F0502020204030204" pitchFamily="34" charset="0"/>
                </a:rPr>
                <a:t> </a:t>
              </a:r>
              <a:endParaRPr lang="el-GR" altLang="el-GR" sz="1100">
                <a:solidFill>
                  <a:srgbClr val="000000"/>
                </a:solidFill>
                <a:latin typeface="Calibri" panose="020F0502020204030204" pitchFamily="34" charset="0"/>
                <a:ea typeface="Microsoft Sans Serif" panose="020B060402020202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9704" name="Picture 1378">
              <a:extLst>
                <a:ext uri="{FF2B5EF4-FFF2-40B4-BE49-F238E27FC236}">
                  <a16:creationId xmlns:a16="http://schemas.microsoft.com/office/drawing/2014/main" id="{DBE40C11-7899-472C-A97A-9B509BBB61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" y="4572"/>
              <a:ext cx="5513832" cy="5123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Shape 1379">
              <a:extLst>
                <a:ext uri="{FF2B5EF4-FFF2-40B4-BE49-F238E27FC236}">
                  <a16:creationId xmlns:a16="http://schemas.microsoft.com/office/drawing/2014/main" id="{82D0ACAC-B569-4DC8-BE03-A687E046EA4B}"/>
                </a:ext>
              </a:extLst>
            </p:cNvPr>
            <p:cNvSpPr/>
            <p:nvPr/>
          </p:nvSpPr>
          <p:spPr>
            <a:xfrm>
              <a:off x="0" y="0"/>
              <a:ext cx="5522826" cy="5132419"/>
            </a:xfrm>
            <a:custGeom>
              <a:avLst/>
              <a:gdLst/>
              <a:ahLst/>
              <a:cxnLst/>
              <a:rect l="0" t="0" r="0" b="0"/>
              <a:pathLst>
                <a:path w="5522976" h="5132832">
                  <a:moveTo>
                    <a:pt x="0" y="5132832"/>
                  </a:moveTo>
                  <a:lnTo>
                    <a:pt x="5522976" y="5132832"/>
                  </a:lnTo>
                  <a:lnTo>
                    <a:pt x="5522976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1" name="Shape 1380">
              <a:extLst>
                <a:ext uri="{FF2B5EF4-FFF2-40B4-BE49-F238E27FC236}">
                  <a16:creationId xmlns:a16="http://schemas.microsoft.com/office/drawing/2014/main" id="{4A00DE19-DB2E-4BF3-9208-49FFF238CDD6}"/>
                </a:ext>
              </a:extLst>
            </p:cNvPr>
            <p:cNvSpPr/>
            <p:nvPr/>
          </p:nvSpPr>
          <p:spPr>
            <a:xfrm>
              <a:off x="1871645" y="4478024"/>
              <a:ext cx="1561992" cy="536023"/>
            </a:xfrm>
            <a:custGeom>
              <a:avLst/>
              <a:gdLst/>
              <a:ahLst/>
              <a:cxnLst/>
              <a:rect l="0" t="0" r="0" b="0"/>
              <a:pathLst>
                <a:path w="1560576" h="536448">
                  <a:moveTo>
                    <a:pt x="0" y="536448"/>
                  </a:moveTo>
                  <a:lnTo>
                    <a:pt x="1560576" y="536448"/>
                  </a:lnTo>
                  <a:lnTo>
                    <a:pt x="1560576" y="0"/>
                  </a:lnTo>
                  <a:lnTo>
                    <a:pt x="0" y="0"/>
                  </a:lnTo>
                  <a:close/>
                </a:path>
              </a:pathLst>
            </a:custGeom>
            <a:ln w="28956" cap="rnd">
              <a:round/>
            </a:ln>
          </p:spPr>
          <p:style>
            <a:lnRef idx="1">
              <a:srgbClr val="FFC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2517882790"/>
      </p:ext>
    </p:extLst>
  </p:cSld>
  <p:clrMapOvr>
    <a:masterClrMapping/>
  </p:clrMapOvr>
</p:sld>
</file>

<file path=ppt/theme/theme1.xml><?xml version="1.0" encoding="utf-8"?>
<a:theme xmlns:a="http://schemas.openxmlformats.org/drawingml/2006/main" name="Παρουσίαση εκπαίδευσης προσωπικού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εκπαίδευσης προσωπικού</Template>
  <TotalTime>120</TotalTime>
  <Words>809</Words>
  <Application>Microsoft Office PowerPoint</Application>
  <PresentationFormat>Προβολή στην οθόνη (4:3)</PresentationFormat>
  <Paragraphs>140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8" baseType="lpstr">
      <vt:lpstr>Arial</vt:lpstr>
      <vt:lpstr>Calibri</vt:lpstr>
      <vt:lpstr>Corbel</vt:lpstr>
      <vt:lpstr>Franklin Gothic Book</vt:lpstr>
      <vt:lpstr>Microsoft Sans Serif</vt:lpstr>
      <vt:lpstr>Tahoma</vt:lpstr>
      <vt:lpstr>Wingdings</vt:lpstr>
      <vt:lpstr>Παρουσίαση εκπαίδευσης προσωπικού</vt:lpstr>
      <vt:lpstr>Beginning of Section S5</vt:lpstr>
      <vt:lpstr>Objectives</vt:lpstr>
      <vt:lpstr>Essays</vt:lpstr>
      <vt:lpstr>Deliverables</vt:lpstr>
      <vt:lpstr>Timeline</vt:lpstr>
      <vt:lpstr>Support tools </vt:lpstr>
      <vt:lpstr>E-learning platform (How to Connect)</vt:lpstr>
      <vt:lpstr>E-learning platform (view lesson) </vt:lpstr>
      <vt:lpstr>E-learning platform (submit essay 1)  </vt:lpstr>
      <vt:lpstr>E-learning platform (submit essay 2)  </vt:lpstr>
      <vt:lpstr>E-learning platform (submit questions 1) </vt:lpstr>
      <vt:lpstr>E-learning platform (submit questions 2) </vt:lpstr>
      <vt:lpstr>E-learning platform (submit questions 3) </vt:lpstr>
      <vt:lpstr>E-learning platform (view Messages) </vt:lpstr>
      <vt:lpstr>Παρουσίαση του PowerPoint</vt:lpstr>
      <vt:lpstr>Funding</vt:lpstr>
      <vt:lpstr>Παρουσίαση του PowerPoint</vt:lpstr>
      <vt:lpstr>Notes regarding the previous versions of the current work</vt:lpstr>
      <vt:lpstr>Notes Licensing</vt:lpstr>
      <vt:lpstr>Maintenance Notes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Εκπαίδευση προσωπικού</dc:title>
  <dc:creator>Αναστασία Παπαστυλιανού</dc:creator>
  <cp:lastModifiedBy>Antonis Stasis</cp:lastModifiedBy>
  <cp:revision>43</cp:revision>
  <dcterms:created xsi:type="dcterms:W3CDTF">2018-05-07T07:21:56Z</dcterms:created>
  <dcterms:modified xsi:type="dcterms:W3CDTF">2018-06-10T06:00:04Z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TC010130221032</vt:lpwstr>
  </property>
</Properties>
</file>