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266" r:id="rId2"/>
    <p:sldId id="799" r:id="rId3"/>
    <p:sldId id="800" r:id="rId4"/>
    <p:sldId id="801" r:id="rId5"/>
    <p:sldId id="802" r:id="rId6"/>
    <p:sldId id="803" r:id="rId7"/>
    <p:sldId id="804" r:id="rId8"/>
    <p:sldId id="280" r:id="rId9"/>
    <p:sldId id="279" r:id="rId10"/>
    <p:sldId id="278" r:id="rId11"/>
    <p:sldId id="281" r:id="rId12"/>
    <p:sldId id="282" r:id="rId13"/>
    <p:sldId id="283" r:id="rId14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S4.2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Detailed presentation of methodology, criteria and rating scale of the model </a:t>
            </a:r>
          </a:p>
          <a:p>
            <a:pPr algn="ctr"/>
            <a:r>
              <a:rPr lang="en-US" dirty="0"/>
              <a:t>Service Delivery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6303999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119534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2458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615086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8F080603-0341-4F03-9ACD-34A9BA093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(B1)</a:t>
            </a:r>
            <a:endParaRPr lang="el-GR" altLang="el-GR"/>
          </a:p>
        </p:txBody>
      </p:sp>
      <p:sp>
        <p:nvSpPr>
          <p:cNvPr id="22531" name="Θέση περιεχομένου 2">
            <a:extLst>
              <a:ext uri="{FF2B5EF4-FFF2-40B4-BE49-F238E27FC236}">
                <a16:creationId xmlns:a16="http://schemas.microsoft.com/office/drawing/2014/main" id="{8534E5BA-F27B-4702-88DC-5ABF41FDC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/>
          <a:lstStyle/>
          <a:p>
            <a:pPr eaLnBrk="1" hangingPunct="1"/>
            <a:r>
              <a:rPr lang="en-US" altLang="el-GR" sz="2800"/>
              <a:t>Question:</a:t>
            </a:r>
          </a:p>
          <a:p>
            <a:pPr lvl="1" eaLnBrk="1" hangingPunct="1"/>
            <a:r>
              <a:rPr lang="en-GB" altLang="el-GR" sz="2400"/>
              <a:t>B1: Delivery channels</a:t>
            </a:r>
          </a:p>
          <a:p>
            <a:pPr lvl="2" eaLnBrk="1" hangingPunct="1"/>
            <a:r>
              <a:rPr lang="en-US" altLang="el-GR" sz="2000"/>
              <a:t>Assesses through which channels the service is delivered towards the end user. This includes traditional (non-digital) and digital channels.</a:t>
            </a:r>
          </a:p>
          <a:p>
            <a:pPr lvl="1" eaLnBrk="1" hangingPunct="1"/>
            <a:r>
              <a:rPr lang="en-US" altLang="el-GR" sz="2400"/>
              <a:t>B1: Example</a:t>
            </a:r>
          </a:p>
          <a:p>
            <a:pPr lvl="2" eaLnBrk="1" hangingPunct="1"/>
            <a:r>
              <a:rPr lang="en-US" altLang="el-GR" sz="2000"/>
              <a:t>Traditional (Counter / desk, Postal, Telephone)</a:t>
            </a:r>
          </a:p>
          <a:p>
            <a:pPr lvl="2" eaLnBrk="1" hangingPunct="1"/>
            <a:r>
              <a:rPr lang="en-US" altLang="el-GR" sz="2000"/>
              <a:t>Digital (Dedicated application, Website and/or web portal, Not applicable)</a:t>
            </a:r>
          </a:p>
          <a:p>
            <a:pPr lvl="1" eaLnBrk="1" hangingPunct="1"/>
            <a:r>
              <a:rPr lang="en-US" altLang="el-GR" sz="2400"/>
              <a:t>B1: No score</a:t>
            </a:r>
          </a:p>
        </p:txBody>
      </p:sp>
      <p:sp>
        <p:nvSpPr>
          <p:cNvPr id="22532" name="Θέση αριθμού διαφάνειας 3">
            <a:extLst>
              <a:ext uri="{FF2B5EF4-FFF2-40B4-BE49-F238E27FC236}">
                <a16:creationId xmlns:a16="http://schemas.microsoft.com/office/drawing/2014/main" id="{11657343-1262-42F9-91D8-973F611FAA6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15016620-8898-48C6-967B-0472728B03B2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0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>
            <a:extLst>
              <a:ext uri="{FF2B5EF4-FFF2-40B4-BE49-F238E27FC236}">
                <a16:creationId xmlns:a16="http://schemas.microsoft.com/office/drawing/2014/main" id="{A5CC88BC-FFD6-4782-8F54-162765FA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(B2)</a:t>
            </a:r>
            <a:endParaRPr lang="el-GR" altLang="el-GR"/>
          </a:p>
        </p:txBody>
      </p:sp>
      <p:sp>
        <p:nvSpPr>
          <p:cNvPr id="23555" name="Θέση περιεχομένου 2">
            <a:extLst>
              <a:ext uri="{FF2B5EF4-FFF2-40B4-BE49-F238E27FC236}">
                <a16:creationId xmlns:a16="http://schemas.microsoft.com/office/drawing/2014/main" id="{54C7F1A8-16F2-44C0-85C9-0211FD40E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/>
          <a:lstStyle/>
          <a:p>
            <a:pPr eaLnBrk="1" hangingPunct="1"/>
            <a:r>
              <a:rPr lang="en-US" altLang="el-GR" sz="2000"/>
              <a:t>Question:</a:t>
            </a:r>
          </a:p>
          <a:p>
            <a:pPr lvl="1" eaLnBrk="1" hangingPunct="1"/>
            <a:r>
              <a:rPr lang="en-GB" altLang="el-GR" sz="1800"/>
              <a:t>B2: </a:t>
            </a:r>
            <a:r>
              <a:rPr lang="en-US" altLang="el-GR" sz="1800"/>
              <a:t>Device, platform and/or browser dependency</a:t>
            </a:r>
            <a:endParaRPr lang="en-GB" altLang="el-GR" sz="1800"/>
          </a:p>
          <a:p>
            <a:pPr lvl="2" eaLnBrk="1" hangingPunct="1"/>
            <a:r>
              <a:rPr lang="en-US" altLang="el-GR" sz="1600"/>
              <a:t>Assesses whether the delivery channel is device / platform / browser independent. (</a:t>
            </a:r>
            <a:r>
              <a:rPr lang="en-US" altLang="el-GR" sz="1600" b="1"/>
              <a:t>technical interoperability – weight 40%</a:t>
            </a:r>
            <a:r>
              <a:rPr lang="en-US" altLang="el-GR" sz="1600"/>
              <a:t>)</a:t>
            </a:r>
          </a:p>
          <a:p>
            <a:pPr lvl="1" eaLnBrk="1" hangingPunct="1"/>
            <a:r>
              <a:rPr lang="en-US" altLang="el-GR" sz="1800"/>
              <a:t>B2: Example</a:t>
            </a:r>
          </a:p>
          <a:p>
            <a:pPr lvl="2" eaLnBrk="1" hangingPunct="1"/>
            <a:r>
              <a:rPr lang="en-US" altLang="el-GR" sz="1600"/>
              <a:t>Devices: PC; Tablet; Mobile Phone, …</a:t>
            </a:r>
          </a:p>
          <a:p>
            <a:pPr lvl="2" eaLnBrk="1" hangingPunct="1"/>
            <a:r>
              <a:rPr lang="en-US" altLang="el-GR" sz="1600"/>
              <a:t>Platforms: Windows OS; Mac OS; Mobile OS, Android, iOS, …</a:t>
            </a:r>
          </a:p>
          <a:p>
            <a:pPr lvl="2" eaLnBrk="1" hangingPunct="1"/>
            <a:r>
              <a:rPr lang="en-US" altLang="el-GR" sz="1600"/>
              <a:t>Browsers: Internet Explorer, Google Chrome; Firefox; Opera,</a:t>
            </a:r>
          </a:p>
          <a:p>
            <a:pPr lvl="1" eaLnBrk="1" hangingPunct="1"/>
            <a:r>
              <a:rPr lang="en-US" altLang="el-GR" sz="1800"/>
              <a:t>B2: Score:</a:t>
            </a:r>
          </a:p>
          <a:p>
            <a:pPr lvl="2" eaLnBrk="1" hangingPunct="1"/>
            <a:r>
              <a:rPr lang="en-US" altLang="el-GR" sz="1600"/>
              <a:t>Ad hoc: Single Device/ platform/ browser</a:t>
            </a:r>
          </a:p>
          <a:p>
            <a:pPr lvl="2" eaLnBrk="1" hangingPunct="1"/>
            <a:r>
              <a:rPr lang="en-GB" altLang="el-GR" sz="1600"/>
              <a:t>Essential: </a:t>
            </a:r>
            <a:r>
              <a:rPr lang="en-US" altLang="el-GR" sz="1600"/>
              <a:t>Multiple Devices, platforms, browsers</a:t>
            </a:r>
          </a:p>
          <a:p>
            <a:pPr lvl="2" eaLnBrk="1" hangingPunct="1"/>
            <a:r>
              <a:rPr lang="en-GB" altLang="el-GR" sz="1600"/>
              <a:t>Seamless: </a:t>
            </a:r>
            <a:r>
              <a:rPr lang="en-US" altLang="el-GR" sz="1600"/>
              <a:t>All common available devices, platforms, browsers</a:t>
            </a:r>
            <a:r>
              <a:rPr lang="en-US" altLang="el-GR" sz="1800"/>
              <a:t> </a:t>
            </a:r>
          </a:p>
        </p:txBody>
      </p:sp>
      <p:sp>
        <p:nvSpPr>
          <p:cNvPr id="23556" name="Θέση αριθμού διαφάνειας 3">
            <a:extLst>
              <a:ext uri="{FF2B5EF4-FFF2-40B4-BE49-F238E27FC236}">
                <a16:creationId xmlns:a16="http://schemas.microsoft.com/office/drawing/2014/main" id="{02131A1F-1C23-4019-80B7-DF82A3B090A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8368CBFA-2BF4-45B7-BA88-EB071B4302C2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3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36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id="{DDF51DA2-8355-4315-A4A0-6060D2A1B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(B3)</a:t>
            </a:r>
            <a:endParaRPr lang="el-GR" altLang="el-GR"/>
          </a:p>
        </p:txBody>
      </p:sp>
      <p:sp>
        <p:nvSpPr>
          <p:cNvPr id="27651" name="Θέση περιεχομένου 2">
            <a:extLst>
              <a:ext uri="{FF2B5EF4-FFF2-40B4-BE49-F238E27FC236}">
                <a16:creationId xmlns:a16="http://schemas.microsoft.com/office/drawing/2014/main" id="{2B42F1CA-3E42-441D-85D4-D6B0274D0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 rtlCol="0"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l-GR" sz="2400"/>
              <a:t>Question:</a:t>
            </a:r>
          </a:p>
          <a:p>
            <a:pPr lvl="1" eaLnBrk="1" hangingPunct="1">
              <a:defRPr/>
            </a:pPr>
            <a:r>
              <a:rPr lang="en-GB" altLang="el-GR" sz="2000"/>
              <a:t>B3: Form pre-filling</a:t>
            </a:r>
          </a:p>
          <a:p>
            <a:pPr lvl="2" eaLnBrk="1" hangingPunct="1">
              <a:defRPr/>
            </a:pPr>
            <a:r>
              <a:rPr lang="en-US" altLang="el-GR" sz="1800"/>
              <a:t>Re-use of existing trustworthy data sources to pre-fill forms. (</a:t>
            </a:r>
            <a:r>
              <a:rPr lang="en-US" altLang="el-GR" sz="1800" b="1"/>
              <a:t>semantic -</a:t>
            </a:r>
            <a:r>
              <a:rPr lang="en-US" altLang="el-GR" sz="1800"/>
              <a:t> </a:t>
            </a:r>
            <a:r>
              <a:rPr lang="en-US" altLang="el-GR" sz="1800" b="1"/>
              <a:t>technical interoperability – weight 40%</a:t>
            </a:r>
            <a:r>
              <a:rPr lang="en-US" altLang="el-GR" sz="1800"/>
              <a:t>)</a:t>
            </a:r>
          </a:p>
          <a:p>
            <a:pPr lvl="1" eaLnBrk="1" hangingPunct="1">
              <a:defRPr/>
            </a:pPr>
            <a:r>
              <a:rPr lang="en-US" altLang="el-GR" sz="2000"/>
              <a:t>B3: Example</a:t>
            </a:r>
          </a:p>
          <a:p>
            <a:pPr lvl="2" eaLnBrk="1" hangingPunct="1">
              <a:defRPr/>
            </a:pPr>
            <a:r>
              <a:rPr lang="en-US" altLang="el-GR" sz="1800"/>
              <a:t>Existing internal or external base registries (or other data sources) are used for the pre-filling of forms so name and address data are accurate. Pre-filling includes also the filling of drop-down boxes and/or auto-filling (automatic completion of key words).</a:t>
            </a:r>
          </a:p>
          <a:p>
            <a:pPr lvl="1" eaLnBrk="1" hangingPunct="1">
              <a:defRPr/>
            </a:pPr>
            <a:r>
              <a:rPr lang="en-US" altLang="el-GR" sz="2000"/>
              <a:t>B3: Score:</a:t>
            </a:r>
          </a:p>
          <a:p>
            <a:pPr lvl="2" eaLnBrk="1" hangingPunct="1">
              <a:defRPr/>
            </a:pPr>
            <a:r>
              <a:rPr lang="en-US" altLang="el-GR" sz="1800"/>
              <a:t>Ad hoc: No pre-filling</a:t>
            </a:r>
          </a:p>
          <a:p>
            <a:pPr lvl="2" eaLnBrk="1" hangingPunct="1">
              <a:defRPr/>
            </a:pPr>
            <a:r>
              <a:rPr lang="en-US" altLang="el-GR" sz="1800"/>
              <a:t>Essential: Partial pre-felling</a:t>
            </a:r>
          </a:p>
          <a:p>
            <a:pPr lvl="2" eaLnBrk="1" hangingPunct="1">
              <a:defRPr/>
            </a:pPr>
            <a:r>
              <a:rPr lang="en-US" altLang="el-GR" sz="1800"/>
              <a:t>Seamless: Full pre-filling or Not Applicable</a:t>
            </a:r>
          </a:p>
          <a:p>
            <a:pPr lvl="1" eaLnBrk="1" hangingPunct="1">
              <a:defRPr/>
            </a:pPr>
            <a:endParaRPr lang="en-US" altLang="el-GR" sz="2400"/>
          </a:p>
        </p:txBody>
      </p:sp>
      <p:sp>
        <p:nvSpPr>
          <p:cNvPr id="24580" name="Θέση αριθμού διαφάνειας 3">
            <a:extLst>
              <a:ext uri="{FF2B5EF4-FFF2-40B4-BE49-F238E27FC236}">
                <a16:creationId xmlns:a16="http://schemas.microsoft.com/office/drawing/2014/main" id="{BFF611DE-FD32-4592-B48C-150AEDC1BF0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436C5EA-AD8F-4459-BCEA-4C95661CBF92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4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82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>
            <a:extLst>
              <a:ext uri="{FF2B5EF4-FFF2-40B4-BE49-F238E27FC236}">
                <a16:creationId xmlns:a16="http://schemas.microsoft.com/office/drawing/2014/main" id="{66CFC039-27B7-4610-96E2-DE37CB6C1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(B4)</a:t>
            </a:r>
            <a:endParaRPr lang="el-GR" altLang="el-GR"/>
          </a:p>
        </p:txBody>
      </p:sp>
      <p:sp>
        <p:nvSpPr>
          <p:cNvPr id="28675" name="Θέση περιεχομένου 2">
            <a:extLst>
              <a:ext uri="{FF2B5EF4-FFF2-40B4-BE49-F238E27FC236}">
                <a16:creationId xmlns:a16="http://schemas.microsoft.com/office/drawing/2014/main" id="{47800B95-C7C5-4B1E-ABE6-DD685D3EF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en-US" altLang="el-GR" sz="2000"/>
              <a:t>Question:</a:t>
            </a:r>
          </a:p>
          <a:p>
            <a:pPr lvl="1" eaLnBrk="1" hangingPunct="1">
              <a:defRPr/>
            </a:pPr>
            <a:r>
              <a:rPr lang="en-GB" altLang="el-GR" sz="1800"/>
              <a:t>B4: Multilingualism</a:t>
            </a:r>
          </a:p>
          <a:p>
            <a:pPr lvl="2" eaLnBrk="1" hangingPunct="1">
              <a:defRPr/>
            </a:pPr>
            <a:r>
              <a:rPr lang="en-US" altLang="el-GR" sz="1600"/>
              <a:t>To what extent is multilingualism supported? (</a:t>
            </a:r>
            <a:r>
              <a:rPr lang="en-US" altLang="el-GR" sz="1600" b="1"/>
              <a:t>Organisational</a:t>
            </a:r>
            <a:r>
              <a:rPr lang="en-US" altLang="el-GR" sz="1600"/>
              <a:t> - </a:t>
            </a:r>
            <a:r>
              <a:rPr lang="en-US" altLang="el-GR" sz="1600" b="1"/>
              <a:t>semantic -</a:t>
            </a:r>
            <a:r>
              <a:rPr lang="en-US" altLang="el-GR" sz="1600"/>
              <a:t> </a:t>
            </a:r>
            <a:r>
              <a:rPr lang="en-US" altLang="el-GR" sz="1600" b="1"/>
              <a:t>technical interoperability – weight 10%</a:t>
            </a:r>
            <a:r>
              <a:rPr lang="en-US" altLang="el-GR" sz="1600"/>
              <a:t>)</a:t>
            </a:r>
          </a:p>
          <a:p>
            <a:pPr lvl="1" eaLnBrk="1" hangingPunct="1">
              <a:defRPr/>
            </a:pPr>
            <a:r>
              <a:rPr lang="en-US" altLang="el-GR" sz="1800"/>
              <a:t>B4: Example</a:t>
            </a:r>
          </a:p>
          <a:p>
            <a:pPr lvl="2" eaLnBrk="1" hangingPunct="1">
              <a:defRPr/>
            </a:pPr>
            <a:r>
              <a:rPr lang="en-US" altLang="el-GR" sz="1600"/>
              <a:t>Multilingual support is provided for:</a:t>
            </a:r>
          </a:p>
          <a:p>
            <a:pPr lvl="3" eaLnBrk="1" hangingPunct="1">
              <a:defRPr/>
            </a:pPr>
            <a:r>
              <a:rPr lang="en-US" altLang="el-GR" sz="1200"/>
              <a:t>the user interface only; </a:t>
            </a:r>
          </a:p>
          <a:p>
            <a:pPr lvl="3" eaLnBrk="1" hangingPunct="1">
              <a:defRPr/>
            </a:pPr>
            <a:r>
              <a:rPr lang="en-US" altLang="el-GR" sz="1200"/>
              <a:t>the entire service (user interface, functional &amp; technical documentation, online- and offline support documentation, etc.) </a:t>
            </a:r>
          </a:p>
          <a:p>
            <a:pPr lvl="3" eaLnBrk="1" hangingPunct="1">
              <a:defRPr/>
            </a:pPr>
            <a:r>
              <a:rPr lang="en-US" altLang="el-GR" sz="1200"/>
              <a:t>is made available to end users in three languages.</a:t>
            </a:r>
          </a:p>
          <a:p>
            <a:pPr lvl="1" eaLnBrk="1" hangingPunct="1">
              <a:defRPr/>
            </a:pPr>
            <a:r>
              <a:rPr lang="en-US" altLang="el-GR" sz="1800"/>
              <a:t>B4: Score:</a:t>
            </a:r>
          </a:p>
          <a:p>
            <a:pPr lvl="2" eaLnBrk="1" hangingPunct="1">
              <a:defRPr/>
            </a:pPr>
            <a:r>
              <a:rPr lang="en-US" altLang="el-GR" sz="1600"/>
              <a:t>Ad hoc: Not at all</a:t>
            </a:r>
          </a:p>
          <a:p>
            <a:pPr lvl="2" eaLnBrk="1" hangingPunct="1">
              <a:defRPr/>
            </a:pPr>
            <a:r>
              <a:rPr lang="en-US" altLang="el-GR" sz="1600"/>
              <a:t>Essential: Partly, only the user interface is multilingual</a:t>
            </a:r>
          </a:p>
          <a:p>
            <a:pPr lvl="2" eaLnBrk="1" hangingPunct="1">
              <a:defRPr/>
            </a:pPr>
            <a:r>
              <a:rPr lang="en-US" altLang="el-GR" sz="1600"/>
              <a:t>Seamless: Fully, the entire service as such is multilingual</a:t>
            </a:r>
          </a:p>
          <a:p>
            <a:pPr lvl="3" eaLnBrk="1" hangingPunct="1">
              <a:defRPr/>
            </a:pPr>
            <a:endParaRPr lang="en-US" altLang="el-GR" sz="1200"/>
          </a:p>
        </p:txBody>
      </p:sp>
      <p:sp>
        <p:nvSpPr>
          <p:cNvPr id="25604" name="Θέση αριθμού διαφάνειας 3">
            <a:extLst>
              <a:ext uri="{FF2B5EF4-FFF2-40B4-BE49-F238E27FC236}">
                <a16:creationId xmlns:a16="http://schemas.microsoft.com/office/drawing/2014/main" id="{DF97D294-46B6-4724-BEA8-092BE41AAE5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5365C8A9-E150-45EC-9980-9B64FF85BE3C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5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06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Τίτλος 1">
            <a:extLst>
              <a:ext uri="{FF2B5EF4-FFF2-40B4-BE49-F238E27FC236}">
                <a16:creationId xmlns:a16="http://schemas.microsoft.com/office/drawing/2014/main" id="{A33D9C18-CCAE-4DE6-BBE5-8B1DE9730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(B5)</a:t>
            </a:r>
            <a:endParaRPr lang="el-GR" altLang="el-GR"/>
          </a:p>
        </p:txBody>
      </p:sp>
      <p:sp>
        <p:nvSpPr>
          <p:cNvPr id="29699" name="Θέση περιεχομένου 2">
            <a:extLst>
              <a:ext uri="{FF2B5EF4-FFF2-40B4-BE49-F238E27FC236}">
                <a16:creationId xmlns:a16="http://schemas.microsoft.com/office/drawing/2014/main" id="{A270EC0C-E22B-4FCB-A9A9-59743D71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628775"/>
            <a:ext cx="7488237" cy="4238625"/>
          </a:xfrm>
        </p:spPr>
        <p:txBody>
          <a:bodyPr rtlCol="0"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l-GR" sz="2000" dirty="0"/>
              <a:t>Question:</a:t>
            </a:r>
          </a:p>
          <a:p>
            <a:pPr lvl="1" eaLnBrk="1" hangingPunct="1">
              <a:defRPr/>
            </a:pPr>
            <a:r>
              <a:rPr lang="en-GB" altLang="el-GR" sz="1800" dirty="0"/>
              <a:t>B5: Cross-referencing</a:t>
            </a:r>
          </a:p>
          <a:p>
            <a:pPr lvl="2" eaLnBrk="1" hangingPunct="1">
              <a:defRPr/>
            </a:pPr>
            <a:r>
              <a:rPr lang="en-US" altLang="el-GR" sz="1600" dirty="0"/>
              <a:t>Does the public service promote the usage of its own or other (public) services through linking to/interlinking with other web sites?(</a:t>
            </a:r>
            <a:r>
              <a:rPr lang="en-US" altLang="el-GR" sz="1600" b="1" dirty="0" err="1"/>
              <a:t>Organisational</a:t>
            </a:r>
            <a:r>
              <a:rPr lang="en-US" altLang="el-GR" sz="1600" dirty="0"/>
              <a:t> </a:t>
            </a:r>
            <a:r>
              <a:rPr lang="en-US" altLang="el-GR" sz="1600" b="1" dirty="0"/>
              <a:t>-</a:t>
            </a:r>
            <a:r>
              <a:rPr lang="en-US" altLang="el-GR" sz="1600" dirty="0"/>
              <a:t> </a:t>
            </a:r>
            <a:r>
              <a:rPr lang="en-US" altLang="el-GR" sz="1600" b="1" dirty="0"/>
              <a:t>technical interoperability – weight 5%</a:t>
            </a:r>
            <a:r>
              <a:rPr lang="en-US" altLang="el-GR" sz="1600" dirty="0"/>
              <a:t>)</a:t>
            </a:r>
          </a:p>
          <a:p>
            <a:pPr lvl="1" eaLnBrk="1" hangingPunct="1">
              <a:defRPr/>
            </a:pPr>
            <a:r>
              <a:rPr lang="en-US" altLang="el-GR" sz="1800" dirty="0"/>
              <a:t>B5: Example</a:t>
            </a:r>
          </a:p>
          <a:p>
            <a:pPr lvl="2" eaLnBrk="1" hangingPunct="1">
              <a:defRPr/>
            </a:pPr>
            <a:r>
              <a:rPr lang="en-US" altLang="el-GR" sz="1600" dirty="0"/>
              <a:t>The service implements the organization-wide policy to link towards other public services (for example to deliver services relating to a life event). Links are typically made available via banners on the website of related public services.</a:t>
            </a:r>
          </a:p>
          <a:p>
            <a:pPr lvl="1" eaLnBrk="1" hangingPunct="1">
              <a:defRPr/>
            </a:pPr>
            <a:r>
              <a:rPr lang="en-US" altLang="el-GR" sz="1800" dirty="0"/>
              <a:t>B5: Score:</a:t>
            </a:r>
          </a:p>
          <a:p>
            <a:pPr lvl="2" eaLnBrk="1" hangingPunct="1">
              <a:defRPr/>
            </a:pPr>
            <a:r>
              <a:rPr lang="en-US" altLang="el-GR" sz="1600" dirty="0"/>
              <a:t>Ad hoc: No</a:t>
            </a:r>
          </a:p>
          <a:p>
            <a:pPr lvl="2" eaLnBrk="1" hangingPunct="1">
              <a:defRPr/>
            </a:pPr>
            <a:r>
              <a:rPr lang="en-US" altLang="el-GR" sz="1600" dirty="0"/>
              <a:t>Essential: Yes, the public service is referencing to other sites offering related public services</a:t>
            </a:r>
          </a:p>
          <a:p>
            <a:pPr lvl="2" eaLnBrk="1" hangingPunct="1">
              <a:defRPr/>
            </a:pPr>
            <a:r>
              <a:rPr lang="en-US" altLang="el-GR" sz="1600" dirty="0"/>
              <a:t>Seamless: Yes, the public service is being referenced from other sites and the public service is referencing to other sites offering related public services</a:t>
            </a:r>
          </a:p>
          <a:p>
            <a:pPr lvl="2" eaLnBrk="1" hangingPunct="1">
              <a:defRPr/>
            </a:pPr>
            <a:endParaRPr lang="en-US" altLang="el-GR" sz="1600" dirty="0"/>
          </a:p>
        </p:txBody>
      </p:sp>
      <p:sp>
        <p:nvSpPr>
          <p:cNvPr id="26628" name="Θέση αριθμού διαφάνειας 3">
            <a:extLst>
              <a:ext uri="{FF2B5EF4-FFF2-40B4-BE49-F238E27FC236}">
                <a16:creationId xmlns:a16="http://schemas.microsoft.com/office/drawing/2014/main" id="{CA52AE86-50FE-407D-B31B-115AB0DFBEC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B89E5C6D-B95C-4E86-A966-98D7A86C69E2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6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85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>
            <a:extLst>
              <a:ext uri="{FF2B5EF4-FFF2-40B4-BE49-F238E27FC236}">
                <a16:creationId xmlns:a16="http://schemas.microsoft.com/office/drawing/2014/main" id="{6F3A0AA3-3364-41E7-BDF6-599D6D44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88913"/>
            <a:ext cx="6784975" cy="1462087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Delivery (B6)</a:t>
            </a:r>
            <a:endParaRPr lang="el-GR" altLang="el-GR"/>
          </a:p>
        </p:txBody>
      </p:sp>
      <p:sp>
        <p:nvSpPr>
          <p:cNvPr id="27651" name="Θέση περιεχομένου 2">
            <a:extLst>
              <a:ext uri="{FF2B5EF4-FFF2-40B4-BE49-F238E27FC236}">
                <a16:creationId xmlns:a16="http://schemas.microsoft.com/office/drawing/2014/main" id="{7A5DD5C9-8032-43C8-BF9F-27E15446D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13" y="1835150"/>
            <a:ext cx="8559800" cy="4114800"/>
          </a:xfrm>
        </p:spPr>
        <p:txBody>
          <a:bodyPr/>
          <a:lstStyle/>
          <a:p>
            <a:pPr eaLnBrk="1" hangingPunct="1"/>
            <a:r>
              <a:rPr lang="en-US" altLang="el-GR" sz="2400"/>
              <a:t>Question:</a:t>
            </a:r>
          </a:p>
          <a:p>
            <a:pPr lvl="1" eaLnBrk="1" hangingPunct="1"/>
            <a:r>
              <a:rPr lang="en-GB" altLang="el-GR" sz="2000"/>
              <a:t>B6: Service Catalogues</a:t>
            </a:r>
          </a:p>
          <a:p>
            <a:pPr lvl="2" eaLnBrk="1" hangingPunct="1"/>
            <a:r>
              <a:rPr lang="en-US" altLang="el-GR" sz="1800"/>
              <a:t>Is the public service that is being delivered part of a service catalogue? (</a:t>
            </a:r>
            <a:r>
              <a:rPr lang="en-US" altLang="el-GR" sz="1800" b="1"/>
              <a:t>Organisational</a:t>
            </a:r>
            <a:r>
              <a:rPr lang="en-US" altLang="el-GR" sz="1800"/>
              <a:t> -</a:t>
            </a:r>
            <a:r>
              <a:rPr lang="en-US" altLang="el-GR" sz="1800" b="1"/>
              <a:t> Semantic - technical interoperability – weight 5%</a:t>
            </a:r>
            <a:r>
              <a:rPr lang="en-US" altLang="el-GR" sz="1800"/>
              <a:t>)</a:t>
            </a:r>
          </a:p>
          <a:p>
            <a:pPr lvl="1" eaLnBrk="1" hangingPunct="1"/>
            <a:r>
              <a:rPr lang="en-US" altLang="el-GR" sz="2000"/>
              <a:t>B6: Example</a:t>
            </a:r>
          </a:p>
          <a:p>
            <a:pPr lvl="2" eaLnBrk="1" hangingPunct="1"/>
            <a:r>
              <a:rPr lang="en-US" altLang="el-GR" sz="1800"/>
              <a:t>The public service is displayed on a government portal that holds a full repository of all public services offered to citizens, to increase the awareness and usage of the public service.</a:t>
            </a:r>
          </a:p>
          <a:p>
            <a:pPr lvl="1" eaLnBrk="1" hangingPunct="1"/>
            <a:r>
              <a:rPr lang="en-US" altLang="el-GR" sz="2000"/>
              <a:t>B5: Score:</a:t>
            </a:r>
          </a:p>
          <a:p>
            <a:pPr lvl="2" eaLnBrk="1" hangingPunct="1"/>
            <a:r>
              <a:rPr lang="en-US" altLang="el-GR" sz="1800"/>
              <a:t>Ad hoc: No, even though there is a Service Catalogue in place</a:t>
            </a:r>
          </a:p>
          <a:p>
            <a:pPr lvl="2" eaLnBrk="1" hangingPunct="1"/>
            <a:r>
              <a:rPr lang="en-US" altLang="el-GR" sz="1800"/>
              <a:t>Essential: No, because there is no Service Catalogue available.</a:t>
            </a:r>
          </a:p>
          <a:p>
            <a:pPr lvl="2" eaLnBrk="1" hangingPunct="1"/>
            <a:r>
              <a:rPr lang="en-US" altLang="el-GR" sz="1800"/>
              <a:t>Seamless: Yes, the service is included in the Service Catalogue.</a:t>
            </a:r>
            <a:endParaRPr lang="en-US" altLang="el-GR" sz="1400"/>
          </a:p>
          <a:p>
            <a:pPr lvl="2" eaLnBrk="1" hangingPunct="1"/>
            <a:endParaRPr lang="en-US" altLang="el-GR" sz="1800"/>
          </a:p>
        </p:txBody>
      </p:sp>
      <p:sp>
        <p:nvSpPr>
          <p:cNvPr id="27652" name="Θέση αριθμού διαφάνειας 3">
            <a:extLst>
              <a:ext uri="{FF2B5EF4-FFF2-40B4-BE49-F238E27FC236}">
                <a16:creationId xmlns:a16="http://schemas.microsoft.com/office/drawing/2014/main" id="{8540F44B-0675-409A-88ED-3320E24E8EE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42A4ED9D-DEC3-467D-8084-0DF5CDCAF228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7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965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S4.2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0466176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105</TotalTime>
  <Words>924</Words>
  <Application>Microsoft Office PowerPoint</Application>
  <PresentationFormat>Προβολή στην οθόνη (4:3)</PresentationFormat>
  <Paragraphs>95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S4.2</vt:lpstr>
      <vt:lpstr>Service Delivery (B1)</vt:lpstr>
      <vt:lpstr>Service Delivery (B2)</vt:lpstr>
      <vt:lpstr>Service Delivery (B3)</vt:lpstr>
      <vt:lpstr>Service Delivery (B4)</vt:lpstr>
      <vt:lpstr>Service Delivery (B5)</vt:lpstr>
      <vt:lpstr>Service Delivery (B6)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29</cp:revision>
  <dcterms:created xsi:type="dcterms:W3CDTF">2018-05-07T07:21:56Z</dcterms:created>
  <dcterms:modified xsi:type="dcterms:W3CDTF">2018-06-10T05:33:44Z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