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2" r:id="rId2"/>
    <p:sldId id="399" r:id="rId3"/>
    <p:sldId id="355" r:id="rId4"/>
    <p:sldId id="357" r:id="rId5"/>
    <p:sldId id="403" r:id="rId6"/>
    <p:sldId id="413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46A326-2388-4AD4-8829-8B0ED65AAE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+mn-lt"/>
              </a:defRPr>
            </a:lvl1pPr>
          </a:lstStyle>
          <a:p>
            <a:r>
              <a:rPr lang="el-GR" dirty="0"/>
              <a:t>Κάντε κλικ για να επεξεργαστείτε τον τίτλο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82BEF98-4D37-40AE-A9DF-7325642BB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1729-D13F-4E29-B5AA-07206561BC41}" type="datetimeFigureOut">
              <a:rPr lang="el-GR" smtClean="0"/>
              <a:t>27/11/2020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AE402E8-0E89-4A5A-B3C8-5D9338FB3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9DA0879-C5F1-40E8-AC33-B15DF6C16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CA64-536C-4CED-9C1C-8F28337736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29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3B08FE3-9933-41AD-A802-E49ABA2E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latin typeface="+mn-lt"/>
              </a:defRPr>
            </a:lvl1pPr>
          </a:lstStyle>
          <a:p>
            <a:r>
              <a:rPr lang="el-GR" dirty="0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63BF636-0426-40CB-9407-3EEAD9D48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 marL="685800" indent="-2286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2pPr>
            <a:lvl3pPr>
              <a:buClr>
                <a:schemeClr val="accent1">
                  <a:lumMod val="75000"/>
                </a:schemeClr>
              </a:buClr>
              <a:defRPr>
                <a:latin typeface="+mn-lt"/>
              </a:defRPr>
            </a:lvl3pPr>
            <a:lvl4pPr marL="1600200" indent="-2286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l-GR" dirty="0"/>
              <a:t>Στυλ κειμένου υποδείγματος</a:t>
            </a:r>
          </a:p>
          <a:p>
            <a:pPr lvl="1"/>
            <a:r>
              <a:rPr lang="el-GR" dirty="0"/>
              <a:t>Δεύτερο επίπεδο</a:t>
            </a:r>
          </a:p>
          <a:p>
            <a:pPr lvl="2"/>
            <a:r>
              <a:rPr lang="el-GR" dirty="0"/>
              <a:t>Τρίτο επίπεδο</a:t>
            </a:r>
          </a:p>
          <a:p>
            <a:pPr lvl="3"/>
            <a:r>
              <a:rPr lang="el-GR" dirty="0"/>
              <a:t>Τέταρτο επίπεδο</a:t>
            </a:r>
          </a:p>
          <a:p>
            <a:pPr lvl="4"/>
            <a:r>
              <a:rPr lang="el-GR" dirty="0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33ACB45-95BB-4EF8-B2E4-AEDD0ED3F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1729-D13F-4E29-B5AA-07206561BC41}" type="datetimeFigureOut">
              <a:rPr lang="el-GR" smtClean="0"/>
              <a:t>27/11/2020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9A6291F-4D76-4663-A885-F31E88674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AE2D7F7-A3FD-41C1-8147-9CCFA78CF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CA64-536C-4CED-9C1C-8F28337736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1714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46A326-2388-4AD4-8829-8B0ED65AAE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+mn-lt"/>
              </a:defRPr>
            </a:lvl1pPr>
          </a:lstStyle>
          <a:p>
            <a:r>
              <a:rPr lang="el-GR" dirty="0"/>
              <a:t>Κάντε κλικ για να επεξεργαστείτε τον τίτλο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82BEF98-4D37-40AE-A9DF-7325642BB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4F7F-8BB4-4416-99FC-FEAF537D9F93}" type="datetime1">
              <a:rPr lang="el-GR" smtClean="0"/>
              <a:t>27/11/2020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AE402E8-0E89-4A5A-B3C8-5D9338FB3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9DA0879-C5F1-40E8-AC33-B15DF6C16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CA64-536C-4CED-9C1C-8F28337736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8022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5A46F3A2-683C-476F-BC1B-225CE7037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33FFD2B-0C91-41D3-98C6-2F387E1C0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Στυλ κειμένου υποδείγματος</a:t>
            </a:r>
          </a:p>
          <a:p>
            <a:pPr lvl="1"/>
            <a:r>
              <a:rPr lang="en-US" dirty="0"/>
              <a:t> </a:t>
            </a:r>
            <a:r>
              <a:rPr lang="el-GR" dirty="0"/>
              <a:t>Δεύτερο επίπεδο</a:t>
            </a:r>
          </a:p>
          <a:p>
            <a:pPr lvl="2"/>
            <a:r>
              <a:rPr lang="el-GR" dirty="0"/>
              <a:t>Τρίτο επίπεδο</a:t>
            </a:r>
          </a:p>
          <a:p>
            <a:pPr lvl="3"/>
            <a:r>
              <a:rPr lang="el-GR" dirty="0"/>
              <a:t>Τέταρτο επίπεδο</a:t>
            </a:r>
          </a:p>
          <a:p>
            <a:pPr lvl="4"/>
            <a:r>
              <a:rPr lang="el-GR" dirty="0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E218B1C-75CD-429E-AA22-F7C5769EAB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81729-D13F-4E29-B5AA-07206561BC41}" type="datetimeFigureOut">
              <a:rPr lang="el-GR" smtClean="0"/>
              <a:t>27/11/2020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2E34858-6767-4D45-AFD6-729ACC4BB6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D8C06E6-5C1D-41B8-8416-145C195CDE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CCA64-536C-4CED-9C1C-8F28337736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0363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l-GR" sz="3600" b="0" kern="1200" dirty="0" smtClean="0">
          <a:solidFill>
            <a:schemeClr val="accent1">
              <a:lumMod val="75000"/>
            </a:schemeClr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268632-58FD-426E-9C2B-2ADC20650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ΕΚΔΟΣΗ </a:t>
            </a:r>
            <a:r>
              <a:rPr lang="en-US" b="1" dirty="0"/>
              <a:t>TAF</a:t>
            </a:r>
            <a:r>
              <a:rPr lang="en-US" b="1" dirty="0" smtClean="0"/>
              <a:t>                                                                                                    </a:t>
            </a:r>
            <a:r>
              <a:rPr lang="el-GR" b="1" dirty="0" smtClean="0"/>
              <a:t>Σκοπός</a:t>
            </a: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E0D6BAA-E485-49C1-80C4-253DD7F7C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56" y="1484154"/>
            <a:ext cx="11730038" cy="1825716"/>
          </a:xfrm>
        </p:spPr>
        <p:txBody>
          <a:bodyPr>
            <a:noAutofit/>
          </a:bodyPr>
          <a:lstStyle/>
          <a:p>
            <a:pPr marL="352425" indent="-352425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dirty="0"/>
              <a:t>Ο σκοπός αυτής της διάλεξης είναι να καθοριστούν:</a:t>
            </a:r>
          </a:p>
          <a:p>
            <a:pPr marL="809625" lvl="1" indent="-352425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800" dirty="0"/>
              <a:t>το περιεχόμενο </a:t>
            </a:r>
            <a:r>
              <a:rPr lang="el-GR" sz="2800" dirty="0" smtClean="0"/>
              <a:t>και</a:t>
            </a:r>
            <a:endParaRPr lang="el-GR" sz="2800" dirty="0"/>
          </a:p>
          <a:p>
            <a:pPr marL="809625" lvl="1" indent="-352425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800" dirty="0"/>
              <a:t>οι προϋποθέσεις έκδοσης </a:t>
            </a:r>
          </a:p>
          <a:p>
            <a:pPr marL="457200" lvl="1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800" dirty="0"/>
              <a:t>των </a:t>
            </a:r>
            <a:r>
              <a:rPr lang="el-GR" sz="2800" b="1" i="1" dirty="0">
                <a:solidFill>
                  <a:schemeClr val="accent1">
                    <a:lumMod val="75000"/>
                  </a:schemeClr>
                </a:solidFill>
              </a:rPr>
              <a:t>Προγνώσεων </a:t>
            </a:r>
            <a:r>
              <a:rPr lang="el-GR" sz="2800" b="1" i="1" dirty="0" smtClean="0">
                <a:solidFill>
                  <a:schemeClr val="accent1">
                    <a:lumMod val="75000"/>
                  </a:schemeClr>
                </a:solidFill>
              </a:rPr>
              <a:t>Αεροδρομίων 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</a:rPr>
              <a:t>TAF 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</a:rPr>
              <a:t>(Terminal Aerodrome Forecasts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el-GR" sz="28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800" dirty="0" smtClean="0"/>
              <a:t>σύμφωνα </a:t>
            </a:r>
            <a:r>
              <a:rPr lang="el-GR" sz="2800" dirty="0"/>
              <a:t>με το </a:t>
            </a:r>
            <a:r>
              <a:rPr lang="el-GR" sz="2800" dirty="0" smtClean="0"/>
              <a:t>«</a:t>
            </a:r>
            <a:r>
              <a:rPr lang="en-US" sz="2800" dirty="0" smtClean="0"/>
              <a:t>WMO/ </a:t>
            </a:r>
            <a:r>
              <a:rPr lang="en-US" sz="2800" dirty="0"/>
              <a:t>Manual </a:t>
            </a:r>
            <a:r>
              <a:rPr lang="en-US" sz="2800" dirty="0" smtClean="0"/>
              <a:t>on</a:t>
            </a:r>
            <a:r>
              <a:rPr lang="el-GR" sz="2800" dirty="0" smtClean="0"/>
              <a:t> </a:t>
            </a:r>
            <a:r>
              <a:rPr lang="en-US" sz="2800" dirty="0" smtClean="0"/>
              <a:t>Codes/ </a:t>
            </a:r>
            <a:r>
              <a:rPr lang="en-US" sz="2800" dirty="0"/>
              <a:t>Doc </a:t>
            </a:r>
            <a:r>
              <a:rPr lang="en-US" sz="2800" dirty="0" smtClean="0"/>
              <a:t>306</a:t>
            </a:r>
            <a:r>
              <a:rPr lang="el-GR" sz="2800" dirty="0" smtClean="0"/>
              <a:t>»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417331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268632-58FD-426E-9C2B-2ADC20650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/>
              <a:t>ΜΟΡΦΗ ΚΩΔΙΚΑ </a:t>
            </a:r>
            <a:r>
              <a:rPr lang="en-US" b="1" dirty="0" smtClean="0"/>
              <a:t>TAF</a:t>
            </a:r>
            <a:r>
              <a:rPr lang="el-GR" b="1" dirty="0"/>
              <a:t/>
            </a:r>
            <a:br>
              <a:rPr lang="el-GR" b="1" dirty="0"/>
            </a:br>
            <a:endParaRPr lang="el-GR" b="1" dirty="0"/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8953" y="1176941"/>
            <a:ext cx="9374094" cy="5681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5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268632-58FD-426E-9C2B-2ADC20650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/>
              <a:t>ΕΚΔΟΣΗ </a:t>
            </a:r>
            <a:r>
              <a:rPr lang="en-US" b="1" dirty="0" smtClean="0"/>
              <a:t>TAF</a:t>
            </a:r>
            <a:r>
              <a:rPr lang="el-GR" b="1" dirty="0"/>
              <a:t/>
            </a:r>
            <a:br>
              <a:rPr lang="el-GR" b="1" dirty="0"/>
            </a:br>
            <a:r>
              <a:rPr lang="el-GR" b="1" dirty="0" smtClean="0"/>
              <a:t>Γενικά</a:t>
            </a: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E0D6BAA-E485-49C1-80C4-253DD7F7C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503" y="1642745"/>
            <a:ext cx="11231880" cy="4351338"/>
          </a:xfrm>
        </p:spPr>
        <p:txBody>
          <a:bodyPr>
            <a:noAutofit/>
          </a:bodyPr>
          <a:lstStyle/>
          <a:p>
            <a:pPr marL="352425" indent="-352425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600" dirty="0"/>
              <a:t>Η </a:t>
            </a:r>
            <a:r>
              <a:rPr lang="el-GR" sz="2600" b="1" dirty="0">
                <a:solidFill>
                  <a:schemeClr val="accent1">
                    <a:lumMod val="75000"/>
                  </a:schemeClr>
                </a:solidFill>
              </a:rPr>
              <a:t>πρόγνωση αεροδρομίου (Α/Δ) TAF </a:t>
            </a:r>
            <a:r>
              <a:rPr lang="el-GR" sz="2600" dirty="0"/>
              <a:t>αποτελεί έναν κώδικα, που περιγράφει με σύντομο και σαφή τρόπο τις μετεωρολογικές συνθήκες που αναμένεται να επικρατήσουν σε ένα Α/Δ για συγκεκριμένο χρονικό διάστημα</a:t>
            </a:r>
          </a:p>
          <a:p>
            <a:pPr marL="352425" indent="-352425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600" dirty="0"/>
              <a:t>Περιλαμβάνει πληροφορίες κατά ομάδες, που αφορούν στα φαινόμενα: </a:t>
            </a:r>
          </a:p>
          <a:p>
            <a:pPr marL="1162050" lvl="1" indent="-70485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600" dirty="0"/>
              <a:t>άνεμος</a:t>
            </a:r>
          </a:p>
          <a:p>
            <a:pPr marL="1162050" lvl="1" indent="-70485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600" dirty="0"/>
              <a:t>ορατότητα</a:t>
            </a:r>
          </a:p>
          <a:p>
            <a:pPr marL="1162050" lvl="1" indent="-70485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600" dirty="0"/>
              <a:t>καιρικά φαινόμενα</a:t>
            </a:r>
          </a:p>
          <a:p>
            <a:pPr marL="1162050" lvl="1" indent="-70485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600" dirty="0"/>
              <a:t>νέφη </a:t>
            </a:r>
          </a:p>
          <a:p>
            <a:pPr marL="1162050" lvl="1" indent="-70485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600" dirty="0"/>
              <a:t>κατακόρυφη ορατότητα</a:t>
            </a:r>
            <a:endParaRPr lang="en-US" sz="2600" dirty="0"/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43170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E0D6BAA-E485-49C1-80C4-253DD7F7C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503" y="1642745"/>
            <a:ext cx="11231880" cy="4351338"/>
          </a:xfrm>
        </p:spPr>
        <p:txBody>
          <a:bodyPr>
            <a:normAutofit/>
          </a:bodyPr>
          <a:lstStyle/>
          <a:p>
            <a:pPr marL="352425" indent="-352425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dirty="0"/>
              <a:t>Η πρόγνωση </a:t>
            </a:r>
            <a:r>
              <a:rPr lang="el-GR" dirty="0" smtClean="0"/>
              <a:t>Α/Δ </a:t>
            </a:r>
            <a:r>
              <a:rPr lang="en-US" dirty="0"/>
              <a:t>TAF </a:t>
            </a:r>
            <a:r>
              <a:rPr lang="el-GR" dirty="0"/>
              <a:t>θα πρέπει να είναι όσο το δυνατόν πιο σύντομη και περιεκτική και να περιλαμβάνει τον ελάχιστο αριθμό </a:t>
            </a:r>
            <a:r>
              <a:rPr lang="el-GR" dirty="0" smtClean="0"/>
              <a:t>μεταβολών</a:t>
            </a:r>
            <a:endParaRPr lang="el-GR" dirty="0"/>
          </a:p>
          <a:p>
            <a:pPr marL="352425" indent="-352425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dirty="0"/>
              <a:t>Λόγω των περιορισμών των τεχνικών πρόγνωσης και του ευμετάβλητου των μετεωρολογικών στοιχείων στο χώρο και το χρόνο, η τιμή που θα δίνεται στην πρόγνωση </a:t>
            </a:r>
            <a:r>
              <a:rPr lang="en-US" dirty="0"/>
              <a:t>TAF</a:t>
            </a:r>
            <a:r>
              <a:rPr lang="el-GR" dirty="0"/>
              <a:t> είναι η πιθανότερη που το στοιχείο αυτό προβλέπεται να λάβει, κατά τη διάρκεια ισχύος του </a:t>
            </a:r>
            <a:r>
              <a:rPr lang="en-US" dirty="0" smtClean="0"/>
              <a:t>TAF</a:t>
            </a:r>
            <a:endParaRPr lang="el-GR" dirty="0"/>
          </a:p>
          <a:p>
            <a:pPr marL="352425" indent="-352425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dirty="0"/>
              <a:t>Ομοίως, ο χρόνος εμφάνισης ή μεταβολής ενός μετεωρολογικού στοιχείου θεωρείται ότι αντιπροσωπεύει τον πλέον πιθανό.</a:t>
            </a:r>
            <a:endParaRPr lang="en-US" dirty="0"/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  <p:sp>
        <p:nvSpPr>
          <p:cNvPr id="6" name="Τίτλος 1">
            <a:extLst>
              <a:ext uri="{FF2B5EF4-FFF2-40B4-BE49-F238E27FC236}">
                <a16:creationId xmlns:a16="http://schemas.microsoft.com/office/drawing/2014/main" id="{F9B2B704-D91B-4822-B667-E69209E8A4F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l-GR" sz="3600" kern="12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ΕΚΔΟΣΗ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TAF</a:t>
            </a:r>
            <a:endParaRPr lang="el-G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Γενικά</a:t>
            </a: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305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E0D6BAA-E485-49C1-80C4-253DD7F7C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503" y="1642745"/>
            <a:ext cx="11231880" cy="4351338"/>
          </a:xfrm>
        </p:spPr>
        <p:txBody>
          <a:bodyPr>
            <a:normAutofit/>
          </a:bodyPr>
          <a:lstStyle/>
          <a:p>
            <a:pPr marL="352425" indent="-352425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dirty="0"/>
              <a:t>Τα </a:t>
            </a:r>
            <a:r>
              <a:rPr lang="en-US" dirty="0"/>
              <a:t>TAF </a:t>
            </a:r>
            <a:r>
              <a:rPr lang="el-GR" dirty="0"/>
              <a:t>έχουν διάρκεια ισχύος </a:t>
            </a:r>
            <a:endParaRPr lang="el-GR" dirty="0" smtClean="0"/>
          </a:p>
          <a:p>
            <a:pPr marL="809625" lvl="1" indent="-352425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</a:rPr>
              <a:t>9</a:t>
            </a:r>
            <a:r>
              <a:rPr lang="el-GR" sz="2800" dirty="0" smtClean="0"/>
              <a:t> </a:t>
            </a:r>
            <a:r>
              <a:rPr lang="el-GR" sz="2800" dirty="0"/>
              <a:t>ωρών </a:t>
            </a:r>
            <a:r>
              <a:rPr lang="el-GR" sz="2800" dirty="0" smtClean="0"/>
              <a:t>   </a:t>
            </a:r>
            <a:r>
              <a:rPr lang="el-GR" sz="2800" dirty="0" smtClean="0">
                <a:sym typeface="Wingdings" panose="05000000000000000000" pitchFamily="2" charset="2"/>
              </a:rPr>
              <a:t>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FC</a:t>
            </a:r>
            <a:endParaRPr lang="el-GR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809625" lvl="1" indent="-352425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el-GR" sz="2800" dirty="0"/>
              <a:t> ωρών</a:t>
            </a:r>
            <a:r>
              <a:rPr lang="en-US" sz="2800" dirty="0"/>
              <a:t> </a:t>
            </a:r>
            <a:r>
              <a:rPr lang="el-GR" sz="2800" dirty="0" smtClean="0"/>
              <a:t> </a:t>
            </a:r>
            <a:r>
              <a:rPr lang="el-GR" sz="2800" b="1" dirty="0" smtClean="0">
                <a:sym typeface="Wingdings" panose="05000000000000000000" pitchFamily="2" charset="2"/>
              </a:rPr>
              <a:t></a:t>
            </a:r>
            <a:r>
              <a:rPr lang="el-GR" sz="2800" b="1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FT</a:t>
            </a:r>
            <a:endParaRPr lang="el-GR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352425" indent="-352425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dirty="0"/>
              <a:t>Για κάθε Α/Δ</a:t>
            </a:r>
            <a:r>
              <a:rPr lang="el-GR" dirty="0" smtClean="0"/>
              <a:t> </a:t>
            </a:r>
            <a:r>
              <a:rPr lang="el-GR" dirty="0"/>
              <a:t>εκδίδεται ένα μόνο είδος </a:t>
            </a:r>
            <a:r>
              <a:rPr lang="en-US" dirty="0"/>
              <a:t>TAF </a:t>
            </a:r>
            <a:r>
              <a:rPr lang="el-GR" dirty="0"/>
              <a:t>δηλαδή </a:t>
            </a:r>
            <a:endParaRPr lang="el-GR" dirty="0" smtClean="0"/>
          </a:p>
          <a:p>
            <a:pPr marL="457200" lvl="1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FC</a:t>
            </a:r>
            <a:r>
              <a:rPr lang="en-US" sz="2800" dirty="0" smtClean="0"/>
              <a:t> </a:t>
            </a:r>
            <a:r>
              <a:rPr lang="el-GR" sz="2800" dirty="0"/>
              <a:t>ή</a:t>
            </a:r>
            <a:r>
              <a:rPr lang="en-US" sz="2800" dirty="0"/>
              <a:t>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FT</a:t>
            </a:r>
            <a:endParaRPr lang="el-GR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352425" indent="-352425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dirty="0"/>
              <a:t>Η έκδοση ενός νέου </a:t>
            </a:r>
            <a:r>
              <a:rPr lang="en-US" dirty="0"/>
              <a:t>TAF </a:t>
            </a:r>
            <a:r>
              <a:rPr lang="el-GR" dirty="0"/>
              <a:t>για ένα συγκεκριμένο Α/Δ</a:t>
            </a:r>
            <a:r>
              <a:rPr lang="el-GR" dirty="0" smtClean="0"/>
              <a:t>, </a:t>
            </a:r>
            <a:r>
              <a:rPr lang="el-GR" dirty="0"/>
              <a:t>ακυρώνει, αυτόματα και από την ώρα ισχύος του, κάθε προηγούμενο που έχει εκδοθεί για το εν λόγω Α/Δ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l-GR" dirty="0"/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  <p:sp>
        <p:nvSpPr>
          <p:cNvPr id="6" name="Τίτλος 1">
            <a:extLst>
              <a:ext uri="{FF2B5EF4-FFF2-40B4-BE49-F238E27FC236}">
                <a16:creationId xmlns:a16="http://schemas.microsoft.com/office/drawing/2014/main" id="{55B14E1E-13EA-4E23-A05B-9768693E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l-GR" b="1" dirty="0" smtClean="0"/>
              <a:t>ΕΚΔΟΣΗ </a:t>
            </a:r>
            <a:r>
              <a:rPr lang="en-US" b="1" dirty="0" smtClean="0"/>
              <a:t>TAF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Γενικά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121495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E0D6BAA-E485-49C1-80C4-253DD7F7C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503" y="1642745"/>
            <a:ext cx="11231880" cy="4351338"/>
          </a:xfrm>
        </p:spPr>
        <p:txBody>
          <a:bodyPr>
            <a:normAutofit/>
          </a:bodyPr>
          <a:lstStyle/>
          <a:p>
            <a:pPr marL="352425" indent="-352425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600" dirty="0"/>
              <a:t>Η λέξη «</a:t>
            </a:r>
            <a:r>
              <a:rPr lang="en-US" sz="2600" dirty="0"/>
              <a:t>TAF</a:t>
            </a:r>
            <a:r>
              <a:rPr lang="el-GR" sz="2600" dirty="0"/>
              <a:t>» θα περιλαμβάνεται στην αρχή κάθε μεμονωμένης πρόγνωσης </a:t>
            </a:r>
            <a:r>
              <a:rPr lang="el-GR" sz="2600" dirty="0" smtClean="0"/>
              <a:t>Α/Δ</a:t>
            </a:r>
            <a:endParaRPr lang="el-GR" sz="2600" dirty="0"/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2600" dirty="0"/>
          </a:p>
        </p:txBody>
      </p:sp>
      <p:sp>
        <p:nvSpPr>
          <p:cNvPr id="6" name="Τίτλος 1">
            <a:extLst>
              <a:ext uri="{FF2B5EF4-FFF2-40B4-BE49-F238E27FC236}">
                <a16:creationId xmlns:a16="http://schemas.microsoft.com/office/drawing/2014/main" id="{55B14E1E-13EA-4E23-A05B-9768693E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l-GR" b="1" dirty="0" smtClean="0"/>
              <a:t>ΕΚΔΟΣΗ </a:t>
            </a:r>
            <a:r>
              <a:rPr lang="en-US" b="1" dirty="0" smtClean="0"/>
              <a:t>TAF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Γενικά</a:t>
            </a:r>
            <a:endParaRPr lang="el-GR" b="1" dirty="0"/>
          </a:p>
        </p:txBody>
      </p:sp>
      <p:sp>
        <p:nvSpPr>
          <p:cNvPr id="4" name="Θέση περιεχομένου 2">
            <a:extLst>
              <a:ext uri="{FF2B5EF4-FFF2-40B4-BE49-F238E27FC236}">
                <a16:creationId xmlns:a16="http://schemas.microsoft.com/office/drawing/2014/main" id="{3E0D6BAA-E485-49C1-80C4-253DD7F7C313}"/>
              </a:ext>
            </a:extLst>
          </p:cNvPr>
          <p:cNvSpPr txBox="1">
            <a:spLocks/>
          </p:cNvSpPr>
          <p:nvPr/>
        </p:nvSpPr>
        <p:spPr>
          <a:xfrm>
            <a:off x="480060" y="2618105"/>
            <a:ext cx="1123188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600" dirty="0" smtClean="0"/>
              <a:t>Αναφορικά με την έκδοση ενός </a:t>
            </a:r>
            <a:r>
              <a:rPr lang="en-US" sz="2600" dirty="0" smtClean="0"/>
              <a:t>TAF</a:t>
            </a:r>
            <a:r>
              <a:rPr lang="el-GR" sz="2600" dirty="0" smtClean="0"/>
              <a:t>, μπορεί να χρειαστεί να χρησιμοποιηθούν οι παρακάτω </a:t>
            </a:r>
            <a:r>
              <a:rPr lang="el-GR" sz="2600" dirty="0" err="1" smtClean="0"/>
              <a:t>κωδικές</a:t>
            </a:r>
            <a:r>
              <a:rPr lang="el-GR" sz="2600" dirty="0" smtClean="0"/>
              <a:t> λέξεις:</a:t>
            </a:r>
          </a:p>
          <a:p>
            <a:pPr marL="1528763" lvl="1" indent="-804863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AMD (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AMenDed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en-US" dirty="0" smtClean="0"/>
              <a:t>, </a:t>
            </a:r>
            <a:r>
              <a:rPr lang="el-GR" dirty="0" smtClean="0"/>
              <a:t>σε περίπτωση που απαιτείται τροποποίηση στο μετεωρολογικό περιεχόμενο του </a:t>
            </a:r>
            <a:r>
              <a:rPr lang="en-US" dirty="0" smtClean="0"/>
              <a:t>TAF</a:t>
            </a:r>
          </a:p>
          <a:p>
            <a:pPr marL="1528763" lvl="1" indent="-804863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COR (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CORrected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en-US" dirty="0" smtClean="0"/>
              <a:t>, </a:t>
            </a:r>
            <a:r>
              <a:rPr lang="el-GR" dirty="0" smtClean="0"/>
              <a:t>σε περίπτωση που απαιτείται τροποποίηση στη σύνταξη ή την ώρα έκδοσης του </a:t>
            </a:r>
            <a:r>
              <a:rPr lang="en-US" dirty="0" smtClean="0"/>
              <a:t>TAF</a:t>
            </a:r>
          </a:p>
          <a:p>
            <a:pPr marL="1528763" lvl="1" indent="-804863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RTD (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ReTardeD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en-US" dirty="0" smtClean="0"/>
              <a:t>, </a:t>
            </a:r>
            <a:r>
              <a:rPr lang="el-GR" dirty="0" smtClean="0"/>
              <a:t>σε περίπτωση που απαιτείται να δηλωθεί τυχόν καθυστέρηση στην αποστολή του </a:t>
            </a:r>
            <a:r>
              <a:rPr lang="en-US" dirty="0" smtClean="0"/>
              <a:t>TAF</a:t>
            </a:r>
          </a:p>
          <a:p>
            <a:pPr marL="1528763" lvl="1" indent="-804863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NIL</a:t>
            </a:r>
            <a:r>
              <a:rPr lang="en-US" dirty="0" smtClean="0"/>
              <a:t>, </a:t>
            </a:r>
            <a:r>
              <a:rPr lang="el-GR" dirty="0" smtClean="0"/>
              <a:t>σε περίπτωση που απαιτείται να δηλωθεί η μη αποστολή του </a:t>
            </a:r>
            <a:r>
              <a:rPr lang="en-US" dirty="0" smtClean="0"/>
              <a:t>TAF</a:t>
            </a:r>
          </a:p>
          <a:p>
            <a:pPr marL="1528763" lvl="1" indent="-804863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l-GR" sz="2600" dirty="0" smtClean="0"/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endParaRPr lang="el-GR" sz="2600" dirty="0" smtClean="0"/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75049646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4936</TotalTime>
  <Words>329</Words>
  <Application>Microsoft Office PowerPoint</Application>
  <PresentationFormat>Ευρεία οθόνη</PresentationFormat>
  <Paragraphs>34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Θέμα του Office</vt:lpstr>
      <vt:lpstr>ΕΚΔΟΣΗ TAF                                                                                                    Σκοπός</vt:lpstr>
      <vt:lpstr>ΜΟΡΦΗ ΚΩΔΙΚΑ TAF </vt:lpstr>
      <vt:lpstr>ΕΚΔΟΣΗ TAF Γενικά</vt:lpstr>
      <vt:lpstr>Παρουσίαση του PowerPoint</vt:lpstr>
      <vt:lpstr>ΕΚΔΟΣΗ TAF Γενικά</vt:lpstr>
      <vt:lpstr>ΕΚΔΟΣΗ TAF Γενικά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MARINA KOROLOGOU</dc:creator>
  <cp:lastModifiedBy>Windows User</cp:lastModifiedBy>
  <cp:revision>115</cp:revision>
  <dcterms:created xsi:type="dcterms:W3CDTF">2020-08-26T13:11:59Z</dcterms:created>
  <dcterms:modified xsi:type="dcterms:W3CDTF">2020-11-27T09:28:10Z</dcterms:modified>
</cp:coreProperties>
</file>