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notesSlides/notesSlide2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690" r:id="rId2"/>
    <p:sldMasterId id="2147483705" r:id="rId3"/>
  </p:sldMasterIdLst>
  <p:notesMasterIdLst>
    <p:notesMasterId r:id="rId73"/>
  </p:notesMasterIdLst>
  <p:handoutMasterIdLst>
    <p:handoutMasterId r:id="rId74"/>
  </p:handoutMasterIdLst>
  <p:sldIdLst>
    <p:sldId id="306" r:id="rId4"/>
    <p:sldId id="307" r:id="rId5"/>
    <p:sldId id="309" r:id="rId6"/>
    <p:sldId id="312" r:id="rId7"/>
    <p:sldId id="332" r:id="rId8"/>
    <p:sldId id="308" r:id="rId9"/>
    <p:sldId id="314" r:id="rId10"/>
    <p:sldId id="316" r:id="rId11"/>
    <p:sldId id="315" r:id="rId12"/>
    <p:sldId id="382" r:id="rId13"/>
    <p:sldId id="318" r:id="rId14"/>
    <p:sldId id="319" r:id="rId15"/>
    <p:sldId id="320" r:id="rId16"/>
    <p:sldId id="347" r:id="rId17"/>
    <p:sldId id="348" r:id="rId18"/>
    <p:sldId id="349" r:id="rId19"/>
    <p:sldId id="354" r:id="rId20"/>
    <p:sldId id="351" r:id="rId21"/>
    <p:sldId id="352" r:id="rId22"/>
    <p:sldId id="353" r:id="rId23"/>
    <p:sldId id="350" r:id="rId24"/>
    <p:sldId id="336" r:id="rId25"/>
    <p:sldId id="310" r:id="rId26"/>
    <p:sldId id="322" r:id="rId27"/>
    <p:sldId id="323" r:id="rId28"/>
    <p:sldId id="324" r:id="rId29"/>
    <p:sldId id="333" r:id="rId30"/>
    <p:sldId id="334" r:id="rId31"/>
    <p:sldId id="335" r:id="rId32"/>
    <p:sldId id="325" r:id="rId33"/>
    <p:sldId id="326" r:id="rId34"/>
    <p:sldId id="327" r:id="rId35"/>
    <p:sldId id="328" r:id="rId36"/>
    <p:sldId id="329" r:id="rId37"/>
    <p:sldId id="356" r:id="rId38"/>
    <p:sldId id="355" r:id="rId39"/>
    <p:sldId id="357" r:id="rId40"/>
    <p:sldId id="358" r:id="rId41"/>
    <p:sldId id="359" r:id="rId42"/>
    <p:sldId id="360" r:id="rId43"/>
    <p:sldId id="361" r:id="rId44"/>
    <p:sldId id="364" r:id="rId45"/>
    <p:sldId id="365" r:id="rId46"/>
    <p:sldId id="366" r:id="rId47"/>
    <p:sldId id="337" r:id="rId48"/>
    <p:sldId id="311" r:id="rId49"/>
    <p:sldId id="339" r:id="rId50"/>
    <p:sldId id="340" r:id="rId51"/>
    <p:sldId id="341" r:id="rId52"/>
    <p:sldId id="342" r:id="rId53"/>
    <p:sldId id="343" r:id="rId54"/>
    <p:sldId id="344" r:id="rId55"/>
    <p:sldId id="345" r:id="rId56"/>
    <p:sldId id="346" r:id="rId57"/>
    <p:sldId id="369" r:id="rId58"/>
    <p:sldId id="367" r:id="rId59"/>
    <p:sldId id="370" r:id="rId60"/>
    <p:sldId id="338" r:id="rId61"/>
    <p:sldId id="321" r:id="rId62"/>
    <p:sldId id="372" r:id="rId63"/>
    <p:sldId id="373" r:id="rId64"/>
    <p:sldId id="374" r:id="rId65"/>
    <p:sldId id="375" r:id="rId66"/>
    <p:sldId id="376" r:id="rId67"/>
    <p:sldId id="377" r:id="rId68"/>
    <p:sldId id="378" r:id="rId69"/>
    <p:sldId id="379" r:id="rId70"/>
    <p:sldId id="380" r:id="rId71"/>
    <p:sldId id="381" r:id="rId72"/>
  </p:sldIdLst>
  <p:sldSz cx="14630400" cy="8229600"/>
  <p:notesSz cx="6781800" cy="8839200"/>
  <p:custDataLst>
    <p:tags r:id="rId75"/>
  </p:custDataLst>
  <p:defaultText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784" userDrawn="1">
          <p15:clr>
            <a:srgbClr val="A4A3A4"/>
          </p15:clr>
        </p15:guide>
        <p15:guide id="2" pos="21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96969"/>
    <a:srgbClr val="00A9E0"/>
    <a:srgbClr val="0494C3"/>
    <a:srgbClr val="004B87"/>
    <a:srgbClr val="FFFFFF"/>
    <a:srgbClr val="5BC8EB"/>
    <a:srgbClr val="0085CA"/>
    <a:srgbClr val="71C5E8"/>
    <a:srgbClr val="E8E8E7"/>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5141" autoAdjust="0"/>
  </p:normalViewPr>
  <p:slideViewPr>
    <p:cSldViewPr snapToGrid="0" showGuides="1">
      <p:cViewPr varScale="1">
        <p:scale>
          <a:sx n="59" d="100"/>
          <a:sy n="59" d="100"/>
        </p:scale>
        <p:origin x="120" y="168"/>
      </p:cViewPr>
      <p:guideLst/>
    </p:cSldViewPr>
  </p:slideViewPr>
  <p:notesTextViewPr>
    <p:cViewPr>
      <p:scale>
        <a:sx n="100" d="100"/>
        <a:sy n="100" d="100"/>
      </p:scale>
      <p:origin x="0" y="0"/>
    </p:cViewPr>
  </p:notesTextViewPr>
  <p:sorterViewPr>
    <p:cViewPr>
      <p:scale>
        <a:sx n="43" d="100"/>
        <a:sy n="43" d="100"/>
      </p:scale>
      <p:origin x="0" y="-5376"/>
    </p:cViewPr>
  </p:sorterViewPr>
  <p:notesViewPr>
    <p:cSldViewPr snapToGrid="0">
      <p:cViewPr varScale="1">
        <p:scale>
          <a:sx n="65" d="100"/>
          <a:sy n="65" d="100"/>
        </p:scale>
        <p:origin x="2242" y="58"/>
      </p:cViewPr>
      <p:guideLst>
        <p:guide orient="horz" pos="2784"/>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41960"/>
          </a:xfrm>
          <a:prstGeom prst="rect">
            <a:avLst/>
          </a:prstGeom>
        </p:spPr>
        <p:txBody>
          <a:bodyPr vert="horz" lIns="90562" tIns="45281" rIns="90562" bIns="45281" rtlCol="0"/>
          <a:lstStyle>
            <a:lvl1pPr algn="l">
              <a:defRPr sz="1200"/>
            </a:lvl1pPr>
          </a:lstStyle>
          <a:p>
            <a:endParaRPr lang="en-US" dirty="0">
              <a:latin typeface="Effra"/>
            </a:endParaRPr>
          </a:p>
        </p:txBody>
      </p:sp>
      <p:sp>
        <p:nvSpPr>
          <p:cNvPr id="3" name="Date Placeholder 2"/>
          <p:cNvSpPr>
            <a:spLocks noGrp="1"/>
          </p:cNvSpPr>
          <p:nvPr>
            <p:ph type="dt" sz="quarter" idx="1"/>
          </p:nvPr>
        </p:nvSpPr>
        <p:spPr>
          <a:xfrm>
            <a:off x="3841450" y="0"/>
            <a:ext cx="2938780" cy="441960"/>
          </a:xfrm>
          <a:prstGeom prst="rect">
            <a:avLst/>
          </a:prstGeom>
        </p:spPr>
        <p:txBody>
          <a:bodyPr vert="horz" lIns="90562" tIns="45281" rIns="90562" bIns="45281" rtlCol="0"/>
          <a:lstStyle>
            <a:lvl1pPr algn="r">
              <a:defRPr sz="1200"/>
            </a:lvl1pPr>
          </a:lstStyle>
          <a:p>
            <a:r>
              <a:rPr lang="en-US">
                <a:latin typeface="Effra"/>
              </a:rPr>
              <a:t>November 9, 2015</a:t>
            </a:r>
            <a:endParaRPr lang="en-US" dirty="0">
              <a:latin typeface="Effra"/>
            </a:endParaRPr>
          </a:p>
        </p:txBody>
      </p:sp>
      <p:sp>
        <p:nvSpPr>
          <p:cNvPr id="4" name="Footer Placeholder 3"/>
          <p:cNvSpPr>
            <a:spLocks noGrp="1"/>
          </p:cNvSpPr>
          <p:nvPr>
            <p:ph type="ftr" sz="quarter" idx="2"/>
          </p:nvPr>
        </p:nvSpPr>
        <p:spPr>
          <a:xfrm>
            <a:off x="0" y="8395707"/>
            <a:ext cx="2938780" cy="441960"/>
          </a:xfrm>
          <a:prstGeom prst="rect">
            <a:avLst/>
          </a:prstGeom>
        </p:spPr>
        <p:txBody>
          <a:bodyPr vert="horz" lIns="90562" tIns="45281" rIns="90562" bIns="45281" rtlCol="0" anchor="b"/>
          <a:lstStyle>
            <a:lvl1pPr algn="l">
              <a:defRPr sz="1200"/>
            </a:lvl1pPr>
          </a:lstStyle>
          <a:p>
            <a:endParaRPr lang="en-US" dirty="0">
              <a:latin typeface="Effra"/>
            </a:endParaRPr>
          </a:p>
        </p:txBody>
      </p:sp>
      <p:sp>
        <p:nvSpPr>
          <p:cNvPr id="5" name="Slide Number Placeholder 4"/>
          <p:cNvSpPr>
            <a:spLocks noGrp="1"/>
          </p:cNvSpPr>
          <p:nvPr>
            <p:ph type="sldNum" sz="quarter" idx="3"/>
          </p:nvPr>
        </p:nvSpPr>
        <p:spPr>
          <a:xfrm>
            <a:off x="3841450" y="8395707"/>
            <a:ext cx="2938780" cy="441960"/>
          </a:xfrm>
          <a:prstGeom prst="rect">
            <a:avLst/>
          </a:prstGeom>
        </p:spPr>
        <p:txBody>
          <a:bodyPr vert="horz" lIns="90562" tIns="45281" rIns="90562" bIns="45281" rtlCol="0" anchor="b"/>
          <a:lstStyle>
            <a:lvl1pPr algn="r">
              <a:defRPr sz="1200"/>
            </a:lvl1pPr>
          </a:lstStyle>
          <a:p>
            <a:fld id="{A26CECA4-4622-BC49-8345-A632E6718CD7}" type="slidenum">
              <a:rPr lang="en-US" smtClean="0">
                <a:latin typeface="Effra"/>
              </a:rPr>
              <a:pPr/>
              <a:t>‹#›</a:t>
            </a:fld>
            <a:endParaRPr lang="en-US" dirty="0">
              <a:latin typeface="Effra"/>
            </a:endParaRPr>
          </a:p>
        </p:txBody>
      </p:sp>
    </p:spTree>
    <p:extLst>
      <p:ext uri="{BB962C8B-B14F-4D97-AF65-F5344CB8AC3E}">
        <p14:creationId xmlns:p14="http://schemas.microsoft.com/office/powerpoint/2010/main" val="7073383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41960"/>
          </a:xfrm>
          <a:prstGeom prst="rect">
            <a:avLst/>
          </a:prstGeom>
        </p:spPr>
        <p:txBody>
          <a:bodyPr vert="horz" lIns="90562" tIns="45281" rIns="90562" bIns="45281" rtlCol="0"/>
          <a:lstStyle>
            <a:lvl1pPr algn="l">
              <a:defRPr sz="1200">
                <a:latin typeface="Effra"/>
              </a:defRPr>
            </a:lvl1pPr>
          </a:lstStyle>
          <a:p>
            <a:endParaRPr lang="en-US" dirty="0"/>
          </a:p>
        </p:txBody>
      </p:sp>
      <p:sp>
        <p:nvSpPr>
          <p:cNvPr id="3" name="Date Placeholder 2"/>
          <p:cNvSpPr>
            <a:spLocks noGrp="1"/>
          </p:cNvSpPr>
          <p:nvPr>
            <p:ph type="dt" idx="1"/>
          </p:nvPr>
        </p:nvSpPr>
        <p:spPr>
          <a:xfrm>
            <a:off x="3841450" y="0"/>
            <a:ext cx="2938780" cy="441960"/>
          </a:xfrm>
          <a:prstGeom prst="rect">
            <a:avLst/>
          </a:prstGeom>
        </p:spPr>
        <p:txBody>
          <a:bodyPr vert="horz" lIns="90562" tIns="45281" rIns="90562" bIns="45281" rtlCol="0"/>
          <a:lstStyle>
            <a:lvl1pPr algn="r">
              <a:defRPr sz="1200">
                <a:latin typeface="Effra"/>
              </a:defRPr>
            </a:lvl1pPr>
          </a:lstStyle>
          <a:p>
            <a:r>
              <a:rPr lang="en-US"/>
              <a:t>November 9, 2015</a:t>
            </a:r>
            <a:endParaRPr lang="en-US" dirty="0"/>
          </a:p>
        </p:txBody>
      </p:sp>
      <p:sp>
        <p:nvSpPr>
          <p:cNvPr id="4" name="Slide Image Placeholder 3"/>
          <p:cNvSpPr>
            <a:spLocks noGrp="1" noRot="1" noChangeAspect="1"/>
          </p:cNvSpPr>
          <p:nvPr>
            <p:ph type="sldImg" idx="2"/>
          </p:nvPr>
        </p:nvSpPr>
        <p:spPr>
          <a:xfrm>
            <a:off x="444500" y="663575"/>
            <a:ext cx="5892800" cy="3314700"/>
          </a:xfrm>
          <a:prstGeom prst="rect">
            <a:avLst/>
          </a:prstGeom>
          <a:noFill/>
          <a:ln w="12700">
            <a:solidFill>
              <a:prstClr val="black"/>
            </a:solidFill>
          </a:ln>
        </p:spPr>
        <p:txBody>
          <a:bodyPr vert="horz" lIns="90562" tIns="45281" rIns="90562" bIns="45281" rtlCol="0" anchor="ctr"/>
          <a:lstStyle/>
          <a:p>
            <a:endParaRPr lang="en-US" dirty="0"/>
          </a:p>
        </p:txBody>
      </p:sp>
      <p:sp>
        <p:nvSpPr>
          <p:cNvPr id="5" name="Notes Placeholder 4"/>
          <p:cNvSpPr>
            <a:spLocks noGrp="1"/>
          </p:cNvSpPr>
          <p:nvPr>
            <p:ph type="body" sz="quarter" idx="3"/>
          </p:nvPr>
        </p:nvSpPr>
        <p:spPr>
          <a:xfrm>
            <a:off x="678180" y="4198620"/>
            <a:ext cx="5425440" cy="397764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395707"/>
            <a:ext cx="2938780" cy="441960"/>
          </a:xfrm>
          <a:prstGeom prst="rect">
            <a:avLst/>
          </a:prstGeom>
        </p:spPr>
        <p:txBody>
          <a:bodyPr vert="horz" lIns="90562" tIns="45281" rIns="90562" bIns="45281" rtlCol="0" anchor="b"/>
          <a:lstStyle>
            <a:lvl1pPr algn="l">
              <a:defRPr sz="1200">
                <a:latin typeface="Effra"/>
              </a:defRPr>
            </a:lvl1pPr>
          </a:lstStyle>
          <a:p>
            <a:endParaRPr lang="en-US" dirty="0"/>
          </a:p>
        </p:txBody>
      </p:sp>
      <p:sp>
        <p:nvSpPr>
          <p:cNvPr id="7" name="Slide Number Placeholder 6"/>
          <p:cNvSpPr>
            <a:spLocks noGrp="1"/>
          </p:cNvSpPr>
          <p:nvPr>
            <p:ph type="sldNum" sz="quarter" idx="5"/>
          </p:nvPr>
        </p:nvSpPr>
        <p:spPr>
          <a:xfrm>
            <a:off x="3841450" y="8395707"/>
            <a:ext cx="2938780" cy="441960"/>
          </a:xfrm>
          <a:prstGeom prst="rect">
            <a:avLst/>
          </a:prstGeom>
        </p:spPr>
        <p:txBody>
          <a:bodyPr vert="horz" lIns="90562" tIns="45281" rIns="90562" bIns="45281" rtlCol="0" anchor="b"/>
          <a:lstStyle>
            <a:lvl1pPr algn="r">
              <a:defRPr sz="1200">
                <a:latin typeface="Effra"/>
              </a:defRPr>
            </a:lvl1pPr>
          </a:lstStyle>
          <a:p>
            <a:fld id="{9E721036-882B-7948-8734-521EC9923D61}" type="slidenum">
              <a:rPr lang="en-US" smtClean="0"/>
              <a:pPr/>
              <a:t>‹#›</a:t>
            </a:fld>
            <a:endParaRPr lang="en-US" dirty="0"/>
          </a:p>
        </p:txBody>
      </p:sp>
    </p:spTree>
    <p:extLst>
      <p:ext uri="{BB962C8B-B14F-4D97-AF65-F5344CB8AC3E}">
        <p14:creationId xmlns:p14="http://schemas.microsoft.com/office/powerpoint/2010/main" val="652868473"/>
      </p:ext>
    </p:extLst>
  </p:cSld>
  <p:clrMap bg1="lt1" tx1="dk1" bg2="lt2" tx2="dk2" accent1="accent1" accent2="accent2" accent3="accent3" accent4="accent4" accent5="accent5" accent6="accent6" hlink="hlink" folHlink="folHlink"/>
  <p:hf hdr="0" ftr="0"/>
  <p:notesStyle>
    <a:lvl1pPr marL="0" algn="l" defTabSz="548457" rtl="0" eaLnBrk="1" latinLnBrk="0" hangingPunct="1">
      <a:defRPr sz="1200" kern="1200">
        <a:solidFill>
          <a:schemeClr val="tx1"/>
        </a:solidFill>
        <a:latin typeface="Effra"/>
        <a:ea typeface="+mn-ea"/>
        <a:cs typeface="+mn-cs"/>
      </a:defRPr>
    </a:lvl1pPr>
    <a:lvl2pPr marL="548457" algn="l" defTabSz="548457" rtl="0" eaLnBrk="1" latinLnBrk="0" hangingPunct="1">
      <a:defRPr sz="1200" kern="1200">
        <a:solidFill>
          <a:schemeClr val="tx1"/>
        </a:solidFill>
        <a:latin typeface="Effra"/>
        <a:ea typeface="+mn-ea"/>
        <a:cs typeface="+mn-cs"/>
      </a:defRPr>
    </a:lvl2pPr>
    <a:lvl3pPr marL="1096914" algn="l" defTabSz="548457" rtl="0" eaLnBrk="1" latinLnBrk="0" hangingPunct="1">
      <a:defRPr sz="1200" kern="1200">
        <a:solidFill>
          <a:schemeClr val="tx1"/>
        </a:solidFill>
        <a:latin typeface="Effra"/>
        <a:ea typeface="+mn-ea"/>
        <a:cs typeface="+mn-cs"/>
      </a:defRPr>
    </a:lvl3pPr>
    <a:lvl4pPr marL="1645371" algn="l" defTabSz="548457" rtl="0" eaLnBrk="1" latinLnBrk="0" hangingPunct="1">
      <a:defRPr sz="1200" kern="1200">
        <a:solidFill>
          <a:schemeClr val="tx1"/>
        </a:solidFill>
        <a:latin typeface="Effra"/>
        <a:ea typeface="+mn-ea"/>
        <a:cs typeface="+mn-cs"/>
      </a:defRPr>
    </a:lvl4pPr>
    <a:lvl5pPr marL="2193828" algn="l" defTabSz="548457" rtl="0" eaLnBrk="1" latinLnBrk="0" hangingPunct="1">
      <a:defRPr sz="1200" kern="1200">
        <a:solidFill>
          <a:schemeClr val="tx1"/>
        </a:solidFill>
        <a:latin typeface="Effra"/>
        <a:ea typeface="+mn-ea"/>
        <a:cs typeface="+mn-cs"/>
      </a:defRPr>
    </a:lvl5pPr>
    <a:lvl6pPr marL="2742286" algn="l" defTabSz="548457" rtl="0" eaLnBrk="1" latinLnBrk="0" hangingPunct="1">
      <a:defRPr sz="1400" kern="1200">
        <a:solidFill>
          <a:schemeClr val="tx1"/>
        </a:solidFill>
        <a:latin typeface="+mn-lt"/>
        <a:ea typeface="+mn-ea"/>
        <a:cs typeface="+mn-cs"/>
      </a:defRPr>
    </a:lvl6pPr>
    <a:lvl7pPr marL="3290743" algn="l" defTabSz="548457" rtl="0" eaLnBrk="1" latinLnBrk="0" hangingPunct="1">
      <a:defRPr sz="1400" kern="1200">
        <a:solidFill>
          <a:schemeClr val="tx1"/>
        </a:solidFill>
        <a:latin typeface="+mn-lt"/>
        <a:ea typeface="+mn-ea"/>
        <a:cs typeface="+mn-cs"/>
      </a:defRPr>
    </a:lvl7pPr>
    <a:lvl8pPr marL="3839200" algn="l" defTabSz="548457" rtl="0" eaLnBrk="1" latinLnBrk="0" hangingPunct="1">
      <a:defRPr sz="1400" kern="1200">
        <a:solidFill>
          <a:schemeClr val="tx1"/>
        </a:solidFill>
        <a:latin typeface="+mn-lt"/>
        <a:ea typeface="+mn-ea"/>
        <a:cs typeface="+mn-cs"/>
      </a:defRPr>
    </a:lvl8pPr>
    <a:lvl9pPr marL="4387657" algn="l" defTabSz="54845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3</a:t>
            </a:fld>
            <a:endParaRPr lang="en-US" dirty="0"/>
          </a:p>
        </p:txBody>
      </p:sp>
    </p:spTree>
    <p:extLst>
      <p:ext uri="{BB962C8B-B14F-4D97-AF65-F5344CB8AC3E}">
        <p14:creationId xmlns:p14="http://schemas.microsoft.com/office/powerpoint/2010/main" val="298727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34</a:t>
            </a:fld>
            <a:endParaRPr lang="en-US" dirty="0"/>
          </a:p>
        </p:txBody>
      </p:sp>
    </p:spTree>
    <p:extLst>
      <p:ext uri="{BB962C8B-B14F-4D97-AF65-F5344CB8AC3E}">
        <p14:creationId xmlns:p14="http://schemas.microsoft.com/office/powerpoint/2010/main" val="396616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36</a:t>
            </a:fld>
            <a:endParaRPr lang="en-US" dirty="0"/>
          </a:p>
        </p:txBody>
      </p:sp>
    </p:spTree>
    <p:extLst>
      <p:ext uri="{BB962C8B-B14F-4D97-AF65-F5344CB8AC3E}">
        <p14:creationId xmlns:p14="http://schemas.microsoft.com/office/powerpoint/2010/main" val="352285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38</a:t>
            </a:fld>
            <a:endParaRPr lang="en-US" dirty="0"/>
          </a:p>
        </p:txBody>
      </p:sp>
    </p:spTree>
    <p:extLst>
      <p:ext uri="{BB962C8B-B14F-4D97-AF65-F5344CB8AC3E}">
        <p14:creationId xmlns:p14="http://schemas.microsoft.com/office/powerpoint/2010/main" val="390837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41</a:t>
            </a:fld>
            <a:endParaRPr lang="en-US" dirty="0"/>
          </a:p>
        </p:txBody>
      </p:sp>
    </p:spTree>
    <p:extLst>
      <p:ext uri="{BB962C8B-B14F-4D97-AF65-F5344CB8AC3E}">
        <p14:creationId xmlns:p14="http://schemas.microsoft.com/office/powerpoint/2010/main" val="109721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42</a:t>
            </a:fld>
            <a:endParaRPr lang="en-US" dirty="0"/>
          </a:p>
        </p:txBody>
      </p:sp>
    </p:spTree>
    <p:extLst>
      <p:ext uri="{BB962C8B-B14F-4D97-AF65-F5344CB8AC3E}">
        <p14:creationId xmlns:p14="http://schemas.microsoft.com/office/powerpoint/2010/main" val="171515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43</a:t>
            </a:fld>
            <a:endParaRPr lang="en-US" dirty="0"/>
          </a:p>
        </p:txBody>
      </p:sp>
    </p:spTree>
    <p:extLst>
      <p:ext uri="{BB962C8B-B14F-4D97-AF65-F5344CB8AC3E}">
        <p14:creationId xmlns:p14="http://schemas.microsoft.com/office/powerpoint/2010/main" val="278047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44</a:t>
            </a:fld>
            <a:endParaRPr lang="en-US" dirty="0"/>
          </a:p>
        </p:txBody>
      </p:sp>
    </p:spTree>
    <p:extLst>
      <p:ext uri="{BB962C8B-B14F-4D97-AF65-F5344CB8AC3E}">
        <p14:creationId xmlns:p14="http://schemas.microsoft.com/office/powerpoint/2010/main" val="3132997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45</a:t>
            </a:fld>
            <a:endParaRPr lang="en-US" dirty="0"/>
          </a:p>
        </p:txBody>
      </p:sp>
    </p:spTree>
    <p:extLst>
      <p:ext uri="{BB962C8B-B14F-4D97-AF65-F5344CB8AC3E}">
        <p14:creationId xmlns:p14="http://schemas.microsoft.com/office/powerpoint/2010/main" val="77407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47</a:t>
            </a:fld>
            <a:endParaRPr lang="en-US" dirty="0"/>
          </a:p>
        </p:txBody>
      </p:sp>
    </p:spTree>
    <p:extLst>
      <p:ext uri="{BB962C8B-B14F-4D97-AF65-F5344CB8AC3E}">
        <p14:creationId xmlns:p14="http://schemas.microsoft.com/office/powerpoint/2010/main" val="46686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48</a:t>
            </a:fld>
            <a:endParaRPr lang="en-US" dirty="0"/>
          </a:p>
        </p:txBody>
      </p:sp>
    </p:spTree>
    <p:extLst>
      <p:ext uri="{BB962C8B-B14F-4D97-AF65-F5344CB8AC3E}">
        <p14:creationId xmlns:p14="http://schemas.microsoft.com/office/powerpoint/2010/main" val="225353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a:t>
            </a:fld>
            <a:endParaRPr lang="en-US" dirty="0"/>
          </a:p>
        </p:txBody>
      </p:sp>
    </p:spTree>
    <p:extLst>
      <p:ext uri="{BB962C8B-B14F-4D97-AF65-F5344CB8AC3E}">
        <p14:creationId xmlns:p14="http://schemas.microsoft.com/office/powerpoint/2010/main" val="372476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49</a:t>
            </a:fld>
            <a:endParaRPr lang="en-US" dirty="0"/>
          </a:p>
        </p:txBody>
      </p:sp>
    </p:spTree>
    <p:extLst>
      <p:ext uri="{BB962C8B-B14F-4D97-AF65-F5344CB8AC3E}">
        <p14:creationId xmlns:p14="http://schemas.microsoft.com/office/powerpoint/2010/main" val="4241280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50</a:t>
            </a:fld>
            <a:endParaRPr lang="en-US" dirty="0"/>
          </a:p>
        </p:txBody>
      </p:sp>
    </p:spTree>
    <p:extLst>
      <p:ext uri="{BB962C8B-B14F-4D97-AF65-F5344CB8AC3E}">
        <p14:creationId xmlns:p14="http://schemas.microsoft.com/office/powerpoint/2010/main" val="2961665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51</a:t>
            </a:fld>
            <a:endParaRPr lang="en-US" dirty="0"/>
          </a:p>
        </p:txBody>
      </p:sp>
    </p:spTree>
    <p:extLst>
      <p:ext uri="{BB962C8B-B14F-4D97-AF65-F5344CB8AC3E}">
        <p14:creationId xmlns:p14="http://schemas.microsoft.com/office/powerpoint/2010/main" val="329246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52</a:t>
            </a:fld>
            <a:endParaRPr lang="en-US" dirty="0"/>
          </a:p>
        </p:txBody>
      </p:sp>
    </p:spTree>
    <p:extLst>
      <p:ext uri="{BB962C8B-B14F-4D97-AF65-F5344CB8AC3E}">
        <p14:creationId xmlns:p14="http://schemas.microsoft.com/office/powerpoint/2010/main" val="176524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53</a:t>
            </a:fld>
            <a:endParaRPr lang="en-US" dirty="0"/>
          </a:p>
        </p:txBody>
      </p:sp>
    </p:spTree>
    <p:extLst>
      <p:ext uri="{BB962C8B-B14F-4D97-AF65-F5344CB8AC3E}">
        <p14:creationId xmlns:p14="http://schemas.microsoft.com/office/powerpoint/2010/main" val="312334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54</a:t>
            </a:fld>
            <a:endParaRPr lang="en-US" dirty="0"/>
          </a:p>
        </p:txBody>
      </p:sp>
    </p:spTree>
    <p:extLst>
      <p:ext uri="{BB962C8B-B14F-4D97-AF65-F5344CB8AC3E}">
        <p14:creationId xmlns:p14="http://schemas.microsoft.com/office/powerpoint/2010/main" val="2333930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55</a:t>
            </a:fld>
            <a:endParaRPr lang="en-US" dirty="0"/>
          </a:p>
        </p:txBody>
      </p:sp>
    </p:spTree>
    <p:extLst>
      <p:ext uri="{BB962C8B-B14F-4D97-AF65-F5344CB8AC3E}">
        <p14:creationId xmlns:p14="http://schemas.microsoft.com/office/powerpoint/2010/main" val="1816605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56</a:t>
            </a:fld>
            <a:endParaRPr lang="en-US" dirty="0"/>
          </a:p>
        </p:txBody>
      </p:sp>
    </p:spTree>
    <p:extLst>
      <p:ext uri="{BB962C8B-B14F-4D97-AF65-F5344CB8AC3E}">
        <p14:creationId xmlns:p14="http://schemas.microsoft.com/office/powerpoint/2010/main" val="2529623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58</a:t>
            </a:fld>
            <a:endParaRPr lang="en-US" dirty="0"/>
          </a:p>
        </p:txBody>
      </p:sp>
    </p:spTree>
    <p:extLst>
      <p:ext uri="{BB962C8B-B14F-4D97-AF65-F5344CB8AC3E}">
        <p14:creationId xmlns:p14="http://schemas.microsoft.com/office/powerpoint/2010/main" val="99196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8</a:t>
            </a:fld>
            <a:endParaRPr lang="en-US" dirty="0"/>
          </a:p>
        </p:txBody>
      </p:sp>
    </p:spTree>
    <p:extLst>
      <p:ext uri="{BB962C8B-B14F-4D97-AF65-F5344CB8AC3E}">
        <p14:creationId xmlns:p14="http://schemas.microsoft.com/office/powerpoint/2010/main" val="414204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9</a:t>
            </a:fld>
            <a:endParaRPr lang="en-US" dirty="0"/>
          </a:p>
        </p:txBody>
      </p:sp>
    </p:spTree>
    <p:extLst>
      <p:ext uri="{BB962C8B-B14F-4D97-AF65-F5344CB8AC3E}">
        <p14:creationId xmlns:p14="http://schemas.microsoft.com/office/powerpoint/2010/main" val="58496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11</a:t>
            </a:fld>
            <a:endParaRPr lang="en-US" dirty="0"/>
          </a:p>
        </p:txBody>
      </p:sp>
    </p:spTree>
    <p:extLst>
      <p:ext uri="{BB962C8B-B14F-4D97-AF65-F5344CB8AC3E}">
        <p14:creationId xmlns:p14="http://schemas.microsoft.com/office/powerpoint/2010/main" val="224303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12</a:t>
            </a:fld>
            <a:endParaRPr lang="en-US" dirty="0"/>
          </a:p>
        </p:txBody>
      </p:sp>
    </p:spTree>
    <p:extLst>
      <p:ext uri="{BB962C8B-B14F-4D97-AF65-F5344CB8AC3E}">
        <p14:creationId xmlns:p14="http://schemas.microsoft.com/office/powerpoint/2010/main" val="311733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22</a:t>
            </a:fld>
            <a:endParaRPr lang="en-US" dirty="0"/>
          </a:p>
        </p:txBody>
      </p:sp>
    </p:spTree>
    <p:extLst>
      <p:ext uri="{BB962C8B-B14F-4D97-AF65-F5344CB8AC3E}">
        <p14:creationId xmlns:p14="http://schemas.microsoft.com/office/powerpoint/2010/main" val="421498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30</a:t>
            </a:fld>
            <a:endParaRPr lang="en-US" dirty="0"/>
          </a:p>
        </p:txBody>
      </p:sp>
    </p:spTree>
    <p:extLst>
      <p:ext uri="{BB962C8B-B14F-4D97-AF65-F5344CB8AC3E}">
        <p14:creationId xmlns:p14="http://schemas.microsoft.com/office/powerpoint/2010/main" val="40168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November 9, 2015</a:t>
            </a:r>
            <a:endParaRPr lang="en-US" dirty="0"/>
          </a:p>
        </p:txBody>
      </p:sp>
      <p:sp>
        <p:nvSpPr>
          <p:cNvPr id="5" name="Slide Number Placeholder 4"/>
          <p:cNvSpPr>
            <a:spLocks noGrp="1"/>
          </p:cNvSpPr>
          <p:nvPr>
            <p:ph type="sldNum" sz="quarter" idx="5"/>
          </p:nvPr>
        </p:nvSpPr>
        <p:spPr/>
        <p:txBody>
          <a:bodyPr/>
          <a:lstStyle/>
          <a:p>
            <a:fld id="{9E721036-882B-7948-8734-521EC9923D61}" type="slidenum">
              <a:rPr lang="en-US" smtClean="0"/>
              <a:pPr/>
              <a:t>32</a:t>
            </a:fld>
            <a:endParaRPr lang="en-US" dirty="0"/>
          </a:p>
        </p:txBody>
      </p:sp>
    </p:spTree>
    <p:extLst>
      <p:ext uri="{BB962C8B-B14F-4D97-AF65-F5344CB8AC3E}">
        <p14:creationId xmlns:p14="http://schemas.microsoft.com/office/powerpoint/2010/main" val="375094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6" name="Title 5"/>
          <p:cNvSpPr>
            <a:spLocks noGrp="1"/>
          </p:cNvSpPr>
          <p:nvPr>
            <p:ph type="title"/>
          </p:nvPr>
        </p:nvSpPr>
        <p:spPr>
          <a:xfrm>
            <a:off x="457200" y="420624"/>
            <a:ext cx="13716000" cy="77724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421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4FE40-D4BE-47C0-B455-0C6189FA06B6}"/>
              </a:ext>
            </a:extLst>
          </p:cNvPr>
          <p:cNvSpPr/>
          <p:nvPr userDrawn="1"/>
        </p:nvSpPr>
        <p:spPr>
          <a:xfrm>
            <a:off x="457200" y="969835"/>
            <a:ext cx="13716000" cy="6289929"/>
          </a:xfrm>
          <a:prstGeom prst="rect">
            <a:avLst/>
          </a:prstGeom>
          <a:solidFill>
            <a:schemeClr val="bg1">
              <a:alpha val="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itle 1">
            <a:extLst>
              <a:ext uri="{FF2B5EF4-FFF2-40B4-BE49-F238E27FC236}">
                <a16:creationId xmlns:a16="http://schemas.microsoft.com/office/drawing/2014/main" id="{D8E74686-4030-4DF1-BE51-56605AD12C1A}"/>
              </a:ext>
            </a:extLst>
          </p:cNvPr>
          <p:cNvSpPr>
            <a:spLocks noGrp="1"/>
          </p:cNvSpPr>
          <p:nvPr>
            <p:ph type="title" hasCustomPrompt="1"/>
          </p:nvPr>
        </p:nvSpPr>
        <p:spPr>
          <a:xfrm>
            <a:off x="732155" y="1621345"/>
            <a:ext cx="12617450" cy="938975"/>
          </a:xfrm>
        </p:spPr>
        <p:txBody>
          <a:bodyPr/>
          <a:lstStyle>
            <a:lvl1pPr>
              <a:defRPr b="0">
                <a:latin typeface="Effra" panose="020B0603020203020204" pitchFamily="34" charset="0"/>
              </a:defRPr>
            </a:lvl1pPr>
          </a:lstStyle>
          <a:p>
            <a:r>
              <a:rPr lang="en-US" dirty="0"/>
              <a:t>Disclaimer</a:t>
            </a:r>
            <a:endParaRPr lang="es-ES" dirty="0"/>
          </a:p>
        </p:txBody>
      </p:sp>
      <p:sp>
        <p:nvSpPr>
          <p:cNvPr id="3" name="Date Placeholder 2">
            <a:extLst>
              <a:ext uri="{FF2B5EF4-FFF2-40B4-BE49-F238E27FC236}">
                <a16:creationId xmlns:a16="http://schemas.microsoft.com/office/drawing/2014/main" id="{73F04819-C8DF-4FC0-BE7C-C256BDEDD44B}"/>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4" name="Footer Placeholder 3">
            <a:extLst>
              <a:ext uri="{FF2B5EF4-FFF2-40B4-BE49-F238E27FC236}">
                <a16:creationId xmlns:a16="http://schemas.microsoft.com/office/drawing/2014/main" id="{469A6AD0-E16C-4146-85A0-D98C392F8CB5}"/>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F14C7D86-6F3E-43F8-8C35-07437996F3B0}"/>
              </a:ext>
            </a:extLst>
          </p:cNvPr>
          <p:cNvSpPr>
            <a:spLocks noGrp="1"/>
          </p:cNvSpPr>
          <p:nvPr>
            <p:ph type="sldNum" sz="quarter" idx="12"/>
          </p:nvPr>
        </p:nvSpPr>
        <p:spPr/>
        <p:txBody>
          <a:bodyPr/>
          <a:lstStyle/>
          <a:p>
            <a:fld id="{E4B3C3FC-EF69-484F-A1D0-7BA45FF75D0B}" type="slidenum">
              <a:rPr lang="es-ES" smtClean="0"/>
              <a:t>‹#›</a:t>
            </a:fld>
            <a:endParaRPr lang="es-ES"/>
          </a:p>
        </p:txBody>
      </p:sp>
      <p:sp>
        <p:nvSpPr>
          <p:cNvPr id="11" name="Text Placeholder 10">
            <a:extLst>
              <a:ext uri="{FF2B5EF4-FFF2-40B4-BE49-F238E27FC236}">
                <a16:creationId xmlns:a16="http://schemas.microsoft.com/office/drawing/2014/main" id="{E26F0EE4-24F4-4F1B-90A5-61FBDA438503}"/>
              </a:ext>
            </a:extLst>
          </p:cNvPr>
          <p:cNvSpPr>
            <a:spLocks noGrp="1"/>
          </p:cNvSpPr>
          <p:nvPr>
            <p:ph type="body" sz="quarter" idx="13" hasCustomPrompt="1"/>
          </p:nvPr>
        </p:nvSpPr>
        <p:spPr>
          <a:xfrm>
            <a:off x="732155" y="2571750"/>
            <a:ext cx="12617449" cy="3977641"/>
          </a:xfrm>
        </p:spPr>
        <p:txBody>
          <a:bodyPr>
            <a:normAutofit/>
          </a:bodyPr>
          <a:lstStyle>
            <a:lvl1pPr marL="0" indent="0" algn="l" defTabSz="548457" rtl="0" eaLnBrk="1" latinLnBrk="0" hangingPunct="1">
              <a:buNone/>
              <a:defRPr lang="en-US" sz="2200" kern="1200" dirty="0">
                <a:solidFill>
                  <a:schemeClr val="tx1"/>
                </a:solidFill>
                <a:latin typeface="+mn-lt"/>
                <a:ea typeface="+mn-ea"/>
                <a:cs typeface="+mn-cs"/>
              </a:defRPr>
            </a:lvl1pPr>
          </a:lstStyle>
          <a:p>
            <a:pPr lvl="0"/>
            <a:r>
              <a:rPr lang="en-US" dirty="0"/>
              <a:t>Random text</a:t>
            </a:r>
          </a:p>
        </p:txBody>
      </p:sp>
    </p:spTree>
    <p:extLst>
      <p:ext uri="{BB962C8B-B14F-4D97-AF65-F5344CB8AC3E}">
        <p14:creationId xmlns:p14="http://schemas.microsoft.com/office/powerpoint/2010/main" val="15682095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723FB0-6022-4F89-B273-0BD6FC8B9272}"/>
              </a:ext>
            </a:extLst>
          </p:cNvPr>
          <p:cNvSpPr/>
          <p:nvPr userDrawn="1"/>
        </p:nvSpPr>
        <p:spPr>
          <a:xfrm>
            <a:off x="0" y="0"/>
            <a:ext cx="14630400" cy="8229600"/>
          </a:xfrm>
          <a:prstGeom prst="rect">
            <a:avLst/>
          </a:prstGeom>
          <a:solidFill>
            <a:schemeClr val="bg1">
              <a:alpha val="0"/>
            </a:schemeClr>
          </a:solid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ontent Placeholder 2">
            <a:extLst>
              <a:ext uri="{FF2B5EF4-FFF2-40B4-BE49-F238E27FC236}">
                <a16:creationId xmlns:a16="http://schemas.microsoft.com/office/drawing/2014/main" id="{041EEF1C-1456-496B-A7BA-CC22D1ED0B5D}"/>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4" name="Date Placeholder 3">
            <a:extLst>
              <a:ext uri="{FF2B5EF4-FFF2-40B4-BE49-F238E27FC236}">
                <a16:creationId xmlns:a16="http://schemas.microsoft.com/office/drawing/2014/main" id="{93AAA60D-EB60-4D4C-B0CE-BC56AFEC7960}"/>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5" name="Footer Placeholder 4">
            <a:extLst>
              <a:ext uri="{FF2B5EF4-FFF2-40B4-BE49-F238E27FC236}">
                <a16:creationId xmlns:a16="http://schemas.microsoft.com/office/drawing/2014/main" id="{E58BF6E0-0CF5-400D-BAF9-76B7F82CA9A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5394E1F-4A07-4B7F-BF04-AC5A218E72C7}"/>
              </a:ext>
            </a:extLst>
          </p:cNvPr>
          <p:cNvSpPr>
            <a:spLocks noGrp="1"/>
          </p:cNvSpPr>
          <p:nvPr>
            <p:ph type="sldNum" sz="quarter" idx="12"/>
          </p:nvPr>
        </p:nvSpPr>
        <p:spPr/>
        <p:txBody>
          <a:bodyPr/>
          <a:lstStyle/>
          <a:p>
            <a:fld id="{E4B3C3FC-EF69-484F-A1D0-7BA45FF75D0B}" type="slidenum">
              <a:rPr lang="es-ES" smtClean="0"/>
              <a:t>‹#›</a:t>
            </a:fld>
            <a:endParaRPr lang="es-ES"/>
          </a:p>
        </p:txBody>
      </p:sp>
      <p:sp>
        <p:nvSpPr>
          <p:cNvPr id="9" name="Rectangle 8">
            <a:extLst>
              <a:ext uri="{FF2B5EF4-FFF2-40B4-BE49-F238E27FC236}">
                <a16:creationId xmlns:a16="http://schemas.microsoft.com/office/drawing/2014/main" id="{BEE98C67-C171-4A01-B244-93D9950D82BB}"/>
              </a:ext>
            </a:extLst>
          </p:cNvPr>
          <p:cNvSpPr/>
          <p:nvPr userDrawn="1"/>
        </p:nvSpPr>
        <p:spPr>
          <a:xfrm>
            <a:off x="0" y="0"/>
            <a:ext cx="146304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solidFill>
                  <a:srgbClr val="00A9E0"/>
                </a:solidFill>
                <a:latin typeface="Effra" panose="020B0603020203020204" pitchFamily="34" charset="0"/>
              </a:rPr>
              <a:t>   TABLE OF CONTENTS</a:t>
            </a:r>
          </a:p>
        </p:txBody>
      </p:sp>
    </p:spTree>
    <p:extLst>
      <p:ext uri="{BB962C8B-B14F-4D97-AF65-F5344CB8AC3E}">
        <p14:creationId xmlns:p14="http://schemas.microsoft.com/office/powerpoint/2010/main" val="204842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9540-01FC-4885-9F53-D5FED001631A}"/>
              </a:ext>
            </a:extLst>
          </p:cNvPr>
          <p:cNvSpPr>
            <a:spLocks noGrp="1"/>
          </p:cNvSpPr>
          <p:nvPr>
            <p:ph type="title" hasCustomPrompt="1"/>
          </p:nvPr>
        </p:nvSpPr>
        <p:spPr>
          <a:xfrm>
            <a:off x="651510" y="4309905"/>
            <a:ext cx="12617450" cy="947896"/>
          </a:xfrm>
        </p:spPr>
        <p:txBody>
          <a:bodyPr>
            <a:normAutofit/>
          </a:bodyPr>
          <a:lstStyle>
            <a:lvl1pPr>
              <a:defRPr sz="3600" b="1">
                <a:latin typeface="Effra" panose="020B0603020203020204" pitchFamily="34" charset="0"/>
              </a:defRPr>
            </a:lvl1pPr>
          </a:lstStyle>
          <a:p>
            <a:r>
              <a:rPr lang="en-US" dirty="0"/>
              <a:t>Section Name</a:t>
            </a:r>
            <a:endParaRPr lang="es-ES" dirty="0"/>
          </a:p>
        </p:txBody>
      </p:sp>
      <p:sp>
        <p:nvSpPr>
          <p:cNvPr id="4" name="Date Placeholder 3">
            <a:extLst>
              <a:ext uri="{FF2B5EF4-FFF2-40B4-BE49-F238E27FC236}">
                <a16:creationId xmlns:a16="http://schemas.microsoft.com/office/drawing/2014/main" id="{93AAA60D-EB60-4D4C-B0CE-BC56AFEC7960}"/>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5" name="Footer Placeholder 4">
            <a:extLst>
              <a:ext uri="{FF2B5EF4-FFF2-40B4-BE49-F238E27FC236}">
                <a16:creationId xmlns:a16="http://schemas.microsoft.com/office/drawing/2014/main" id="{E58BF6E0-0CF5-400D-BAF9-76B7F82CA9A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5394E1F-4A07-4B7F-BF04-AC5A218E72C7}"/>
              </a:ext>
            </a:extLst>
          </p:cNvPr>
          <p:cNvSpPr>
            <a:spLocks noGrp="1"/>
          </p:cNvSpPr>
          <p:nvPr>
            <p:ph type="sldNum" sz="quarter" idx="12"/>
          </p:nvPr>
        </p:nvSpPr>
        <p:spPr/>
        <p:txBody>
          <a:bodyPr/>
          <a:lstStyle/>
          <a:p>
            <a:fld id="{E4B3C3FC-EF69-484F-A1D0-7BA45FF75D0B}" type="slidenum">
              <a:rPr lang="es-ES" smtClean="0"/>
              <a:t>‹#›</a:t>
            </a:fld>
            <a:endParaRPr lang="es-ES"/>
          </a:p>
        </p:txBody>
      </p:sp>
      <p:sp>
        <p:nvSpPr>
          <p:cNvPr id="7" name="Frame 6">
            <a:extLst>
              <a:ext uri="{FF2B5EF4-FFF2-40B4-BE49-F238E27FC236}">
                <a16:creationId xmlns:a16="http://schemas.microsoft.com/office/drawing/2014/main" id="{3043A615-E2F7-4DAC-8D78-C20EBA4EADDC}"/>
              </a:ext>
            </a:extLst>
          </p:cNvPr>
          <p:cNvSpPr/>
          <p:nvPr userDrawn="1"/>
        </p:nvSpPr>
        <p:spPr>
          <a:xfrm>
            <a:off x="457200" y="4114800"/>
            <a:ext cx="13716000" cy="3297238"/>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8" name="TextBox 7">
            <a:extLst>
              <a:ext uri="{FF2B5EF4-FFF2-40B4-BE49-F238E27FC236}">
                <a16:creationId xmlns:a16="http://schemas.microsoft.com/office/drawing/2014/main" id="{26DCDF74-487C-4E8C-88DB-0DBA80EDF677}"/>
              </a:ext>
            </a:extLst>
          </p:cNvPr>
          <p:cNvSpPr txBox="1"/>
          <p:nvPr userDrawn="1"/>
        </p:nvSpPr>
        <p:spPr>
          <a:xfrm>
            <a:off x="12512675" y="5547975"/>
            <a:ext cx="1292225" cy="430887"/>
          </a:xfrm>
          <a:prstGeom prst="rect">
            <a:avLst/>
          </a:prstGeom>
          <a:noFill/>
        </p:spPr>
        <p:txBody>
          <a:bodyPr wrap="square" rtlCol="0">
            <a:spAutoFit/>
          </a:bodyPr>
          <a:lstStyle/>
          <a:p>
            <a:pPr algn="ctr"/>
            <a:r>
              <a:rPr lang="en-US" dirty="0">
                <a:latin typeface="Effra" panose="020B0603020203020204" pitchFamily="34" charset="0"/>
              </a:rPr>
              <a:t>LESSON</a:t>
            </a:r>
          </a:p>
        </p:txBody>
      </p:sp>
      <p:sp>
        <p:nvSpPr>
          <p:cNvPr id="14" name="Text Placeholder 13">
            <a:extLst>
              <a:ext uri="{FF2B5EF4-FFF2-40B4-BE49-F238E27FC236}">
                <a16:creationId xmlns:a16="http://schemas.microsoft.com/office/drawing/2014/main" id="{28BAC94D-0E2B-476A-8809-70E726DFC381}"/>
              </a:ext>
            </a:extLst>
          </p:cNvPr>
          <p:cNvSpPr>
            <a:spLocks noGrp="1"/>
          </p:cNvSpPr>
          <p:nvPr>
            <p:ph type="body" sz="quarter" idx="13" hasCustomPrompt="1"/>
          </p:nvPr>
        </p:nvSpPr>
        <p:spPr>
          <a:xfrm>
            <a:off x="12502515" y="5668349"/>
            <a:ext cx="1292225" cy="1372531"/>
          </a:xfrm>
        </p:spPr>
        <p:txBody>
          <a:bodyPr>
            <a:noAutofit/>
          </a:bodyPr>
          <a:lstStyle>
            <a:lvl1pPr marL="0" indent="0" algn="ctr">
              <a:buNone/>
              <a:defRPr sz="11500">
                <a:latin typeface="Effra" panose="020B0603020203020204" pitchFamily="34" charset="0"/>
              </a:defRPr>
            </a:lvl1pPr>
          </a:lstStyle>
          <a:p>
            <a:pPr lvl="0"/>
            <a:r>
              <a:rPr lang="en-US" dirty="0"/>
              <a:t>1</a:t>
            </a:r>
          </a:p>
        </p:txBody>
      </p:sp>
    </p:spTree>
    <p:extLst>
      <p:ext uri="{BB962C8B-B14F-4D97-AF65-F5344CB8AC3E}">
        <p14:creationId xmlns:p14="http://schemas.microsoft.com/office/powerpoint/2010/main" val="422085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tx1"/>
        </a:solidFill>
        <a:effectLst/>
      </p:bgPr>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D45FEFD9-91CA-41DB-91FB-1ED5E275A1DC}"/>
              </a:ext>
            </a:extLst>
          </p:cNvPr>
          <p:cNvSpPr>
            <a:spLocks noGrp="1"/>
          </p:cNvSpPr>
          <p:nvPr>
            <p:ph type="pic" sz="quarter" idx="13" hasCustomPrompt="1"/>
          </p:nvPr>
        </p:nvSpPr>
        <p:spPr>
          <a:xfrm>
            <a:off x="10515600" y="4114800"/>
            <a:ext cx="4114800" cy="4114800"/>
          </a:xfrm>
          <a:prstGeom prst="rect">
            <a:avLst/>
          </a:prstGeom>
          <a:solidFill>
            <a:srgbClr val="00A9E0"/>
          </a:solid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7" name="Picture Placeholder 9">
            <a:extLst>
              <a:ext uri="{FF2B5EF4-FFF2-40B4-BE49-F238E27FC236}">
                <a16:creationId xmlns:a16="http://schemas.microsoft.com/office/drawing/2014/main" id="{0B14C97F-A2E6-4A9D-ACE3-60869308E292}"/>
              </a:ext>
            </a:extLst>
          </p:cNvPr>
          <p:cNvSpPr>
            <a:spLocks noGrp="1"/>
          </p:cNvSpPr>
          <p:nvPr>
            <p:ph type="pic" sz="quarter" idx="14" hasCustomPrompt="1"/>
          </p:nvPr>
        </p:nvSpPr>
        <p:spPr>
          <a:xfrm>
            <a:off x="10515600" y="0"/>
            <a:ext cx="4114800" cy="4114800"/>
          </a:xfrm>
          <a:prstGeom prst="rect">
            <a:avLst/>
          </a:prstGeom>
          <a:solidFill>
            <a:srgbClr val="00A9E0"/>
          </a:solid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11" name="Text Placeholder 10">
            <a:extLst>
              <a:ext uri="{FF2B5EF4-FFF2-40B4-BE49-F238E27FC236}">
                <a16:creationId xmlns:a16="http://schemas.microsoft.com/office/drawing/2014/main" id="{4B30C4CE-8C17-48BA-9B78-192F144FD096}"/>
              </a:ext>
            </a:extLst>
          </p:cNvPr>
          <p:cNvSpPr>
            <a:spLocks noGrp="1"/>
          </p:cNvSpPr>
          <p:nvPr>
            <p:ph type="body" sz="quarter" idx="16" hasCustomPrompt="1"/>
          </p:nvPr>
        </p:nvSpPr>
        <p:spPr>
          <a:xfrm>
            <a:off x="536574" y="2182813"/>
            <a:ext cx="9258935" cy="5257800"/>
          </a:xfrm>
        </p:spPr>
        <p:txBody>
          <a:bodyPr/>
          <a:lstStyle>
            <a:lvl1pPr marL="0" indent="0">
              <a:buNone/>
              <a:defRPr>
                <a:solidFill>
                  <a:schemeClr val="bg1"/>
                </a:solidFill>
                <a:latin typeface="Effra" panose="020B0603020203020204" pitchFamily="34" charset="0"/>
              </a:defRPr>
            </a:lvl1pPr>
            <a:lvl2pPr>
              <a:defRPr>
                <a:solidFill>
                  <a:schemeClr val="bg1"/>
                </a:solidFill>
                <a:latin typeface="Effra" panose="020B0603020203020204" pitchFamily="34" charset="0"/>
              </a:defRPr>
            </a:lvl2pPr>
            <a:lvl3pPr>
              <a:defRPr>
                <a:solidFill>
                  <a:schemeClr val="bg1"/>
                </a:solidFill>
                <a:latin typeface="Effra" panose="020B0603020203020204" pitchFamily="34" charset="0"/>
              </a:defRPr>
            </a:lvl3pPr>
            <a:lvl4pPr>
              <a:defRPr>
                <a:solidFill>
                  <a:schemeClr val="bg1"/>
                </a:solidFill>
                <a:latin typeface="Effra" panose="020B0603020203020204" pitchFamily="34" charset="0"/>
              </a:defRPr>
            </a:lvl4pPr>
            <a:lvl5pPr>
              <a:defRPr>
                <a:solidFill>
                  <a:schemeClr val="bg1"/>
                </a:solidFill>
                <a:latin typeface="Effra" panose="020B0603020203020204" pitchFamily="34" charset="0"/>
              </a:defRPr>
            </a:lvl5pPr>
          </a:lstStyle>
          <a:p>
            <a:pPr lvl="0"/>
            <a:r>
              <a:rPr lang="en-US" dirty="0"/>
              <a:t>Text</a:t>
            </a:r>
          </a:p>
        </p:txBody>
      </p:sp>
      <p:sp>
        <p:nvSpPr>
          <p:cNvPr id="12" name="Text Placeholder 8">
            <a:extLst>
              <a:ext uri="{FF2B5EF4-FFF2-40B4-BE49-F238E27FC236}">
                <a16:creationId xmlns:a16="http://schemas.microsoft.com/office/drawing/2014/main" id="{922EA720-6F51-4BFC-9C4E-33022DC927AC}"/>
              </a:ext>
            </a:extLst>
          </p:cNvPr>
          <p:cNvSpPr>
            <a:spLocks noGrp="1"/>
          </p:cNvSpPr>
          <p:nvPr>
            <p:ph type="body" sz="quarter" idx="17" hasCustomPrompt="1"/>
          </p:nvPr>
        </p:nvSpPr>
        <p:spPr>
          <a:xfrm>
            <a:off x="209550" y="571500"/>
            <a:ext cx="5269230" cy="491490"/>
          </a:xfrm>
        </p:spPr>
        <p:txBody>
          <a:bodyPr/>
          <a:lstStyle>
            <a:lvl1pPr marL="0" indent="0">
              <a:buNone/>
              <a:defRPr sz="3600">
                <a:solidFill>
                  <a:srgbClr val="00A9E0"/>
                </a:solidFill>
              </a:defRPr>
            </a:lvl1pPr>
            <a:lvl2pPr marL="457200" indent="0" algn="l">
              <a:buNone/>
              <a:defRPr>
                <a:solidFill>
                  <a:schemeClr val="bg1"/>
                </a:solidFill>
                <a:latin typeface="Effra" panose="020B0603020203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a:t>
            </a:r>
          </a:p>
        </p:txBody>
      </p:sp>
    </p:spTree>
    <p:extLst>
      <p:ext uri="{BB962C8B-B14F-4D97-AF65-F5344CB8AC3E}">
        <p14:creationId xmlns:p14="http://schemas.microsoft.com/office/powerpoint/2010/main" val="6318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1">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B30C4CE-8C17-48BA-9B78-192F144FD096}"/>
              </a:ext>
            </a:extLst>
          </p:cNvPr>
          <p:cNvSpPr>
            <a:spLocks noGrp="1"/>
          </p:cNvSpPr>
          <p:nvPr>
            <p:ph type="body" sz="quarter" idx="16" hasCustomPrompt="1"/>
          </p:nvPr>
        </p:nvSpPr>
        <p:spPr>
          <a:xfrm>
            <a:off x="4177665" y="2011363"/>
            <a:ext cx="9258935" cy="5257800"/>
          </a:xfrm>
        </p:spPr>
        <p:txBody>
          <a:bodyPr/>
          <a:lstStyle>
            <a:lvl1pPr marL="0" indent="0">
              <a:buNone/>
              <a:defRPr>
                <a:solidFill>
                  <a:schemeClr val="bg1"/>
                </a:solidFill>
                <a:latin typeface="Effra" panose="020B0603020203020204" pitchFamily="34" charset="0"/>
              </a:defRPr>
            </a:lvl1pPr>
            <a:lvl2pPr>
              <a:defRPr>
                <a:solidFill>
                  <a:schemeClr val="bg1"/>
                </a:solidFill>
                <a:latin typeface="Effra" panose="020B0603020203020204" pitchFamily="34" charset="0"/>
              </a:defRPr>
            </a:lvl2pPr>
            <a:lvl3pPr>
              <a:defRPr>
                <a:solidFill>
                  <a:schemeClr val="bg1"/>
                </a:solidFill>
                <a:latin typeface="Effra" panose="020B0603020203020204" pitchFamily="34" charset="0"/>
              </a:defRPr>
            </a:lvl3pPr>
            <a:lvl4pPr>
              <a:defRPr>
                <a:solidFill>
                  <a:schemeClr val="bg1"/>
                </a:solidFill>
                <a:latin typeface="Effra" panose="020B0603020203020204" pitchFamily="34" charset="0"/>
              </a:defRPr>
            </a:lvl4pPr>
            <a:lvl5pPr>
              <a:defRPr>
                <a:solidFill>
                  <a:schemeClr val="bg1"/>
                </a:solidFill>
                <a:latin typeface="Effra" panose="020B0603020203020204" pitchFamily="34" charset="0"/>
              </a:defRPr>
            </a:lvl5pPr>
          </a:lstStyle>
          <a:p>
            <a:pPr lvl="0"/>
            <a:r>
              <a:rPr lang="en-US" dirty="0"/>
              <a:t>Text</a:t>
            </a:r>
          </a:p>
        </p:txBody>
      </p:sp>
      <p:sp>
        <p:nvSpPr>
          <p:cNvPr id="12" name="Text Placeholder 8">
            <a:extLst>
              <a:ext uri="{FF2B5EF4-FFF2-40B4-BE49-F238E27FC236}">
                <a16:creationId xmlns:a16="http://schemas.microsoft.com/office/drawing/2014/main" id="{922EA720-6F51-4BFC-9C4E-33022DC927AC}"/>
              </a:ext>
            </a:extLst>
          </p:cNvPr>
          <p:cNvSpPr>
            <a:spLocks noGrp="1"/>
          </p:cNvSpPr>
          <p:nvPr>
            <p:ph type="body" sz="quarter" idx="17" hasCustomPrompt="1"/>
          </p:nvPr>
        </p:nvSpPr>
        <p:spPr>
          <a:xfrm>
            <a:off x="1543050" y="438548"/>
            <a:ext cx="5269230" cy="491490"/>
          </a:xfrm>
        </p:spPr>
        <p:txBody>
          <a:bodyPr>
            <a:noAutofit/>
          </a:bodyPr>
          <a:lstStyle>
            <a:lvl1pPr marL="0" indent="0">
              <a:buNone/>
              <a:defRPr sz="3200">
                <a:solidFill>
                  <a:srgbClr val="22B4E4"/>
                </a:solidFill>
                <a:latin typeface="Effra" panose="020B0603020203020204" pitchFamily="34" charset="0"/>
              </a:defRPr>
            </a:lvl1pPr>
            <a:lvl2pPr marL="457200" indent="0" algn="l">
              <a:buNone/>
              <a:defRPr>
                <a:solidFill>
                  <a:schemeClr val="bg1"/>
                </a:solidFill>
                <a:latin typeface="Effra" panose="020B0603020203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a:t>
            </a:r>
          </a:p>
        </p:txBody>
      </p:sp>
      <p:sp>
        <p:nvSpPr>
          <p:cNvPr id="8" name="TextBox 7">
            <a:extLst>
              <a:ext uri="{FF2B5EF4-FFF2-40B4-BE49-F238E27FC236}">
                <a16:creationId xmlns:a16="http://schemas.microsoft.com/office/drawing/2014/main" id="{3852504F-42DC-4250-8CA0-0798523FB481}"/>
              </a:ext>
            </a:extLst>
          </p:cNvPr>
          <p:cNvSpPr txBox="1"/>
          <p:nvPr userDrawn="1"/>
        </p:nvSpPr>
        <p:spPr>
          <a:xfrm>
            <a:off x="106678" y="1115635"/>
            <a:ext cx="1292225" cy="369332"/>
          </a:xfrm>
          <a:prstGeom prst="rect">
            <a:avLst/>
          </a:prstGeom>
          <a:noFill/>
        </p:spPr>
        <p:txBody>
          <a:bodyPr wrap="square" rtlCol="0">
            <a:spAutoFit/>
          </a:bodyPr>
          <a:lstStyle/>
          <a:p>
            <a:pPr algn="ctr"/>
            <a:r>
              <a:rPr lang="en-US" sz="1800" dirty="0">
                <a:solidFill>
                  <a:srgbClr val="71C5E8"/>
                </a:solidFill>
                <a:latin typeface="Effra" panose="020B0603020203020204" pitchFamily="34" charset="0"/>
              </a:rPr>
              <a:t>LESSON</a:t>
            </a:r>
          </a:p>
        </p:txBody>
      </p:sp>
      <p:sp>
        <p:nvSpPr>
          <p:cNvPr id="9" name="Text Placeholder 13">
            <a:extLst>
              <a:ext uri="{FF2B5EF4-FFF2-40B4-BE49-F238E27FC236}">
                <a16:creationId xmlns:a16="http://schemas.microsoft.com/office/drawing/2014/main" id="{BEBBE5B9-CCAC-451E-8E70-35448CF988B3}"/>
              </a:ext>
            </a:extLst>
          </p:cNvPr>
          <p:cNvSpPr>
            <a:spLocks noGrp="1"/>
          </p:cNvSpPr>
          <p:nvPr>
            <p:ph type="body" sz="quarter" idx="18" hasCustomPrompt="1"/>
          </p:nvPr>
        </p:nvSpPr>
        <p:spPr>
          <a:xfrm>
            <a:off x="106678" y="87196"/>
            <a:ext cx="1292225" cy="1114066"/>
          </a:xfrm>
        </p:spPr>
        <p:txBody>
          <a:bodyPr>
            <a:noAutofit/>
          </a:bodyPr>
          <a:lstStyle>
            <a:lvl1pPr marL="0" indent="0" algn="ctr">
              <a:buNone/>
              <a:defRPr sz="8800">
                <a:solidFill>
                  <a:srgbClr val="71C5E8"/>
                </a:solidFill>
                <a:latin typeface="Effra" panose="020B0603020203020204" pitchFamily="34" charset="0"/>
              </a:defRPr>
            </a:lvl1pPr>
          </a:lstStyle>
          <a:p>
            <a:pPr lvl="0"/>
            <a:r>
              <a:rPr lang="en-US" dirty="0"/>
              <a:t>1</a:t>
            </a:r>
          </a:p>
        </p:txBody>
      </p:sp>
      <p:sp>
        <p:nvSpPr>
          <p:cNvPr id="5" name="Text Placeholder 4">
            <a:extLst>
              <a:ext uri="{FF2B5EF4-FFF2-40B4-BE49-F238E27FC236}">
                <a16:creationId xmlns:a16="http://schemas.microsoft.com/office/drawing/2014/main" id="{DB6BF4E4-9A93-4662-A830-EA547924C5E5}"/>
              </a:ext>
            </a:extLst>
          </p:cNvPr>
          <p:cNvSpPr>
            <a:spLocks noGrp="1"/>
          </p:cNvSpPr>
          <p:nvPr>
            <p:ph type="body" sz="quarter" idx="20"/>
          </p:nvPr>
        </p:nvSpPr>
        <p:spPr>
          <a:xfrm>
            <a:off x="-990" y="1472485"/>
            <a:ext cx="3510000" cy="3373200"/>
          </a:xfrm>
          <a:solidFill>
            <a:schemeClr val="tx1"/>
          </a:solidFill>
        </p:spPr>
        <p:txBody>
          <a:bodyPr>
            <a:normAutofit/>
          </a:bodyPr>
          <a:lstStyle>
            <a:lvl1pPr marL="0" indent="0">
              <a:buNone/>
              <a:defRPr sz="1800">
                <a:solidFill>
                  <a:schemeClr val="bg1"/>
                </a:solidFill>
                <a:latin typeface="Effra" panose="020B06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13" name="Text Placeholder 4">
            <a:extLst>
              <a:ext uri="{FF2B5EF4-FFF2-40B4-BE49-F238E27FC236}">
                <a16:creationId xmlns:a16="http://schemas.microsoft.com/office/drawing/2014/main" id="{A5E9B324-8CAA-40AA-9AEC-506E69D7AD46}"/>
              </a:ext>
            </a:extLst>
          </p:cNvPr>
          <p:cNvSpPr>
            <a:spLocks noGrp="1"/>
          </p:cNvSpPr>
          <p:nvPr>
            <p:ph type="body" sz="quarter" idx="21"/>
          </p:nvPr>
        </p:nvSpPr>
        <p:spPr>
          <a:xfrm>
            <a:off x="-990" y="4844970"/>
            <a:ext cx="3510000" cy="3373200"/>
          </a:xfrm>
          <a:solidFill>
            <a:srgbClr val="00A9E0"/>
          </a:solidFill>
        </p:spPr>
        <p:txBody>
          <a:bodyPr>
            <a:normAutofit/>
          </a:bodyPr>
          <a:lstStyle>
            <a:lvl1pPr marL="0" indent="0">
              <a:buNone/>
              <a:defRPr sz="1800">
                <a:solidFill>
                  <a:srgbClr val="001E46"/>
                </a:solidFill>
                <a:latin typeface="Effra" panose="020B06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541265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922EA720-6F51-4BFC-9C4E-33022DC927AC}"/>
              </a:ext>
            </a:extLst>
          </p:cNvPr>
          <p:cNvSpPr>
            <a:spLocks noGrp="1"/>
          </p:cNvSpPr>
          <p:nvPr>
            <p:ph type="body" sz="quarter" idx="17" hasCustomPrompt="1"/>
          </p:nvPr>
        </p:nvSpPr>
        <p:spPr>
          <a:xfrm>
            <a:off x="1543050" y="438548"/>
            <a:ext cx="5269230" cy="491490"/>
          </a:xfrm>
        </p:spPr>
        <p:txBody>
          <a:bodyPr>
            <a:noAutofit/>
          </a:bodyPr>
          <a:lstStyle>
            <a:lvl1pPr marL="0" indent="0">
              <a:buNone/>
              <a:defRPr sz="3200">
                <a:solidFill>
                  <a:srgbClr val="22B4E4"/>
                </a:solidFill>
                <a:latin typeface="Effra" panose="020B0603020203020204" pitchFamily="34" charset="0"/>
              </a:defRPr>
            </a:lvl1pPr>
            <a:lvl2pPr marL="457200" indent="0" algn="l">
              <a:buNone/>
              <a:defRPr>
                <a:solidFill>
                  <a:schemeClr val="bg1"/>
                </a:solidFill>
                <a:latin typeface="Effra" panose="020B0603020203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a:t>
            </a:r>
          </a:p>
        </p:txBody>
      </p:sp>
      <p:sp>
        <p:nvSpPr>
          <p:cNvPr id="8" name="TextBox 7">
            <a:extLst>
              <a:ext uri="{FF2B5EF4-FFF2-40B4-BE49-F238E27FC236}">
                <a16:creationId xmlns:a16="http://schemas.microsoft.com/office/drawing/2014/main" id="{3852504F-42DC-4250-8CA0-0798523FB481}"/>
              </a:ext>
            </a:extLst>
          </p:cNvPr>
          <p:cNvSpPr txBox="1"/>
          <p:nvPr userDrawn="1"/>
        </p:nvSpPr>
        <p:spPr>
          <a:xfrm>
            <a:off x="106678" y="1115635"/>
            <a:ext cx="1292225" cy="369332"/>
          </a:xfrm>
          <a:prstGeom prst="rect">
            <a:avLst/>
          </a:prstGeom>
          <a:noFill/>
        </p:spPr>
        <p:txBody>
          <a:bodyPr wrap="square" rtlCol="0">
            <a:spAutoFit/>
          </a:bodyPr>
          <a:lstStyle/>
          <a:p>
            <a:pPr algn="ctr"/>
            <a:r>
              <a:rPr lang="en-US" sz="1800" dirty="0">
                <a:solidFill>
                  <a:srgbClr val="71C5E8"/>
                </a:solidFill>
                <a:latin typeface="Effra" panose="020B0603020203020204" pitchFamily="34" charset="0"/>
              </a:rPr>
              <a:t>LESSON</a:t>
            </a:r>
          </a:p>
        </p:txBody>
      </p:sp>
      <p:sp>
        <p:nvSpPr>
          <p:cNvPr id="9" name="Text Placeholder 13">
            <a:extLst>
              <a:ext uri="{FF2B5EF4-FFF2-40B4-BE49-F238E27FC236}">
                <a16:creationId xmlns:a16="http://schemas.microsoft.com/office/drawing/2014/main" id="{BEBBE5B9-CCAC-451E-8E70-35448CF988B3}"/>
              </a:ext>
            </a:extLst>
          </p:cNvPr>
          <p:cNvSpPr>
            <a:spLocks noGrp="1"/>
          </p:cNvSpPr>
          <p:nvPr>
            <p:ph type="body" sz="quarter" idx="18" hasCustomPrompt="1"/>
          </p:nvPr>
        </p:nvSpPr>
        <p:spPr>
          <a:xfrm>
            <a:off x="106678" y="87196"/>
            <a:ext cx="1292225" cy="1114066"/>
          </a:xfrm>
        </p:spPr>
        <p:txBody>
          <a:bodyPr>
            <a:noAutofit/>
          </a:bodyPr>
          <a:lstStyle>
            <a:lvl1pPr marL="0" indent="0" algn="ctr">
              <a:buNone/>
              <a:defRPr sz="8800">
                <a:solidFill>
                  <a:srgbClr val="71C5E8"/>
                </a:solidFill>
                <a:latin typeface="Effra" panose="020B0603020203020204" pitchFamily="34" charset="0"/>
              </a:defRPr>
            </a:lvl1pPr>
          </a:lstStyle>
          <a:p>
            <a:pPr lvl="0"/>
            <a:r>
              <a:rPr lang="en-US" dirty="0"/>
              <a:t>1</a:t>
            </a:r>
          </a:p>
        </p:txBody>
      </p:sp>
      <p:sp>
        <p:nvSpPr>
          <p:cNvPr id="10" name="Text Placeholder 8">
            <a:extLst>
              <a:ext uri="{FF2B5EF4-FFF2-40B4-BE49-F238E27FC236}">
                <a16:creationId xmlns:a16="http://schemas.microsoft.com/office/drawing/2014/main" id="{A353574A-F7A9-40FD-9179-97F02028A78C}"/>
              </a:ext>
            </a:extLst>
          </p:cNvPr>
          <p:cNvSpPr>
            <a:spLocks noGrp="1"/>
          </p:cNvSpPr>
          <p:nvPr>
            <p:ph type="body" sz="quarter" idx="19" hasCustomPrompt="1"/>
          </p:nvPr>
        </p:nvSpPr>
        <p:spPr>
          <a:xfrm>
            <a:off x="1543050" y="955517"/>
            <a:ext cx="5269230" cy="491490"/>
          </a:xfrm>
        </p:spPr>
        <p:txBody>
          <a:bodyPr>
            <a:noAutofit/>
          </a:bodyPr>
          <a:lstStyle>
            <a:lvl1pPr marL="0" indent="0">
              <a:buNone/>
              <a:defRPr sz="2800">
                <a:solidFill>
                  <a:srgbClr val="001E46"/>
                </a:solidFill>
                <a:latin typeface="Effra" panose="020B0603020203020204" pitchFamily="34" charset="0"/>
              </a:defRPr>
            </a:lvl1pPr>
            <a:lvl2pPr marL="457200" indent="0" algn="l">
              <a:buNone/>
              <a:defRPr>
                <a:solidFill>
                  <a:schemeClr val="bg1"/>
                </a:solidFill>
                <a:latin typeface="Effra" panose="020B0603020203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Subtitle</a:t>
            </a:r>
          </a:p>
        </p:txBody>
      </p:sp>
    </p:spTree>
    <p:extLst>
      <p:ext uri="{BB962C8B-B14F-4D97-AF65-F5344CB8AC3E}">
        <p14:creationId xmlns:p14="http://schemas.microsoft.com/office/powerpoint/2010/main" val="24767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tx1"/>
        </a:solidFill>
        <a:effectLst/>
      </p:bgPr>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D45FEFD9-91CA-41DB-91FB-1ED5E275A1DC}"/>
              </a:ext>
            </a:extLst>
          </p:cNvPr>
          <p:cNvSpPr>
            <a:spLocks noGrp="1"/>
          </p:cNvSpPr>
          <p:nvPr>
            <p:ph type="pic" sz="quarter" idx="13" hasCustomPrompt="1"/>
          </p:nvPr>
        </p:nvSpPr>
        <p:spPr>
          <a:xfrm>
            <a:off x="0" y="4114800"/>
            <a:ext cx="4114800" cy="4114800"/>
          </a:xfrm>
          <a:prstGeom prst="rect">
            <a:avLst/>
          </a:prstGeom>
          <a:solidFill>
            <a:srgbClr val="00A9E0"/>
          </a:solid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7" name="Picture Placeholder 9">
            <a:extLst>
              <a:ext uri="{FF2B5EF4-FFF2-40B4-BE49-F238E27FC236}">
                <a16:creationId xmlns:a16="http://schemas.microsoft.com/office/drawing/2014/main" id="{0B14C97F-A2E6-4A9D-ACE3-60869308E292}"/>
              </a:ext>
            </a:extLst>
          </p:cNvPr>
          <p:cNvSpPr>
            <a:spLocks noGrp="1"/>
          </p:cNvSpPr>
          <p:nvPr>
            <p:ph type="pic" sz="quarter" idx="14" hasCustomPrompt="1"/>
          </p:nvPr>
        </p:nvSpPr>
        <p:spPr>
          <a:xfrm>
            <a:off x="0" y="0"/>
            <a:ext cx="4114800" cy="4114800"/>
          </a:xfrm>
          <a:prstGeom prst="rect">
            <a:avLst/>
          </a:prstGeom>
          <a:solidFill>
            <a:srgbClr val="00A9E0"/>
          </a:solid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11" name="Text Placeholder 10">
            <a:extLst>
              <a:ext uri="{FF2B5EF4-FFF2-40B4-BE49-F238E27FC236}">
                <a16:creationId xmlns:a16="http://schemas.microsoft.com/office/drawing/2014/main" id="{4B30C4CE-8C17-48BA-9B78-192F144FD096}"/>
              </a:ext>
            </a:extLst>
          </p:cNvPr>
          <p:cNvSpPr>
            <a:spLocks noGrp="1"/>
          </p:cNvSpPr>
          <p:nvPr>
            <p:ph type="body" sz="quarter" idx="16" hasCustomPrompt="1"/>
          </p:nvPr>
        </p:nvSpPr>
        <p:spPr>
          <a:xfrm>
            <a:off x="4367796" y="2182813"/>
            <a:ext cx="9258935" cy="5257800"/>
          </a:xfrm>
        </p:spPr>
        <p:txBody>
          <a:bodyPr/>
          <a:lstStyle>
            <a:lvl1pPr marL="0" indent="0">
              <a:buNone/>
              <a:defRPr>
                <a:solidFill>
                  <a:schemeClr val="bg1"/>
                </a:solidFill>
                <a:latin typeface="Effra" panose="020B0603020203020204" pitchFamily="34" charset="0"/>
              </a:defRPr>
            </a:lvl1pPr>
            <a:lvl2pPr>
              <a:defRPr>
                <a:solidFill>
                  <a:schemeClr val="bg1"/>
                </a:solidFill>
                <a:latin typeface="Effra" panose="020B0603020203020204" pitchFamily="34" charset="0"/>
              </a:defRPr>
            </a:lvl2pPr>
            <a:lvl3pPr>
              <a:defRPr>
                <a:solidFill>
                  <a:schemeClr val="bg1"/>
                </a:solidFill>
                <a:latin typeface="Effra" panose="020B0603020203020204" pitchFamily="34" charset="0"/>
              </a:defRPr>
            </a:lvl3pPr>
            <a:lvl4pPr>
              <a:defRPr>
                <a:solidFill>
                  <a:schemeClr val="bg1"/>
                </a:solidFill>
                <a:latin typeface="Effra" panose="020B0603020203020204" pitchFamily="34" charset="0"/>
              </a:defRPr>
            </a:lvl4pPr>
            <a:lvl5pPr>
              <a:defRPr>
                <a:solidFill>
                  <a:schemeClr val="bg1"/>
                </a:solidFill>
                <a:latin typeface="Effra" panose="020B0603020203020204" pitchFamily="34" charset="0"/>
              </a:defRPr>
            </a:lvl5pPr>
          </a:lstStyle>
          <a:p>
            <a:pPr lvl="0"/>
            <a:r>
              <a:rPr lang="en-US" dirty="0"/>
              <a:t>Text</a:t>
            </a:r>
          </a:p>
        </p:txBody>
      </p:sp>
      <p:sp>
        <p:nvSpPr>
          <p:cNvPr id="12" name="Text Placeholder 8">
            <a:extLst>
              <a:ext uri="{FF2B5EF4-FFF2-40B4-BE49-F238E27FC236}">
                <a16:creationId xmlns:a16="http://schemas.microsoft.com/office/drawing/2014/main" id="{922EA720-6F51-4BFC-9C4E-33022DC927AC}"/>
              </a:ext>
            </a:extLst>
          </p:cNvPr>
          <p:cNvSpPr>
            <a:spLocks noGrp="1"/>
          </p:cNvSpPr>
          <p:nvPr>
            <p:ph type="body" sz="quarter" idx="17" hasCustomPrompt="1"/>
          </p:nvPr>
        </p:nvSpPr>
        <p:spPr>
          <a:xfrm>
            <a:off x="4367796" y="599917"/>
            <a:ext cx="5269230" cy="491490"/>
          </a:xfrm>
        </p:spPr>
        <p:txBody>
          <a:bodyPr/>
          <a:lstStyle>
            <a:lvl1pPr marL="0" indent="0">
              <a:buNone/>
              <a:defRPr sz="3600">
                <a:solidFill>
                  <a:srgbClr val="00A9E0"/>
                </a:solidFill>
              </a:defRPr>
            </a:lvl1pPr>
            <a:lvl2pPr marL="457200" indent="0" algn="l">
              <a:buNone/>
              <a:defRPr>
                <a:solidFill>
                  <a:schemeClr val="bg1"/>
                </a:solidFill>
                <a:latin typeface="Effra" panose="020B0603020203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Summary</a:t>
            </a:r>
          </a:p>
        </p:txBody>
      </p:sp>
    </p:spTree>
    <p:extLst>
      <p:ext uri="{BB962C8B-B14F-4D97-AF65-F5344CB8AC3E}">
        <p14:creationId xmlns:p14="http://schemas.microsoft.com/office/powerpoint/2010/main" val="250287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st_4_Choic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AF15-C2FB-449E-9F62-F57807BF0D69}"/>
              </a:ext>
            </a:extLst>
          </p:cNvPr>
          <p:cNvSpPr>
            <a:spLocks noGrp="1"/>
          </p:cNvSpPr>
          <p:nvPr>
            <p:ph type="title" hasCustomPrompt="1"/>
          </p:nvPr>
        </p:nvSpPr>
        <p:spPr>
          <a:xfrm>
            <a:off x="0" y="2131930"/>
            <a:ext cx="12617450" cy="313932"/>
          </a:xfrm>
        </p:spPr>
        <p:txBody>
          <a:bodyPr>
            <a:normAutofit/>
          </a:bodyPr>
          <a:lstStyle>
            <a:lvl1pPr marL="176213" indent="0">
              <a:defRPr sz="2000">
                <a:solidFill>
                  <a:srgbClr val="888B8D"/>
                </a:solidFill>
                <a:latin typeface="Effra" panose="020B0603020203020204" pitchFamily="34" charset="0"/>
              </a:defRPr>
            </a:lvl1pPr>
          </a:lstStyle>
          <a:p>
            <a:r>
              <a:rPr lang="en-US" dirty="0"/>
              <a:t>Question</a:t>
            </a:r>
          </a:p>
        </p:txBody>
      </p:sp>
      <p:grpSp>
        <p:nvGrpSpPr>
          <p:cNvPr id="13" name="Group 12">
            <a:extLst>
              <a:ext uri="{FF2B5EF4-FFF2-40B4-BE49-F238E27FC236}">
                <a16:creationId xmlns:a16="http://schemas.microsoft.com/office/drawing/2014/main" id="{8F92A7B5-07AA-4DD2-85DE-E84D1FC86729}"/>
              </a:ext>
            </a:extLst>
          </p:cNvPr>
          <p:cNvGrpSpPr>
            <a:grpSpLocks noChangeAspect="1"/>
          </p:cNvGrpSpPr>
          <p:nvPr userDrawn="1"/>
        </p:nvGrpSpPr>
        <p:grpSpPr>
          <a:xfrm>
            <a:off x="0" y="0"/>
            <a:ext cx="14630400" cy="1371600"/>
            <a:chOff x="2593303" y="3880335"/>
            <a:chExt cx="8215376" cy="773727"/>
          </a:xfrm>
        </p:grpSpPr>
        <p:sp>
          <p:nvSpPr>
            <p:cNvPr id="7" name="Rectangle 6">
              <a:extLst>
                <a:ext uri="{FF2B5EF4-FFF2-40B4-BE49-F238E27FC236}">
                  <a16:creationId xmlns:a16="http://schemas.microsoft.com/office/drawing/2014/main" id="{5C654A06-8F79-4F50-B4A2-C571F9B35B81}"/>
                </a:ext>
              </a:extLst>
            </p:cNvPr>
            <p:cNvSpPr/>
            <p:nvPr userDrawn="1"/>
          </p:nvSpPr>
          <p:spPr>
            <a:xfrm>
              <a:off x="2593303" y="3880339"/>
              <a:ext cx="4932912" cy="773723"/>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0" algn="l"/>
              <a:r>
                <a:rPr lang="en-US" sz="3200" dirty="0">
                  <a:solidFill>
                    <a:srgbClr val="001E46"/>
                  </a:solidFill>
                  <a:latin typeface="Effra" panose="020B0603020203020204" pitchFamily="34" charset="0"/>
                </a:rPr>
                <a:t>TEST YOUR KNOWLEDGE</a:t>
              </a:r>
            </a:p>
          </p:txBody>
        </p:sp>
        <p:sp>
          <p:nvSpPr>
            <p:cNvPr id="8" name="Rectangle 7">
              <a:extLst>
                <a:ext uri="{FF2B5EF4-FFF2-40B4-BE49-F238E27FC236}">
                  <a16:creationId xmlns:a16="http://schemas.microsoft.com/office/drawing/2014/main" id="{3E62CF44-08E4-400F-A6E4-C12548B28317}"/>
                </a:ext>
              </a:extLst>
            </p:cNvPr>
            <p:cNvSpPr/>
            <p:nvPr userDrawn="1"/>
          </p:nvSpPr>
          <p:spPr>
            <a:xfrm>
              <a:off x="7526215" y="3880338"/>
              <a:ext cx="820616" cy="773723"/>
            </a:xfrm>
            <a:prstGeom prst="rect">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AF4ACE-843B-47FA-B271-77EC476DC7FE}"/>
                </a:ext>
              </a:extLst>
            </p:cNvPr>
            <p:cNvSpPr/>
            <p:nvPr userDrawn="1"/>
          </p:nvSpPr>
          <p:spPr>
            <a:xfrm>
              <a:off x="8346831" y="3880337"/>
              <a:ext cx="820616" cy="773723"/>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28DC02D-AF4A-4BFE-BA95-323C31E3EC43}"/>
                </a:ext>
              </a:extLst>
            </p:cNvPr>
            <p:cNvGrpSpPr/>
            <p:nvPr userDrawn="1"/>
          </p:nvGrpSpPr>
          <p:grpSpPr>
            <a:xfrm>
              <a:off x="9167447" y="3880335"/>
              <a:ext cx="1641232" cy="773723"/>
              <a:chOff x="9167447" y="3880335"/>
              <a:chExt cx="1641232" cy="773723"/>
            </a:xfrm>
          </p:grpSpPr>
          <p:sp>
            <p:nvSpPr>
              <p:cNvPr id="10" name="Rectangle 9">
                <a:extLst>
                  <a:ext uri="{FF2B5EF4-FFF2-40B4-BE49-F238E27FC236}">
                    <a16:creationId xmlns:a16="http://schemas.microsoft.com/office/drawing/2014/main" id="{AF86CE50-58E6-47E5-B325-F54FC25BD40A}"/>
                  </a:ext>
                </a:extLst>
              </p:cNvPr>
              <p:cNvSpPr/>
              <p:nvPr userDrawn="1"/>
            </p:nvSpPr>
            <p:spPr>
              <a:xfrm>
                <a:off x="9167447" y="3880335"/>
                <a:ext cx="820616" cy="773723"/>
              </a:xfrm>
              <a:prstGeom prst="rect">
                <a:avLst/>
              </a:prstGeom>
              <a:solidFill>
                <a:schemeClr val="tx1"/>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681DF0-A348-4DB0-AB66-150ECCA0921D}"/>
                  </a:ext>
                </a:extLst>
              </p:cNvPr>
              <p:cNvSpPr/>
              <p:nvPr userDrawn="1"/>
            </p:nvSpPr>
            <p:spPr>
              <a:xfrm>
                <a:off x="9988063" y="3880335"/>
                <a:ext cx="820616" cy="773723"/>
              </a:xfrm>
              <a:prstGeom prst="rect">
                <a:avLst/>
              </a:prstGeom>
              <a:solidFill>
                <a:schemeClr val="tx1"/>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a:extLst>
              <a:ext uri="{FF2B5EF4-FFF2-40B4-BE49-F238E27FC236}">
                <a16:creationId xmlns:a16="http://schemas.microsoft.com/office/drawing/2014/main" id="{464315C7-E834-4AEE-AD71-009FA6E5FB7D}"/>
              </a:ext>
            </a:extLst>
          </p:cNvPr>
          <p:cNvSpPr txBox="1">
            <a:spLocks/>
          </p:cNvSpPr>
          <p:nvPr userDrawn="1"/>
        </p:nvSpPr>
        <p:spPr>
          <a:xfrm>
            <a:off x="0" y="1685525"/>
            <a:ext cx="12617450" cy="469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Effra" panose="020B0603020203020204" pitchFamily="34" charset="0"/>
                <a:ea typeface="+mj-ea"/>
                <a:cs typeface="+mj-cs"/>
              </a:defRPr>
            </a:lvl1pPr>
          </a:lstStyle>
          <a:p>
            <a:pPr marL="176213" indent="0"/>
            <a:r>
              <a:rPr lang="en-US" sz="2400" dirty="0"/>
              <a:t>SELECT ONE</a:t>
            </a:r>
          </a:p>
        </p:txBody>
      </p:sp>
      <p:sp>
        <p:nvSpPr>
          <p:cNvPr id="16" name="Rectangle 15">
            <a:extLst>
              <a:ext uri="{FF2B5EF4-FFF2-40B4-BE49-F238E27FC236}">
                <a16:creationId xmlns:a16="http://schemas.microsoft.com/office/drawing/2014/main" id="{68771C48-6EC7-44AB-B3CA-2E2E0CB0C495}"/>
              </a:ext>
            </a:extLst>
          </p:cNvPr>
          <p:cNvSpPr/>
          <p:nvPr userDrawn="1"/>
        </p:nvSpPr>
        <p:spPr>
          <a:xfrm>
            <a:off x="0" y="2481031"/>
            <a:ext cx="7315200" cy="341632"/>
          </a:xfrm>
          <a:prstGeom prst="rect">
            <a:avLst/>
          </a:prstGeom>
        </p:spPr>
        <p:txBody>
          <a:bodyPr>
            <a:spAutoFit/>
          </a:bodyPr>
          <a:lstStyle/>
          <a:p>
            <a:pPr marL="176213" lvl="0" indent="0" defTabSz="914400">
              <a:lnSpc>
                <a:spcPct val="90000"/>
              </a:lnSpc>
              <a:spcBef>
                <a:spcPts val="1000"/>
              </a:spcBef>
            </a:pPr>
            <a:r>
              <a:rPr lang="en-US" sz="1800" dirty="0">
                <a:solidFill>
                  <a:srgbClr val="B1B3B3"/>
                </a:solidFill>
                <a:latin typeface="Effra" panose="020B0603020203020204" pitchFamily="34" charset="0"/>
              </a:rPr>
              <a:t>Select your answer below</a:t>
            </a:r>
          </a:p>
        </p:txBody>
      </p:sp>
      <p:sp>
        <p:nvSpPr>
          <p:cNvPr id="20" name="Oval 19">
            <a:extLst>
              <a:ext uri="{FF2B5EF4-FFF2-40B4-BE49-F238E27FC236}">
                <a16:creationId xmlns:a16="http://schemas.microsoft.com/office/drawing/2014/main" id="{B5C973AB-2787-45AB-AE30-23167F25433D}"/>
              </a:ext>
            </a:extLst>
          </p:cNvPr>
          <p:cNvSpPr/>
          <p:nvPr userDrawn="1"/>
        </p:nvSpPr>
        <p:spPr>
          <a:xfrm>
            <a:off x="1019908" y="3301814"/>
            <a:ext cx="342000" cy="341632"/>
          </a:xfrm>
          <a:prstGeom prst="ellipse">
            <a:avLst/>
          </a:prstGeom>
          <a:solidFill>
            <a:srgbClr val="EFEFEF"/>
          </a:solidFill>
          <a:ln w="38100">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EC6CB078-31D0-4285-BF61-9932D5317022}"/>
              </a:ext>
            </a:extLst>
          </p:cNvPr>
          <p:cNvSpPr>
            <a:spLocks noGrp="1"/>
          </p:cNvSpPr>
          <p:nvPr>
            <p:ph type="body" sz="quarter" idx="10" hasCustomPrompt="1"/>
          </p:nvPr>
        </p:nvSpPr>
        <p:spPr>
          <a:xfrm>
            <a:off x="1666875" y="3233644"/>
            <a:ext cx="4641850" cy="477971"/>
          </a:xfrm>
        </p:spPr>
        <p:txBody>
          <a:bodyPr anchor="ctr" anchorCtr="0">
            <a:normAutofit/>
          </a:bodyPr>
          <a:lstStyle>
            <a:lvl1pPr marL="0" indent="0">
              <a:buNone/>
              <a:defRPr sz="2000">
                <a:solidFill>
                  <a:srgbClr val="888B8D"/>
                </a:solidFill>
                <a:latin typeface="Effra" panose="020B0603020203020204" pitchFamily="34" charset="0"/>
              </a:defRPr>
            </a:lvl1pPr>
          </a:lstStyle>
          <a:p>
            <a:pPr lvl="0"/>
            <a:r>
              <a:rPr lang="en-US" dirty="0"/>
              <a:t>Answer 1</a:t>
            </a:r>
          </a:p>
        </p:txBody>
      </p:sp>
      <p:sp>
        <p:nvSpPr>
          <p:cNvPr id="23" name="Oval 22">
            <a:extLst>
              <a:ext uri="{FF2B5EF4-FFF2-40B4-BE49-F238E27FC236}">
                <a16:creationId xmlns:a16="http://schemas.microsoft.com/office/drawing/2014/main" id="{E52249C7-54E8-4956-8437-26E03C4EEE77}"/>
              </a:ext>
            </a:extLst>
          </p:cNvPr>
          <p:cNvSpPr/>
          <p:nvPr userDrawn="1"/>
        </p:nvSpPr>
        <p:spPr>
          <a:xfrm>
            <a:off x="1019908" y="4294105"/>
            <a:ext cx="342000" cy="341632"/>
          </a:xfrm>
          <a:prstGeom prst="ellipse">
            <a:avLst/>
          </a:prstGeom>
          <a:solidFill>
            <a:srgbClr val="EFEFEF"/>
          </a:solidFill>
          <a:ln w="38100">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1">
            <a:extLst>
              <a:ext uri="{FF2B5EF4-FFF2-40B4-BE49-F238E27FC236}">
                <a16:creationId xmlns:a16="http://schemas.microsoft.com/office/drawing/2014/main" id="{B6AA3B6E-F5FC-41C3-9BCE-DAEFD9140CB6}"/>
              </a:ext>
            </a:extLst>
          </p:cNvPr>
          <p:cNvSpPr>
            <a:spLocks noGrp="1"/>
          </p:cNvSpPr>
          <p:nvPr>
            <p:ph type="body" sz="quarter" idx="11" hasCustomPrompt="1"/>
          </p:nvPr>
        </p:nvSpPr>
        <p:spPr>
          <a:xfrm>
            <a:off x="1666875" y="4225935"/>
            <a:ext cx="4641850" cy="477971"/>
          </a:xfrm>
        </p:spPr>
        <p:txBody>
          <a:bodyPr anchor="ctr" anchorCtr="0">
            <a:normAutofit/>
          </a:bodyPr>
          <a:lstStyle>
            <a:lvl1pPr marL="0" indent="0">
              <a:buNone/>
              <a:defRPr sz="2000">
                <a:solidFill>
                  <a:srgbClr val="888B8D"/>
                </a:solidFill>
                <a:latin typeface="Effra" panose="020B0603020203020204" pitchFamily="34" charset="0"/>
              </a:defRPr>
            </a:lvl1pPr>
          </a:lstStyle>
          <a:p>
            <a:pPr lvl="0"/>
            <a:r>
              <a:rPr lang="en-US" dirty="0"/>
              <a:t>Answer 2</a:t>
            </a:r>
          </a:p>
        </p:txBody>
      </p:sp>
      <p:sp>
        <p:nvSpPr>
          <p:cNvPr id="25" name="Oval 24">
            <a:extLst>
              <a:ext uri="{FF2B5EF4-FFF2-40B4-BE49-F238E27FC236}">
                <a16:creationId xmlns:a16="http://schemas.microsoft.com/office/drawing/2014/main" id="{18750D34-4930-4268-BA6D-CB9448C5C783}"/>
              </a:ext>
            </a:extLst>
          </p:cNvPr>
          <p:cNvSpPr/>
          <p:nvPr userDrawn="1"/>
        </p:nvSpPr>
        <p:spPr>
          <a:xfrm>
            <a:off x="1019908" y="5218226"/>
            <a:ext cx="342000" cy="341632"/>
          </a:xfrm>
          <a:prstGeom prst="ellipse">
            <a:avLst/>
          </a:prstGeom>
          <a:solidFill>
            <a:srgbClr val="EFEFEF"/>
          </a:solidFill>
          <a:ln w="38100">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1">
            <a:extLst>
              <a:ext uri="{FF2B5EF4-FFF2-40B4-BE49-F238E27FC236}">
                <a16:creationId xmlns:a16="http://schemas.microsoft.com/office/drawing/2014/main" id="{A7BDB253-2A26-48D7-B793-4C20E711B174}"/>
              </a:ext>
            </a:extLst>
          </p:cNvPr>
          <p:cNvSpPr>
            <a:spLocks noGrp="1"/>
          </p:cNvSpPr>
          <p:nvPr>
            <p:ph type="body" sz="quarter" idx="12" hasCustomPrompt="1"/>
          </p:nvPr>
        </p:nvSpPr>
        <p:spPr>
          <a:xfrm>
            <a:off x="1666875" y="5150056"/>
            <a:ext cx="4641850" cy="477971"/>
          </a:xfrm>
        </p:spPr>
        <p:txBody>
          <a:bodyPr anchor="ctr" anchorCtr="0">
            <a:normAutofit/>
          </a:bodyPr>
          <a:lstStyle>
            <a:lvl1pPr marL="0" indent="0">
              <a:buNone/>
              <a:defRPr sz="2000">
                <a:solidFill>
                  <a:srgbClr val="888B8D"/>
                </a:solidFill>
                <a:latin typeface="Effra" panose="020B0603020203020204" pitchFamily="34" charset="0"/>
              </a:defRPr>
            </a:lvl1pPr>
          </a:lstStyle>
          <a:p>
            <a:pPr lvl="0"/>
            <a:r>
              <a:rPr lang="en-US" dirty="0"/>
              <a:t>Answer 3</a:t>
            </a:r>
          </a:p>
        </p:txBody>
      </p:sp>
      <p:sp>
        <p:nvSpPr>
          <p:cNvPr id="27" name="Oval 26">
            <a:extLst>
              <a:ext uri="{FF2B5EF4-FFF2-40B4-BE49-F238E27FC236}">
                <a16:creationId xmlns:a16="http://schemas.microsoft.com/office/drawing/2014/main" id="{5106C82A-CC27-4F2F-B682-A8DB172B54C9}"/>
              </a:ext>
            </a:extLst>
          </p:cNvPr>
          <p:cNvSpPr/>
          <p:nvPr userDrawn="1"/>
        </p:nvSpPr>
        <p:spPr>
          <a:xfrm>
            <a:off x="1019908" y="6127040"/>
            <a:ext cx="342000" cy="341632"/>
          </a:xfrm>
          <a:prstGeom prst="ellipse">
            <a:avLst/>
          </a:prstGeom>
          <a:solidFill>
            <a:srgbClr val="EFEFEF"/>
          </a:solidFill>
          <a:ln w="38100">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a:extLst>
              <a:ext uri="{FF2B5EF4-FFF2-40B4-BE49-F238E27FC236}">
                <a16:creationId xmlns:a16="http://schemas.microsoft.com/office/drawing/2014/main" id="{A09E9069-91F1-404C-9184-27443FBB1941}"/>
              </a:ext>
            </a:extLst>
          </p:cNvPr>
          <p:cNvSpPr>
            <a:spLocks noGrp="1"/>
          </p:cNvSpPr>
          <p:nvPr>
            <p:ph type="body" sz="quarter" idx="13" hasCustomPrompt="1"/>
          </p:nvPr>
        </p:nvSpPr>
        <p:spPr>
          <a:xfrm>
            <a:off x="1666875" y="6058870"/>
            <a:ext cx="4641850" cy="477971"/>
          </a:xfrm>
        </p:spPr>
        <p:txBody>
          <a:bodyPr anchor="ctr" anchorCtr="0">
            <a:normAutofit/>
          </a:bodyPr>
          <a:lstStyle>
            <a:lvl1pPr marL="0" indent="0">
              <a:buNone/>
              <a:defRPr sz="2000">
                <a:solidFill>
                  <a:srgbClr val="888B8D"/>
                </a:solidFill>
                <a:latin typeface="Effra" panose="020B0603020203020204" pitchFamily="34" charset="0"/>
              </a:defRPr>
            </a:lvl1pPr>
          </a:lstStyle>
          <a:p>
            <a:pPr lvl="0"/>
            <a:r>
              <a:rPr lang="en-US" dirty="0"/>
              <a:t>Answer 4</a:t>
            </a:r>
          </a:p>
        </p:txBody>
      </p:sp>
    </p:spTree>
    <p:extLst>
      <p:ext uri="{BB962C8B-B14F-4D97-AF65-F5344CB8AC3E}">
        <p14:creationId xmlns:p14="http://schemas.microsoft.com/office/powerpoint/2010/main" val="2291800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st_True_Fals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AF15-C2FB-449E-9F62-F57807BF0D69}"/>
              </a:ext>
            </a:extLst>
          </p:cNvPr>
          <p:cNvSpPr>
            <a:spLocks noGrp="1"/>
          </p:cNvSpPr>
          <p:nvPr>
            <p:ph type="title" hasCustomPrompt="1"/>
          </p:nvPr>
        </p:nvSpPr>
        <p:spPr>
          <a:xfrm>
            <a:off x="0" y="2131930"/>
            <a:ext cx="12617450" cy="313932"/>
          </a:xfrm>
        </p:spPr>
        <p:txBody>
          <a:bodyPr>
            <a:normAutofit/>
          </a:bodyPr>
          <a:lstStyle>
            <a:lvl1pPr marL="176213" indent="0">
              <a:defRPr sz="2000">
                <a:solidFill>
                  <a:srgbClr val="888B8D"/>
                </a:solidFill>
                <a:latin typeface="Effra" panose="020B0603020203020204" pitchFamily="34" charset="0"/>
              </a:defRPr>
            </a:lvl1pPr>
          </a:lstStyle>
          <a:p>
            <a:r>
              <a:rPr lang="en-US" dirty="0"/>
              <a:t>Question</a:t>
            </a:r>
          </a:p>
        </p:txBody>
      </p:sp>
      <p:grpSp>
        <p:nvGrpSpPr>
          <p:cNvPr id="13" name="Group 12">
            <a:extLst>
              <a:ext uri="{FF2B5EF4-FFF2-40B4-BE49-F238E27FC236}">
                <a16:creationId xmlns:a16="http://schemas.microsoft.com/office/drawing/2014/main" id="{8F92A7B5-07AA-4DD2-85DE-E84D1FC86729}"/>
              </a:ext>
            </a:extLst>
          </p:cNvPr>
          <p:cNvGrpSpPr>
            <a:grpSpLocks noChangeAspect="1"/>
          </p:cNvGrpSpPr>
          <p:nvPr userDrawn="1"/>
        </p:nvGrpSpPr>
        <p:grpSpPr>
          <a:xfrm>
            <a:off x="0" y="0"/>
            <a:ext cx="14630400" cy="1371600"/>
            <a:chOff x="2593303" y="3880335"/>
            <a:chExt cx="8215376" cy="773727"/>
          </a:xfrm>
        </p:grpSpPr>
        <p:sp>
          <p:nvSpPr>
            <p:cNvPr id="7" name="Rectangle 6">
              <a:extLst>
                <a:ext uri="{FF2B5EF4-FFF2-40B4-BE49-F238E27FC236}">
                  <a16:creationId xmlns:a16="http://schemas.microsoft.com/office/drawing/2014/main" id="{5C654A06-8F79-4F50-B4A2-C571F9B35B81}"/>
                </a:ext>
              </a:extLst>
            </p:cNvPr>
            <p:cNvSpPr/>
            <p:nvPr userDrawn="1"/>
          </p:nvSpPr>
          <p:spPr>
            <a:xfrm>
              <a:off x="2593303" y="3880339"/>
              <a:ext cx="4932912" cy="773723"/>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0" algn="l"/>
              <a:r>
                <a:rPr lang="en-US" sz="3200" dirty="0">
                  <a:solidFill>
                    <a:srgbClr val="001E46"/>
                  </a:solidFill>
                  <a:latin typeface="Effra" panose="020B0603020203020204" pitchFamily="34" charset="0"/>
                </a:rPr>
                <a:t>TEST YOUR KNOWLEDGE</a:t>
              </a:r>
            </a:p>
          </p:txBody>
        </p:sp>
        <p:sp>
          <p:nvSpPr>
            <p:cNvPr id="8" name="Rectangle 7">
              <a:extLst>
                <a:ext uri="{FF2B5EF4-FFF2-40B4-BE49-F238E27FC236}">
                  <a16:creationId xmlns:a16="http://schemas.microsoft.com/office/drawing/2014/main" id="{3E62CF44-08E4-400F-A6E4-C12548B28317}"/>
                </a:ext>
              </a:extLst>
            </p:cNvPr>
            <p:cNvSpPr/>
            <p:nvPr userDrawn="1"/>
          </p:nvSpPr>
          <p:spPr>
            <a:xfrm>
              <a:off x="7526215" y="3880338"/>
              <a:ext cx="820616" cy="773723"/>
            </a:xfrm>
            <a:prstGeom prst="rect">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AF4ACE-843B-47FA-B271-77EC476DC7FE}"/>
                </a:ext>
              </a:extLst>
            </p:cNvPr>
            <p:cNvSpPr/>
            <p:nvPr userDrawn="1"/>
          </p:nvSpPr>
          <p:spPr>
            <a:xfrm>
              <a:off x="8346831" y="3880337"/>
              <a:ext cx="820616" cy="773723"/>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28DC02D-AF4A-4BFE-BA95-323C31E3EC43}"/>
                </a:ext>
              </a:extLst>
            </p:cNvPr>
            <p:cNvGrpSpPr/>
            <p:nvPr userDrawn="1"/>
          </p:nvGrpSpPr>
          <p:grpSpPr>
            <a:xfrm>
              <a:off x="9167447" y="3880335"/>
              <a:ext cx="1641232" cy="773723"/>
              <a:chOff x="9167447" y="3880335"/>
              <a:chExt cx="1641232" cy="773723"/>
            </a:xfrm>
          </p:grpSpPr>
          <p:sp>
            <p:nvSpPr>
              <p:cNvPr id="10" name="Rectangle 9">
                <a:extLst>
                  <a:ext uri="{FF2B5EF4-FFF2-40B4-BE49-F238E27FC236}">
                    <a16:creationId xmlns:a16="http://schemas.microsoft.com/office/drawing/2014/main" id="{AF86CE50-58E6-47E5-B325-F54FC25BD40A}"/>
                  </a:ext>
                </a:extLst>
              </p:cNvPr>
              <p:cNvSpPr/>
              <p:nvPr userDrawn="1"/>
            </p:nvSpPr>
            <p:spPr>
              <a:xfrm>
                <a:off x="9167447" y="3880335"/>
                <a:ext cx="820616" cy="773723"/>
              </a:xfrm>
              <a:prstGeom prst="rect">
                <a:avLst/>
              </a:prstGeom>
              <a:solidFill>
                <a:schemeClr val="tx1"/>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681DF0-A348-4DB0-AB66-150ECCA0921D}"/>
                  </a:ext>
                </a:extLst>
              </p:cNvPr>
              <p:cNvSpPr/>
              <p:nvPr userDrawn="1"/>
            </p:nvSpPr>
            <p:spPr>
              <a:xfrm>
                <a:off x="9988063" y="3880335"/>
                <a:ext cx="820616" cy="773723"/>
              </a:xfrm>
              <a:prstGeom prst="rect">
                <a:avLst/>
              </a:prstGeom>
              <a:solidFill>
                <a:schemeClr val="tx1"/>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a:extLst>
              <a:ext uri="{FF2B5EF4-FFF2-40B4-BE49-F238E27FC236}">
                <a16:creationId xmlns:a16="http://schemas.microsoft.com/office/drawing/2014/main" id="{464315C7-E834-4AEE-AD71-009FA6E5FB7D}"/>
              </a:ext>
            </a:extLst>
          </p:cNvPr>
          <p:cNvSpPr txBox="1">
            <a:spLocks/>
          </p:cNvSpPr>
          <p:nvPr userDrawn="1"/>
        </p:nvSpPr>
        <p:spPr>
          <a:xfrm>
            <a:off x="0" y="1685525"/>
            <a:ext cx="12617450" cy="469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Effra" panose="020B0603020203020204" pitchFamily="34" charset="0"/>
                <a:ea typeface="+mj-ea"/>
                <a:cs typeface="+mj-cs"/>
              </a:defRPr>
            </a:lvl1pPr>
          </a:lstStyle>
          <a:p>
            <a:pPr marL="176213" indent="0"/>
            <a:r>
              <a:rPr lang="en-US" sz="2400" dirty="0"/>
              <a:t>TRUE OR FALSE</a:t>
            </a:r>
          </a:p>
        </p:txBody>
      </p:sp>
      <p:sp>
        <p:nvSpPr>
          <p:cNvPr id="16" name="Rectangle 15">
            <a:extLst>
              <a:ext uri="{FF2B5EF4-FFF2-40B4-BE49-F238E27FC236}">
                <a16:creationId xmlns:a16="http://schemas.microsoft.com/office/drawing/2014/main" id="{68771C48-6EC7-44AB-B3CA-2E2E0CB0C495}"/>
              </a:ext>
            </a:extLst>
          </p:cNvPr>
          <p:cNvSpPr/>
          <p:nvPr userDrawn="1"/>
        </p:nvSpPr>
        <p:spPr>
          <a:xfrm>
            <a:off x="0" y="2481031"/>
            <a:ext cx="7315200" cy="341632"/>
          </a:xfrm>
          <a:prstGeom prst="rect">
            <a:avLst/>
          </a:prstGeom>
        </p:spPr>
        <p:txBody>
          <a:bodyPr>
            <a:spAutoFit/>
          </a:bodyPr>
          <a:lstStyle/>
          <a:p>
            <a:pPr marL="176213" lvl="0" indent="0" defTabSz="914400">
              <a:lnSpc>
                <a:spcPct val="90000"/>
              </a:lnSpc>
              <a:spcBef>
                <a:spcPts val="1000"/>
              </a:spcBef>
            </a:pPr>
            <a:r>
              <a:rPr lang="en-US" sz="1800" dirty="0">
                <a:solidFill>
                  <a:srgbClr val="B1B3B3"/>
                </a:solidFill>
                <a:latin typeface="Effra" panose="020B0603020203020204" pitchFamily="34" charset="0"/>
              </a:rPr>
              <a:t>Select your answer below</a:t>
            </a:r>
          </a:p>
        </p:txBody>
      </p:sp>
      <p:sp>
        <p:nvSpPr>
          <p:cNvPr id="20" name="Oval 19">
            <a:extLst>
              <a:ext uri="{FF2B5EF4-FFF2-40B4-BE49-F238E27FC236}">
                <a16:creationId xmlns:a16="http://schemas.microsoft.com/office/drawing/2014/main" id="{B5C973AB-2787-45AB-AE30-23167F25433D}"/>
              </a:ext>
            </a:extLst>
          </p:cNvPr>
          <p:cNvSpPr/>
          <p:nvPr userDrawn="1"/>
        </p:nvSpPr>
        <p:spPr>
          <a:xfrm>
            <a:off x="1019908" y="3301814"/>
            <a:ext cx="342000" cy="341632"/>
          </a:xfrm>
          <a:prstGeom prst="ellipse">
            <a:avLst/>
          </a:prstGeom>
          <a:solidFill>
            <a:srgbClr val="EFEFEF"/>
          </a:solidFill>
          <a:ln w="38100">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EC6CB078-31D0-4285-BF61-9932D5317022}"/>
              </a:ext>
            </a:extLst>
          </p:cNvPr>
          <p:cNvSpPr>
            <a:spLocks noGrp="1"/>
          </p:cNvSpPr>
          <p:nvPr>
            <p:ph type="body" sz="quarter" idx="10" hasCustomPrompt="1"/>
          </p:nvPr>
        </p:nvSpPr>
        <p:spPr>
          <a:xfrm>
            <a:off x="1666875" y="3233644"/>
            <a:ext cx="4641850" cy="477971"/>
          </a:xfrm>
        </p:spPr>
        <p:txBody>
          <a:bodyPr anchor="ctr" anchorCtr="0">
            <a:normAutofit/>
          </a:bodyPr>
          <a:lstStyle>
            <a:lvl1pPr marL="0" indent="0">
              <a:buNone/>
              <a:defRPr sz="2000">
                <a:solidFill>
                  <a:srgbClr val="888B8D"/>
                </a:solidFill>
                <a:latin typeface="Effra" panose="020B0603020203020204" pitchFamily="34" charset="0"/>
              </a:defRPr>
            </a:lvl1pPr>
          </a:lstStyle>
          <a:p>
            <a:pPr lvl="0"/>
            <a:r>
              <a:rPr lang="en-US" dirty="0"/>
              <a:t>True</a:t>
            </a:r>
          </a:p>
        </p:txBody>
      </p:sp>
      <p:sp>
        <p:nvSpPr>
          <p:cNvPr id="23" name="Oval 22">
            <a:extLst>
              <a:ext uri="{FF2B5EF4-FFF2-40B4-BE49-F238E27FC236}">
                <a16:creationId xmlns:a16="http://schemas.microsoft.com/office/drawing/2014/main" id="{E52249C7-54E8-4956-8437-26E03C4EEE77}"/>
              </a:ext>
            </a:extLst>
          </p:cNvPr>
          <p:cNvSpPr/>
          <p:nvPr userDrawn="1"/>
        </p:nvSpPr>
        <p:spPr>
          <a:xfrm>
            <a:off x="1019908" y="4294105"/>
            <a:ext cx="342000" cy="341632"/>
          </a:xfrm>
          <a:prstGeom prst="ellipse">
            <a:avLst/>
          </a:prstGeom>
          <a:solidFill>
            <a:srgbClr val="EFEFEF"/>
          </a:solidFill>
          <a:ln w="38100">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1">
            <a:extLst>
              <a:ext uri="{FF2B5EF4-FFF2-40B4-BE49-F238E27FC236}">
                <a16:creationId xmlns:a16="http://schemas.microsoft.com/office/drawing/2014/main" id="{B6AA3B6E-F5FC-41C3-9BCE-DAEFD9140CB6}"/>
              </a:ext>
            </a:extLst>
          </p:cNvPr>
          <p:cNvSpPr>
            <a:spLocks noGrp="1"/>
          </p:cNvSpPr>
          <p:nvPr>
            <p:ph type="body" sz="quarter" idx="11" hasCustomPrompt="1"/>
          </p:nvPr>
        </p:nvSpPr>
        <p:spPr>
          <a:xfrm>
            <a:off x="1666875" y="4225935"/>
            <a:ext cx="4641850" cy="477971"/>
          </a:xfrm>
        </p:spPr>
        <p:txBody>
          <a:bodyPr anchor="ctr" anchorCtr="0">
            <a:normAutofit/>
          </a:bodyPr>
          <a:lstStyle>
            <a:lvl1pPr marL="0" indent="0">
              <a:buNone/>
              <a:defRPr sz="2000">
                <a:solidFill>
                  <a:srgbClr val="888B8D"/>
                </a:solidFill>
                <a:latin typeface="Effra" panose="020B0603020203020204" pitchFamily="34" charset="0"/>
              </a:defRPr>
            </a:lvl1pPr>
          </a:lstStyle>
          <a:p>
            <a:pPr lvl="0"/>
            <a:r>
              <a:rPr lang="en-US" dirty="0"/>
              <a:t>False</a:t>
            </a:r>
          </a:p>
        </p:txBody>
      </p:sp>
    </p:spTree>
    <p:custDataLst>
      <p:tags r:id="rId1"/>
    </p:custDataLst>
    <p:extLst>
      <p:ext uri="{BB962C8B-B14F-4D97-AF65-F5344CB8AC3E}">
        <p14:creationId xmlns:p14="http://schemas.microsoft.com/office/powerpoint/2010/main" val="2783925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st_Other">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581BC0-C6AA-45FC-94E4-F74AA66BC1C1}"/>
              </a:ext>
            </a:extLst>
          </p:cNvPr>
          <p:cNvSpPr>
            <a:spLocks noGrp="1"/>
          </p:cNvSpPr>
          <p:nvPr>
            <p:ph type="body" sz="quarter" idx="11" hasCustomPrompt="1"/>
          </p:nvPr>
        </p:nvSpPr>
        <p:spPr>
          <a:xfrm>
            <a:off x="0" y="2480400"/>
            <a:ext cx="12617450" cy="342263"/>
          </a:xfrm>
        </p:spPr>
        <p:txBody>
          <a:bodyPr/>
          <a:lstStyle>
            <a:lvl1pPr marL="176213" marR="0" indent="0" algn="l" defTabSz="914400" rtl="0" eaLnBrk="1" fontAlgn="auto" latinLnBrk="0" hangingPunct="1">
              <a:lnSpc>
                <a:spcPct val="90000"/>
              </a:lnSpc>
              <a:spcBef>
                <a:spcPts val="1000"/>
              </a:spcBef>
              <a:spcAft>
                <a:spcPts val="0"/>
              </a:spcAft>
              <a:buClrTx/>
              <a:buSzTx/>
              <a:buFontTx/>
              <a:buNone/>
              <a:tabLst/>
              <a:defRPr sz="1800">
                <a:solidFill>
                  <a:srgbClr val="B1B3B3"/>
                </a:solidFill>
                <a:latin typeface="Effra" panose="020B0603020203020204" pitchFamily="34" charset="0"/>
              </a:defRPr>
            </a:lvl1pPr>
          </a:lstStyle>
          <a:p>
            <a:pPr marL="176213"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B1B3B3"/>
                </a:solidFill>
                <a:effectLst/>
                <a:uLnTx/>
                <a:uFillTx/>
                <a:latin typeface="Effra" panose="020B0603020203020204" pitchFamily="34" charset="0"/>
                <a:ea typeface="+mn-ea"/>
                <a:cs typeface="+mn-cs"/>
              </a:rPr>
              <a:t>Instructions</a:t>
            </a:r>
          </a:p>
        </p:txBody>
      </p:sp>
      <p:sp>
        <p:nvSpPr>
          <p:cNvPr id="4" name="Text Placeholder 3">
            <a:extLst>
              <a:ext uri="{FF2B5EF4-FFF2-40B4-BE49-F238E27FC236}">
                <a16:creationId xmlns:a16="http://schemas.microsoft.com/office/drawing/2014/main" id="{6AED7B96-2A7B-4862-BC93-233E62FA46F5}"/>
              </a:ext>
            </a:extLst>
          </p:cNvPr>
          <p:cNvSpPr>
            <a:spLocks noGrp="1"/>
          </p:cNvSpPr>
          <p:nvPr>
            <p:ph type="body" sz="quarter" idx="10" hasCustomPrompt="1"/>
          </p:nvPr>
        </p:nvSpPr>
        <p:spPr>
          <a:xfrm>
            <a:off x="0" y="1684800"/>
            <a:ext cx="12617450" cy="447130"/>
          </a:xfrm>
        </p:spPr>
        <p:txBody>
          <a:bodyPr>
            <a:normAutofit/>
          </a:bodyPr>
          <a:lstStyle>
            <a:lvl1pPr marL="176213" indent="0">
              <a:buNone/>
              <a:defRPr sz="2400">
                <a:latin typeface="Effra" panose="020B0603020203020204" pitchFamily="34" charset="0"/>
              </a:defRPr>
            </a:lvl1pPr>
          </a:lstStyle>
          <a:p>
            <a:pPr lvl="0"/>
            <a:r>
              <a:rPr lang="en-US" dirty="0"/>
              <a:t>INSTRUCTIONS</a:t>
            </a:r>
          </a:p>
        </p:txBody>
      </p:sp>
      <p:sp>
        <p:nvSpPr>
          <p:cNvPr id="2" name="Title 1">
            <a:extLst>
              <a:ext uri="{FF2B5EF4-FFF2-40B4-BE49-F238E27FC236}">
                <a16:creationId xmlns:a16="http://schemas.microsoft.com/office/drawing/2014/main" id="{287BAF15-C2FB-449E-9F62-F57807BF0D69}"/>
              </a:ext>
            </a:extLst>
          </p:cNvPr>
          <p:cNvSpPr>
            <a:spLocks noGrp="1"/>
          </p:cNvSpPr>
          <p:nvPr>
            <p:ph type="title" hasCustomPrompt="1"/>
          </p:nvPr>
        </p:nvSpPr>
        <p:spPr>
          <a:xfrm>
            <a:off x="0" y="2131930"/>
            <a:ext cx="12617450" cy="313932"/>
          </a:xfrm>
        </p:spPr>
        <p:txBody>
          <a:bodyPr>
            <a:normAutofit/>
          </a:bodyPr>
          <a:lstStyle>
            <a:lvl1pPr marL="176213" indent="0">
              <a:defRPr sz="2000">
                <a:solidFill>
                  <a:srgbClr val="888B8D"/>
                </a:solidFill>
                <a:latin typeface="Effra" panose="020B0603020203020204" pitchFamily="34" charset="0"/>
              </a:defRPr>
            </a:lvl1pPr>
          </a:lstStyle>
          <a:p>
            <a:r>
              <a:rPr lang="en-US" dirty="0"/>
              <a:t>Question</a:t>
            </a:r>
          </a:p>
        </p:txBody>
      </p:sp>
      <p:grpSp>
        <p:nvGrpSpPr>
          <p:cNvPr id="13" name="Group 12">
            <a:extLst>
              <a:ext uri="{FF2B5EF4-FFF2-40B4-BE49-F238E27FC236}">
                <a16:creationId xmlns:a16="http://schemas.microsoft.com/office/drawing/2014/main" id="{8F92A7B5-07AA-4DD2-85DE-E84D1FC86729}"/>
              </a:ext>
            </a:extLst>
          </p:cNvPr>
          <p:cNvGrpSpPr>
            <a:grpSpLocks noChangeAspect="1"/>
          </p:cNvGrpSpPr>
          <p:nvPr userDrawn="1"/>
        </p:nvGrpSpPr>
        <p:grpSpPr>
          <a:xfrm>
            <a:off x="0" y="0"/>
            <a:ext cx="14630400" cy="1371600"/>
            <a:chOff x="2593303" y="3880335"/>
            <a:chExt cx="8215376" cy="773727"/>
          </a:xfrm>
        </p:grpSpPr>
        <p:sp>
          <p:nvSpPr>
            <p:cNvPr id="7" name="Rectangle 6">
              <a:extLst>
                <a:ext uri="{FF2B5EF4-FFF2-40B4-BE49-F238E27FC236}">
                  <a16:creationId xmlns:a16="http://schemas.microsoft.com/office/drawing/2014/main" id="{5C654A06-8F79-4F50-B4A2-C571F9B35B81}"/>
                </a:ext>
              </a:extLst>
            </p:cNvPr>
            <p:cNvSpPr/>
            <p:nvPr userDrawn="1"/>
          </p:nvSpPr>
          <p:spPr>
            <a:xfrm>
              <a:off x="2593303" y="3880339"/>
              <a:ext cx="4932912" cy="773723"/>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0" algn="l"/>
              <a:r>
                <a:rPr lang="en-US" sz="3200" dirty="0">
                  <a:solidFill>
                    <a:srgbClr val="001E46"/>
                  </a:solidFill>
                  <a:latin typeface="Effra" panose="020B0603020203020204" pitchFamily="34" charset="0"/>
                </a:rPr>
                <a:t>TEST YOUR KNOWLEDGE</a:t>
              </a:r>
            </a:p>
          </p:txBody>
        </p:sp>
        <p:sp>
          <p:nvSpPr>
            <p:cNvPr id="8" name="Rectangle 7">
              <a:extLst>
                <a:ext uri="{FF2B5EF4-FFF2-40B4-BE49-F238E27FC236}">
                  <a16:creationId xmlns:a16="http://schemas.microsoft.com/office/drawing/2014/main" id="{3E62CF44-08E4-400F-A6E4-C12548B28317}"/>
                </a:ext>
              </a:extLst>
            </p:cNvPr>
            <p:cNvSpPr/>
            <p:nvPr userDrawn="1"/>
          </p:nvSpPr>
          <p:spPr>
            <a:xfrm>
              <a:off x="7526215" y="3880338"/>
              <a:ext cx="820616" cy="773723"/>
            </a:xfrm>
            <a:prstGeom prst="rect">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AF4ACE-843B-47FA-B271-77EC476DC7FE}"/>
                </a:ext>
              </a:extLst>
            </p:cNvPr>
            <p:cNvSpPr/>
            <p:nvPr userDrawn="1"/>
          </p:nvSpPr>
          <p:spPr>
            <a:xfrm>
              <a:off x="8346831" y="3880337"/>
              <a:ext cx="820616" cy="773723"/>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28DC02D-AF4A-4BFE-BA95-323C31E3EC43}"/>
                </a:ext>
              </a:extLst>
            </p:cNvPr>
            <p:cNvGrpSpPr/>
            <p:nvPr userDrawn="1"/>
          </p:nvGrpSpPr>
          <p:grpSpPr>
            <a:xfrm>
              <a:off x="9167447" y="3880335"/>
              <a:ext cx="1641232" cy="773723"/>
              <a:chOff x="9167447" y="3880335"/>
              <a:chExt cx="1641232" cy="773723"/>
            </a:xfrm>
          </p:grpSpPr>
          <p:sp>
            <p:nvSpPr>
              <p:cNvPr id="10" name="Rectangle 9">
                <a:extLst>
                  <a:ext uri="{FF2B5EF4-FFF2-40B4-BE49-F238E27FC236}">
                    <a16:creationId xmlns:a16="http://schemas.microsoft.com/office/drawing/2014/main" id="{AF86CE50-58E6-47E5-B325-F54FC25BD40A}"/>
                  </a:ext>
                </a:extLst>
              </p:cNvPr>
              <p:cNvSpPr/>
              <p:nvPr userDrawn="1"/>
            </p:nvSpPr>
            <p:spPr>
              <a:xfrm>
                <a:off x="9167447" y="3880335"/>
                <a:ext cx="820616" cy="773723"/>
              </a:xfrm>
              <a:prstGeom prst="rect">
                <a:avLst/>
              </a:prstGeom>
              <a:solidFill>
                <a:schemeClr val="tx1"/>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681DF0-A348-4DB0-AB66-150ECCA0921D}"/>
                  </a:ext>
                </a:extLst>
              </p:cNvPr>
              <p:cNvSpPr/>
              <p:nvPr userDrawn="1"/>
            </p:nvSpPr>
            <p:spPr>
              <a:xfrm>
                <a:off x="9988063" y="3880335"/>
                <a:ext cx="820616" cy="773723"/>
              </a:xfrm>
              <a:prstGeom prst="rect">
                <a:avLst/>
              </a:prstGeom>
              <a:solidFill>
                <a:schemeClr val="tx1"/>
              </a:solidFill>
              <a:ln>
                <a:solidFill>
                  <a:srgbClr val="002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3888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457200" y="420624"/>
            <a:ext cx="13716000" cy="77724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457201" y="1597025"/>
            <a:ext cx="6855884" cy="562356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7315200" y="1597025"/>
            <a:ext cx="6858000" cy="562356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8202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1678-DD62-476B-A450-84457D128322}"/>
              </a:ext>
            </a:extLst>
          </p:cNvPr>
          <p:cNvSpPr>
            <a:spLocks noGrp="1"/>
          </p:cNvSpPr>
          <p:nvPr>
            <p:ph type="title"/>
          </p:nvPr>
        </p:nvSpPr>
        <p:spPr>
          <a:xfrm>
            <a:off x="998538" y="2051050"/>
            <a:ext cx="12619037" cy="3424238"/>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1BDDBAF3-431D-4E7E-85F0-36BE0F5BA2C4}"/>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362BD5-1B0B-4753-B095-38218A797D7B}"/>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5" name="Footer Placeholder 4">
            <a:extLst>
              <a:ext uri="{FF2B5EF4-FFF2-40B4-BE49-F238E27FC236}">
                <a16:creationId xmlns:a16="http://schemas.microsoft.com/office/drawing/2014/main" id="{3B5DE554-F40D-4853-B0DC-CE7183001DE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A7D873F5-5744-40B6-A34D-4B0C09EE5D43}"/>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314164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FEA3-7D03-4373-9049-FC96C4160AD3}"/>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0B3FC9C8-ED05-48FD-A0D8-B3590F1D505A}"/>
              </a:ext>
            </a:extLst>
          </p:cNvPr>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AB8C175C-0A86-406B-89BA-071FB5B90538}"/>
              </a:ext>
            </a:extLst>
          </p:cNvPr>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1D40266C-9B34-40E2-B37A-18532CEC397D}"/>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6" name="Footer Placeholder 5">
            <a:extLst>
              <a:ext uri="{FF2B5EF4-FFF2-40B4-BE49-F238E27FC236}">
                <a16:creationId xmlns:a16="http://schemas.microsoft.com/office/drawing/2014/main" id="{8344E0EA-FAF9-4916-A8CD-A3E50DA8C4F3}"/>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538E7A68-6020-4C13-AD82-EFEEBE17755D}"/>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2110838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269D-AE2B-4430-9A94-672163866719}"/>
              </a:ext>
            </a:extLst>
          </p:cNvPr>
          <p:cNvSpPr>
            <a:spLocks noGrp="1"/>
          </p:cNvSpPr>
          <p:nvPr>
            <p:ph type="title"/>
          </p:nvPr>
        </p:nvSpPr>
        <p:spPr>
          <a:xfrm>
            <a:off x="1008063" y="438150"/>
            <a:ext cx="12619037" cy="1590675"/>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29C6FF16-535F-4E6D-BEB6-5840FBA18BEF}"/>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A35A8B-AB6E-4481-9624-1A739D3FCD0C}"/>
              </a:ext>
            </a:extLst>
          </p:cNvPr>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0F7D8594-F2FF-4043-B4AA-77B8ACD7CC07}"/>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F9500B-9C30-4111-9932-5AA36139FCFA}"/>
              </a:ext>
            </a:extLst>
          </p:cNvPr>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4A446F5B-3D1D-4DA5-87FA-6788583C2392}"/>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8" name="Footer Placeholder 7">
            <a:extLst>
              <a:ext uri="{FF2B5EF4-FFF2-40B4-BE49-F238E27FC236}">
                <a16:creationId xmlns:a16="http://schemas.microsoft.com/office/drawing/2014/main" id="{03E0901D-CDB8-4192-BFEB-F8862FC2435C}"/>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98FD06F3-2474-4969-95C5-29069FDDC9E4}"/>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3853514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3880-EA82-45D7-B361-B3DDB774B1D6}"/>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6560E995-2C17-42BE-A099-BF59427C4075}"/>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4" name="Footer Placeholder 3">
            <a:extLst>
              <a:ext uri="{FF2B5EF4-FFF2-40B4-BE49-F238E27FC236}">
                <a16:creationId xmlns:a16="http://schemas.microsoft.com/office/drawing/2014/main" id="{4848DD16-FF6B-4F48-B300-18B8733F821B}"/>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91062B40-048B-437E-82E3-9F362B1C4A2B}"/>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376310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DA42C-207C-4AA1-AC9D-085E59F105AE}"/>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3" name="Footer Placeholder 2">
            <a:extLst>
              <a:ext uri="{FF2B5EF4-FFF2-40B4-BE49-F238E27FC236}">
                <a16:creationId xmlns:a16="http://schemas.microsoft.com/office/drawing/2014/main" id="{59F25C45-4125-4223-AD1C-32E645C4F5D4}"/>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B048D241-F5A2-4915-A628-5083D3F11752}"/>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2365728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10B7-A80D-444E-B7FC-23735E873F44}"/>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74DB07CE-D69F-4E66-A5F3-A7F9151F3D71}"/>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281A2CE0-A071-4F40-8AB3-79A0E0B53998}"/>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3E4875-B51A-4B25-B3F1-3E2496D20C66}"/>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6" name="Footer Placeholder 5">
            <a:extLst>
              <a:ext uri="{FF2B5EF4-FFF2-40B4-BE49-F238E27FC236}">
                <a16:creationId xmlns:a16="http://schemas.microsoft.com/office/drawing/2014/main" id="{D588D3AB-C631-4684-9400-EA95E2A500D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07BB7B45-F867-4FD8-A0B3-BF703CD98A82}"/>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57542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9ED0-4ED1-45CF-8F6A-2F2894A7D6F0}"/>
              </a:ext>
            </a:extLst>
          </p:cNvPr>
          <p:cNvSpPr>
            <a:spLocks noGrp="1"/>
          </p:cNvSpPr>
          <p:nvPr>
            <p:ph type="title"/>
          </p:nvPr>
        </p:nvSpPr>
        <p:spPr>
          <a:xfrm>
            <a:off x="1008063" y="549275"/>
            <a:ext cx="4718050" cy="1919288"/>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49050461-8566-481C-82AA-2CF5C0BD3560}"/>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50C10F8-CDB6-481E-93C7-53C861008353}"/>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9084F7-DE25-4667-BA71-C982C999341E}"/>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6" name="Footer Placeholder 5">
            <a:extLst>
              <a:ext uri="{FF2B5EF4-FFF2-40B4-BE49-F238E27FC236}">
                <a16:creationId xmlns:a16="http://schemas.microsoft.com/office/drawing/2014/main" id="{9ADA6E9F-E994-4A6D-8692-57B1336AD41E}"/>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E613D3CC-F249-4664-9050-53EF3E15C558}"/>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1655852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D0DF-B5D6-495E-BF62-9F78F7766784}"/>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2C5018EE-0AA7-45F0-9669-7D05897293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A98F4280-C60A-492C-8CC0-A84DD3BF3435}"/>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5" name="Footer Placeholder 4">
            <a:extLst>
              <a:ext uri="{FF2B5EF4-FFF2-40B4-BE49-F238E27FC236}">
                <a16:creationId xmlns:a16="http://schemas.microsoft.com/office/drawing/2014/main" id="{1226B509-271B-4489-9FAB-F36B44711310}"/>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6CA285-D4E4-475A-B9FB-73054A3D45DF}"/>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3995464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31CFA-D1CD-4868-8911-2BDF633D1FFE}"/>
              </a:ext>
            </a:extLst>
          </p:cNvPr>
          <p:cNvSpPr>
            <a:spLocks noGrp="1"/>
          </p:cNvSpPr>
          <p:nvPr>
            <p:ph type="title" orient="vert"/>
          </p:nvPr>
        </p:nvSpPr>
        <p:spPr>
          <a:xfrm>
            <a:off x="10469563" y="438150"/>
            <a:ext cx="3154362" cy="697388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2420F792-AB2D-4547-9910-129BE84C5D72}"/>
              </a:ext>
            </a:extLst>
          </p:cNvPr>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03D1A7D2-96D4-4313-AEF3-76251F4782C7}"/>
              </a:ext>
            </a:extLst>
          </p:cNvPr>
          <p:cNvSpPr>
            <a:spLocks noGrp="1"/>
          </p:cNvSpPr>
          <p:nvPr>
            <p:ph type="dt" sz="half" idx="10"/>
          </p:nvPr>
        </p:nvSpPr>
        <p:spPr/>
        <p:txBody>
          <a:bodyPr/>
          <a:lstStyle/>
          <a:p>
            <a:fld id="{1FFE0D8E-B5E7-4916-B68D-A39238890D0B}" type="datetimeFigureOut">
              <a:rPr lang="es-ES" smtClean="0"/>
              <a:t>23/01/2020</a:t>
            </a:fld>
            <a:endParaRPr lang="es-ES"/>
          </a:p>
        </p:txBody>
      </p:sp>
      <p:sp>
        <p:nvSpPr>
          <p:cNvPr id="5" name="Footer Placeholder 4">
            <a:extLst>
              <a:ext uri="{FF2B5EF4-FFF2-40B4-BE49-F238E27FC236}">
                <a16:creationId xmlns:a16="http://schemas.microsoft.com/office/drawing/2014/main" id="{A27FEA25-C38D-4FC9-8EF3-1AAB8F91AC1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0BE3D314-CD87-40D8-980A-907A4C198C46}"/>
              </a:ext>
            </a:extLst>
          </p:cNvPr>
          <p:cNvSpPr>
            <a:spLocks noGrp="1"/>
          </p:cNvSpPr>
          <p:nvPr>
            <p:ph type="sldNum" sz="quarter" idx="12"/>
          </p:nvPr>
        </p:nvSpPr>
        <p:spPr/>
        <p:txBody>
          <a:bodyPr/>
          <a:lstStyle/>
          <a:p>
            <a:fld id="{E4B3C3FC-EF69-484F-A1D0-7BA45FF75D0B}" type="slidenum">
              <a:rPr lang="es-ES" smtClean="0"/>
              <a:t>‹#›</a:t>
            </a:fld>
            <a:endParaRPr lang="es-ES"/>
          </a:p>
        </p:txBody>
      </p:sp>
    </p:spTree>
    <p:extLst>
      <p:ext uri="{BB962C8B-B14F-4D97-AF65-F5344CB8AC3E}">
        <p14:creationId xmlns:p14="http://schemas.microsoft.com/office/powerpoint/2010/main" val="168237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457200" y="420624"/>
            <a:ext cx="13716000" cy="777240"/>
          </a:xfrm>
        </p:spPr>
        <p:txBody>
          <a:bodyPr/>
          <a:lstStyle>
            <a:lvl1pPr>
              <a:lnSpc>
                <a:spcPct val="85000"/>
              </a:lnSpc>
              <a:spcBef>
                <a:spcPts val="0"/>
              </a:spcBef>
              <a:spcAft>
                <a:spcPts val="0"/>
              </a:spcAft>
              <a:defRPr/>
            </a:lvl1pPr>
          </a:lstStyle>
          <a:p>
            <a:r>
              <a:rPr lang="en-US"/>
              <a:t>Click to edit Master title style</a:t>
            </a:r>
            <a:endParaRPr lang="en-US" dirty="0"/>
          </a:p>
        </p:txBody>
      </p:sp>
    </p:spTree>
    <p:extLst>
      <p:ext uri="{BB962C8B-B14F-4D97-AF65-F5344CB8AC3E}">
        <p14:creationId xmlns:p14="http://schemas.microsoft.com/office/powerpoint/2010/main" val="297131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Tree>
    <p:extLst>
      <p:ext uri="{BB962C8B-B14F-4D97-AF65-F5344CB8AC3E}">
        <p14:creationId xmlns:p14="http://schemas.microsoft.com/office/powerpoint/2010/main" val="343560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1">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0515600" y="0"/>
            <a:ext cx="4114800" cy="411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sp>
        <p:nvSpPr>
          <p:cNvPr id="8" name="Rectangle 7"/>
          <p:cNvSpPr/>
          <p:nvPr userDrawn="1"/>
        </p:nvSpPr>
        <p:spPr>
          <a:xfrm>
            <a:off x="10515600" y="4114800"/>
            <a:ext cx="4114800" cy="4114800"/>
          </a:xfrm>
          <a:prstGeom prst="rect">
            <a:avLst/>
          </a:prstGeom>
          <a:solidFill>
            <a:srgbClr val="71C5E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sp>
        <p:nvSpPr>
          <p:cNvPr id="15" name="Rectangle 14"/>
          <p:cNvSpPr/>
          <p:nvPr userDrawn="1"/>
        </p:nvSpPr>
        <p:spPr>
          <a:xfrm>
            <a:off x="6400800" y="0"/>
            <a:ext cx="4114800" cy="8229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2200" dirty="0"/>
          </a:p>
        </p:txBody>
      </p:sp>
      <p:pic>
        <p:nvPicPr>
          <p:cNvPr id="11" name="Picture 10"/>
          <p:cNvPicPr>
            <a:picLocks noChangeAspect="1"/>
          </p:cNvPicPr>
          <p:nvPr userDrawn="1"/>
        </p:nvPicPr>
        <p:blipFill>
          <a:blip r:embed="rId2"/>
          <a:stretch>
            <a:fillRect/>
          </a:stretch>
        </p:blipFill>
        <p:spPr>
          <a:xfrm>
            <a:off x="11523227" y="6767864"/>
            <a:ext cx="3016081" cy="1372836"/>
          </a:xfrm>
          <a:prstGeom prst="rect">
            <a:avLst/>
          </a:prstGeom>
        </p:spPr>
      </p:pic>
      <p:sp>
        <p:nvSpPr>
          <p:cNvPr id="10" name="Picture Placeholder 9"/>
          <p:cNvSpPr>
            <a:spLocks noGrp="1"/>
          </p:cNvSpPr>
          <p:nvPr>
            <p:ph type="pic" sz="quarter" idx="12" hasCustomPrompt="1"/>
          </p:nvPr>
        </p:nvSpPr>
        <p:spPr>
          <a:xfrm>
            <a:off x="10515600" y="0"/>
            <a:ext cx="4114800" cy="4114800"/>
          </a:xfrm>
          <a:prstGeom prst="rect">
            <a:avLst/>
          </a:prstGeom>
          <a:noFill/>
        </p:spPr>
        <p:txBody>
          <a:bodyPr vert="horz" lIns="91440" tIns="45720" rIns="91440" bIns="45720">
            <a:normAutofit/>
          </a:bodyPr>
          <a:lstStyle>
            <a:lvl1pPr>
              <a:defRPr sz="1800" b="0" i="0">
                <a:solidFill>
                  <a:schemeClr val="tx2"/>
                </a:solidFill>
                <a:latin typeface="Effra Light"/>
                <a:cs typeface="Effra Light"/>
              </a:defRPr>
            </a:lvl1pPr>
          </a:lstStyle>
          <a:p>
            <a:r>
              <a:rPr lang="en-US" dirty="0"/>
              <a:t>Add photo or leave as solid Color</a:t>
            </a:r>
          </a:p>
        </p:txBody>
      </p:sp>
      <p:sp>
        <p:nvSpPr>
          <p:cNvPr id="14" name="Text Placeholder 13"/>
          <p:cNvSpPr>
            <a:spLocks noGrp="1"/>
          </p:cNvSpPr>
          <p:nvPr>
            <p:ph type="body" sz="quarter" idx="14"/>
          </p:nvPr>
        </p:nvSpPr>
        <p:spPr>
          <a:xfrm>
            <a:off x="457200" y="415756"/>
            <a:ext cx="52578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1534105"/>
            <a:ext cx="5257800" cy="4343400"/>
          </a:xfrm>
        </p:spPr>
        <p:txBody>
          <a:bodyPr/>
          <a:lstStyle/>
          <a:p>
            <a:r>
              <a:rPr lang="en-US" dirty="0"/>
              <a:t>Click to edit Master title style</a:t>
            </a:r>
          </a:p>
        </p:txBody>
      </p:sp>
      <p:sp>
        <p:nvSpPr>
          <p:cNvPr id="5" name="Text Placeholder 4"/>
          <p:cNvSpPr>
            <a:spLocks noGrp="1"/>
          </p:cNvSpPr>
          <p:nvPr>
            <p:ph type="body" sz="quarter" idx="13"/>
          </p:nvPr>
        </p:nvSpPr>
        <p:spPr>
          <a:xfrm>
            <a:off x="457200" y="7005380"/>
            <a:ext cx="5257800" cy="861627"/>
          </a:xfrm>
          <a:prstGeom prst="rect">
            <a:avLst/>
          </a:prstGeom>
        </p:spPr>
        <p:txBody>
          <a:bodyPr lIns="0" tIns="0" rIns="0" bIns="0">
            <a:normAutofit/>
          </a:bodyPr>
          <a:lstStyle>
            <a:lvl1pPr>
              <a:lnSpc>
                <a:spcPct val="100000"/>
              </a:lnSpc>
              <a:defRPr sz="1800" b="0" i="0">
                <a:solidFill>
                  <a:schemeClr val="tx2"/>
                </a:solidFill>
                <a:latin typeface="+mn-lt"/>
                <a:cs typeface="Effra Light"/>
              </a:defRPr>
            </a:lvl1pPr>
            <a:lvl2pPr>
              <a:lnSpc>
                <a:spcPct val="100000"/>
              </a:lnSpc>
              <a:defRPr sz="1800" b="1">
                <a:solidFill>
                  <a:schemeClr val="tx2"/>
                </a:solidFill>
                <a:latin typeface="+mn-lt"/>
              </a:defRPr>
            </a:lvl2pPr>
            <a:lvl3pPr>
              <a:lnSpc>
                <a:spcPct val="100000"/>
              </a:lnSpc>
              <a:defRPr sz="1800" b="0">
                <a:solidFill>
                  <a:schemeClr val="tx2"/>
                </a:solidFill>
                <a:latin typeface="+mn-lt"/>
              </a:defRPr>
            </a:lvl3pPr>
            <a:lvl4pPr>
              <a:lnSpc>
                <a:spcPct val="100000"/>
              </a:lnSpc>
              <a:defRPr sz="1800">
                <a:solidFill>
                  <a:schemeClr val="tx2"/>
                </a:solidFill>
                <a:latin typeface="+mn-lt"/>
              </a:defRPr>
            </a:lvl4pPr>
            <a:lvl5pPr>
              <a:lnSpc>
                <a:spcPct val="100000"/>
              </a:lnSpc>
              <a:defRPr sz="18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76520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1008" userDrawn="1">
          <p15:clr>
            <a:srgbClr val="FBAE40"/>
          </p15:clr>
        </p15:guide>
        <p15:guide id="4" orient="horz" pos="48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Title 3"/>
          <p:cNvSpPr>
            <a:spLocks noGrp="1"/>
          </p:cNvSpPr>
          <p:nvPr>
            <p:ph type="title"/>
          </p:nvPr>
        </p:nvSpPr>
        <p:spPr>
          <a:xfrm>
            <a:off x="457199" y="1469231"/>
            <a:ext cx="11887200" cy="5257800"/>
          </a:xfrm>
        </p:spPr>
        <p:txBody>
          <a:bodyPr>
            <a:normAutofit/>
          </a:bodyPr>
          <a:lstStyle>
            <a:lvl1pPr>
              <a:defRPr sz="10000">
                <a:solidFill>
                  <a:schemeClr val="tx2"/>
                </a:solidFill>
              </a:defRPr>
            </a:lvl1pPr>
          </a:lstStyle>
          <a:p>
            <a:r>
              <a:rPr lang="en-US" dirty="0"/>
              <a:t>Click to edit Master title style</a:t>
            </a:r>
          </a:p>
        </p:txBody>
      </p:sp>
      <p:sp>
        <p:nvSpPr>
          <p:cNvPr id="6" name="Text Placeholder 5"/>
          <p:cNvSpPr>
            <a:spLocks noGrp="1"/>
          </p:cNvSpPr>
          <p:nvPr>
            <p:ph type="body" sz="quarter" idx="11"/>
          </p:nvPr>
        </p:nvSpPr>
        <p:spPr>
          <a:xfrm>
            <a:off x="457199" y="7006688"/>
            <a:ext cx="7315200" cy="890091"/>
          </a:xfrm>
          <a:prstGeom prst="rect">
            <a:avLst/>
          </a:prstGeom>
        </p:spPr>
        <p:txBody>
          <a:bodyPr vert="horz" lIns="0" tIns="0" rIns="0" bIns="0">
            <a:normAutofit/>
          </a:bodyPr>
          <a:lstStyle>
            <a:lvl1pPr>
              <a:lnSpc>
                <a:spcPct val="100000"/>
              </a:lnSpc>
              <a:defRPr sz="1800" b="0">
                <a:solidFill>
                  <a:schemeClr val="accent2"/>
                </a:solidFill>
                <a:latin typeface="+mn-lt"/>
              </a:defRPr>
            </a:lvl1pPr>
            <a:lvl2pPr>
              <a:lnSpc>
                <a:spcPct val="100000"/>
              </a:lnSpc>
              <a:defRPr sz="1800" b="1">
                <a:solidFill>
                  <a:schemeClr val="accent2"/>
                </a:solidFill>
                <a:latin typeface="+mn-lt"/>
              </a:defRPr>
            </a:lvl2pPr>
            <a:lvl3pPr>
              <a:lnSpc>
                <a:spcPct val="100000"/>
              </a:lnSpc>
              <a:defRPr sz="1800">
                <a:solidFill>
                  <a:schemeClr val="accent2"/>
                </a:solidFill>
                <a:latin typeface="+mn-lt"/>
              </a:defRPr>
            </a:lvl3pPr>
            <a:lvl4pPr>
              <a:lnSpc>
                <a:spcPct val="100000"/>
              </a:lnSpc>
              <a:defRPr sz="1800">
                <a:solidFill>
                  <a:schemeClr val="accent2"/>
                </a:solidFill>
                <a:latin typeface="+mn-lt"/>
              </a:defRPr>
            </a:lvl4pPr>
            <a:lvl5pPr>
              <a:lnSpc>
                <a:spcPct val="100000"/>
              </a:lnSpc>
              <a:defRPr sz="18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457200" y="415921"/>
            <a:ext cx="4572000" cy="228600"/>
          </a:xfrm>
          <a:prstGeom prst="rect">
            <a:avLst/>
          </a:prstGeom>
        </p:spPr>
        <p:txBody>
          <a:bodyPr vert="horz" lIns="0" tIns="0" rIns="0" bIns="0"/>
          <a:lstStyle>
            <a:lvl1pPr>
              <a:lnSpc>
                <a:spcPct val="100000"/>
              </a:lnSpc>
              <a:buFontTx/>
              <a:buNone/>
              <a:defRPr sz="1200" b="0" i="0" cap="none" baseline="0">
                <a:solidFill>
                  <a:schemeClr val="tx1"/>
                </a:solidFill>
                <a:latin typeface="+mn-lt"/>
              </a:defRPr>
            </a:lvl1pPr>
            <a:lvl2pPr>
              <a:lnSpc>
                <a:spcPct val="100000"/>
              </a:lnSpc>
              <a:buFontTx/>
              <a:buNone/>
              <a:defRPr sz="1200" b="0" i="0" cap="none" baseline="0">
                <a:solidFill>
                  <a:schemeClr val="tx1"/>
                </a:solidFill>
                <a:latin typeface="+mn-lt"/>
              </a:defRPr>
            </a:lvl2pPr>
            <a:lvl3pPr>
              <a:lnSpc>
                <a:spcPct val="100000"/>
              </a:lnSpc>
              <a:buFontTx/>
              <a:buNone/>
              <a:defRPr sz="1200" b="0" i="0" cap="none" baseline="0">
                <a:solidFill>
                  <a:schemeClr val="tx1"/>
                </a:solidFill>
                <a:latin typeface="+mn-lt"/>
              </a:defRPr>
            </a:lvl3pPr>
            <a:lvl4pPr>
              <a:lnSpc>
                <a:spcPct val="100000"/>
              </a:lnSpc>
              <a:buFontTx/>
              <a:buNone/>
              <a:defRPr sz="1200" b="0" i="0" cap="none" baseline="0">
                <a:solidFill>
                  <a:schemeClr val="tx1"/>
                </a:solidFill>
                <a:latin typeface="+mn-lt"/>
              </a:defRPr>
            </a:lvl4pPr>
            <a:lvl5pPr>
              <a:lnSpc>
                <a:spcPct val="100000"/>
              </a:lnSpc>
              <a:buFontTx/>
              <a:buNone/>
              <a:defRPr sz="12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723475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orient="horz" pos="4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8" name="Frame 7"/>
          <p:cNvSpPr/>
          <p:nvPr userDrawn="1"/>
        </p:nvSpPr>
        <p:spPr>
          <a:xfrm>
            <a:off x="457200" y="457200"/>
            <a:ext cx="13716000" cy="6291072"/>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a:xfrm>
            <a:off x="914400" y="847731"/>
            <a:ext cx="8686800" cy="5257800"/>
          </a:xfrm>
        </p:spPr>
        <p:txBody>
          <a:bodyPr/>
          <a:lstStyle>
            <a:lvl1pPr>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11524049" y="6766560"/>
            <a:ext cx="3016250" cy="1372914"/>
          </a:xfrm>
          <a:prstGeom prst="rect">
            <a:avLst/>
          </a:prstGeom>
        </p:spPr>
      </p:pic>
    </p:spTree>
    <p:extLst>
      <p:ext uri="{BB962C8B-B14F-4D97-AF65-F5344CB8AC3E}">
        <p14:creationId xmlns:p14="http://schemas.microsoft.com/office/powerpoint/2010/main" val="770893782"/>
      </p:ext>
    </p:extLst>
  </p:cSld>
  <p:clrMapOvr>
    <a:masterClrMapping/>
  </p:clrMapOvr>
  <p:extLst mod="1">
    <p:ext uri="{DCECCB84-F9BA-43D5-87BE-67443E8EF086}">
      <p15:sldGuideLst xmlns:p15="http://schemas.microsoft.com/office/powerpoint/2012/main">
        <p15:guide id="1" orient="horz" pos="576" userDrawn="1">
          <p15:clr>
            <a:srgbClr val="FBAE40"/>
          </p15:clr>
        </p15:guide>
        <p15:guide id="2"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8" name="Frame 7"/>
          <p:cNvSpPr/>
          <p:nvPr userDrawn="1"/>
        </p:nvSpPr>
        <p:spPr>
          <a:xfrm>
            <a:off x="457199" y="457200"/>
            <a:ext cx="13716000" cy="6286500"/>
          </a:xfrm>
          <a:prstGeom prst="frame">
            <a:avLst>
              <a:gd name="adj1" fmla="val 181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sp>
        <p:nvSpPr>
          <p:cNvPr id="3" name="Title 2"/>
          <p:cNvSpPr>
            <a:spLocks noGrp="1"/>
          </p:cNvSpPr>
          <p:nvPr>
            <p:ph type="title"/>
          </p:nvPr>
        </p:nvSpPr>
        <p:spPr>
          <a:xfrm>
            <a:off x="914400" y="846757"/>
            <a:ext cx="8686800" cy="5257800"/>
          </a:xfrm>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161913540"/>
      </p:ext>
    </p:extLst>
  </p:cSld>
  <p:clrMapOvr>
    <a:masterClrMapping/>
  </p:clrMapOvr>
  <p:extLst mod="1">
    <p:ext uri="{DCECCB84-F9BA-43D5-87BE-67443E8EF086}">
      <p15:sldGuideLst xmlns:p15="http://schemas.microsoft.com/office/powerpoint/2012/main">
        <p15:guide id="1" pos="576" userDrawn="1">
          <p15:clr>
            <a:srgbClr val="FBAE40"/>
          </p15:clr>
        </p15:guide>
        <p15:guide id="2" orient="horz" pos="5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A9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2159-EA1B-43C2-868E-4569F0009DD6}"/>
              </a:ext>
            </a:extLst>
          </p:cNvPr>
          <p:cNvSpPr>
            <a:spLocks noGrp="1"/>
          </p:cNvSpPr>
          <p:nvPr>
            <p:ph type="ctrTitle"/>
          </p:nvPr>
        </p:nvSpPr>
        <p:spPr>
          <a:xfrm>
            <a:off x="754380" y="695247"/>
            <a:ext cx="11109960" cy="1030764"/>
          </a:xfrm>
        </p:spPr>
        <p:txBody>
          <a:bodyPr anchor="b"/>
          <a:lstStyle>
            <a:lvl1pPr algn="l">
              <a:defRPr sz="6000">
                <a:solidFill>
                  <a:schemeClr val="tx1"/>
                </a:solidFill>
                <a:latin typeface="Effra" panose="020B0603020203020204" pitchFamily="34" charset="0"/>
              </a:defRPr>
            </a:lvl1pPr>
          </a:lstStyle>
          <a:p>
            <a:r>
              <a:rPr lang="en-US" dirty="0"/>
              <a:t>Click to edit Master title style</a:t>
            </a:r>
            <a:endParaRPr lang="es-ES" dirty="0"/>
          </a:p>
        </p:txBody>
      </p:sp>
      <p:sp>
        <p:nvSpPr>
          <p:cNvPr id="10" name="Frame 9">
            <a:extLst>
              <a:ext uri="{FF2B5EF4-FFF2-40B4-BE49-F238E27FC236}">
                <a16:creationId xmlns:a16="http://schemas.microsoft.com/office/drawing/2014/main" id="{74DC4AC2-9790-4320-B1D7-BA0A958E5415}"/>
              </a:ext>
            </a:extLst>
          </p:cNvPr>
          <p:cNvSpPr/>
          <p:nvPr userDrawn="1"/>
        </p:nvSpPr>
        <p:spPr>
          <a:xfrm>
            <a:off x="457200" y="457200"/>
            <a:ext cx="13716000" cy="518922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2200" dirty="0">
              <a:solidFill>
                <a:schemeClr val="tx1"/>
              </a:solidFill>
            </a:endParaRPr>
          </a:p>
        </p:txBody>
      </p:sp>
      <p:pic>
        <p:nvPicPr>
          <p:cNvPr id="1026" name="Picture 2" descr="http://brandcentral.medtronic.com/brand-assets/downloads-tools/Logo/art-logo-rgb-w-png.png">
            <a:extLst>
              <a:ext uri="{FF2B5EF4-FFF2-40B4-BE49-F238E27FC236}">
                <a16:creationId xmlns:a16="http://schemas.microsoft.com/office/drawing/2014/main" id="{5891ED43-F70C-4FB1-8D94-DF8ACC1589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2312" y="4507276"/>
            <a:ext cx="3290888" cy="11972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1D53F69-49FD-49DD-ADA9-56FA21C6A7A3}"/>
              </a:ext>
            </a:extLst>
          </p:cNvPr>
          <p:cNvSpPr txBox="1"/>
          <p:nvPr userDrawn="1"/>
        </p:nvSpPr>
        <p:spPr>
          <a:xfrm>
            <a:off x="10659096" y="7669530"/>
            <a:ext cx="3514104" cy="369332"/>
          </a:xfrm>
          <a:prstGeom prst="rect">
            <a:avLst/>
          </a:prstGeom>
          <a:noFill/>
        </p:spPr>
        <p:txBody>
          <a:bodyPr wrap="none" rtlCol="0">
            <a:spAutoFit/>
          </a:bodyPr>
          <a:lstStyle/>
          <a:p>
            <a:r>
              <a:rPr lang="en-US" sz="1800" noProof="0" dirty="0">
                <a:solidFill>
                  <a:srgbClr val="AAD5EA"/>
                </a:solidFill>
                <a:latin typeface="Effra Light" panose="020B0403020203020204" pitchFamily="34" charset="0"/>
              </a:rPr>
              <a:t>Medtronic, Inc. All Rights Reserved</a:t>
            </a:r>
          </a:p>
        </p:txBody>
      </p:sp>
    </p:spTree>
    <p:custDataLst>
      <p:tags r:id="rId1"/>
    </p:custDataLst>
    <p:extLst>
      <p:ext uri="{BB962C8B-B14F-4D97-AF65-F5344CB8AC3E}">
        <p14:creationId xmlns:p14="http://schemas.microsoft.com/office/powerpoint/2010/main" val="337257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3.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7543800"/>
            <a:ext cx="9601199" cy="685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200" dirty="0"/>
          </a:p>
        </p:txBody>
      </p:sp>
      <p:sp>
        <p:nvSpPr>
          <p:cNvPr id="25" name="Rectangle 24"/>
          <p:cNvSpPr/>
          <p:nvPr/>
        </p:nvSpPr>
        <p:spPr>
          <a:xfrm>
            <a:off x="9601200" y="7543800"/>
            <a:ext cx="5027085" cy="685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200" dirty="0"/>
          </a:p>
        </p:txBody>
      </p:sp>
      <p:pic>
        <p:nvPicPr>
          <p:cNvPr id="9" name="Picture 8" descr="med_logo_rgb_rev_REG_OL.em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40912" y="7517215"/>
            <a:ext cx="1860550" cy="848909"/>
          </a:xfrm>
          <a:prstGeom prst="rect">
            <a:avLst/>
          </a:prstGeom>
        </p:spPr>
      </p:pic>
      <p:sp>
        <p:nvSpPr>
          <p:cNvPr id="6" name="Slide Number Placeholder 5"/>
          <p:cNvSpPr>
            <a:spLocks noGrp="1"/>
          </p:cNvSpPr>
          <p:nvPr>
            <p:ph type="sldNum" sz="quarter" idx="4"/>
          </p:nvPr>
        </p:nvSpPr>
        <p:spPr>
          <a:xfrm>
            <a:off x="457200" y="7873369"/>
            <a:ext cx="457200" cy="228600"/>
          </a:xfrm>
          <a:prstGeom prst="rect">
            <a:avLst/>
          </a:prstGeom>
        </p:spPr>
        <p:txBody>
          <a:bodyPr vert="horz" lIns="0" tIns="0" rIns="0" bIns="0" rtlCol="0" anchor="ctr"/>
          <a:lstStyle>
            <a:lvl1pPr algn="l">
              <a:lnSpc>
                <a:spcPts val="1200"/>
              </a:lnSpc>
              <a:defRPr sz="1000">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914400" y="7873369"/>
            <a:ext cx="8229600" cy="228600"/>
          </a:xfrm>
          <a:prstGeom prst="rect">
            <a:avLst/>
          </a:prstGeom>
        </p:spPr>
        <p:txBody>
          <a:bodyPr vert="horz" wrap="none" lIns="0" tIns="0" rIns="0" bIns="0" rtlCol="0" anchor="ctr"/>
          <a:lstStyle>
            <a:lvl1pPr algn="l">
              <a:lnSpc>
                <a:spcPts val="1200"/>
              </a:lnSpc>
              <a:defRPr sz="1000">
                <a:solidFill>
                  <a:schemeClr val="bg1"/>
                </a:solidFill>
                <a:latin typeface="+mn-lt"/>
                <a:cs typeface="Effra"/>
              </a:defRPr>
            </a:lvl1pPr>
          </a:lstStyle>
          <a:p>
            <a:r>
              <a:rPr lang="en-US"/>
              <a:t>Edit Title on Slide Master using Insert &gt; Header &amp; Footer   |   March 25, 2016   |   Confidential, for Internal Use Only</a:t>
            </a:r>
            <a:endParaRPr lang="en-US" dirty="0"/>
          </a:p>
        </p:txBody>
      </p:sp>
      <p:sp>
        <p:nvSpPr>
          <p:cNvPr id="2" name="Title Placeholder 1"/>
          <p:cNvSpPr>
            <a:spLocks noGrp="1"/>
          </p:cNvSpPr>
          <p:nvPr>
            <p:ph type="title"/>
          </p:nvPr>
        </p:nvSpPr>
        <p:spPr>
          <a:xfrm>
            <a:off x="457199" y="420624"/>
            <a:ext cx="13716000" cy="77724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97025"/>
            <a:ext cx="13716000" cy="562356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3014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p:txStyles>
    <p:titleStyle>
      <a:lvl1pPr algn="l" defTabSz="548457" rtl="0" eaLnBrk="1" latinLnBrk="0" hangingPunct="1">
        <a:lnSpc>
          <a:spcPct val="85000"/>
        </a:lnSpc>
        <a:spcBef>
          <a:spcPct val="0"/>
        </a:spcBef>
        <a:buNone/>
        <a:defRPr sz="2800" b="1" i="0" kern="1200" cap="all">
          <a:solidFill>
            <a:schemeClr val="tx1"/>
          </a:solidFill>
          <a:latin typeface="+mj-lt"/>
          <a:ea typeface="+mj-ea"/>
          <a:cs typeface="+mj-cs"/>
        </a:defRPr>
      </a:lvl1pPr>
    </p:titleStyle>
    <p:bodyStyle>
      <a:lvl1pPr marL="228600" indent="-228600" algn="l" defTabSz="548457" rtl="0" eaLnBrk="1" latinLnBrk="0" hangingPunct="1">
        <a:lnSpc>
          <a:spcPct val="100000"/>
        </a:lnSpc>
        <a:spcBef>
          <a:spcPts val="0"/>
        </a:spcBef>
        <a:spcAft>
          <a:spcPts val="1000"/>
        </a:spcAft>
        <a:buFont typeface="Wingdings" charset="2"/>
        <a:buChar char="§"/>
        <a:defRPr sz="2200" kern="1200">
          <a:solidFill>
            <a:schemeClr val="tx1"/>
          </a:solidFill>
          <a:latin typeface="+mn-lt"/>
          <a:ea typeface="+mn-ea"/>
          <a:cs typeface="+mn-cs"/>
        </a:defRPr>
      </a:lvl1pPr>
      <a:lvl2pPr marL="454025" indent="-228600" algn="l" defTabSz="548457" rtl="0" eaLnBrk="1" latinLnBrk="0" hangingPunct="1">
        <a:lnSpc>
          <a:spcPct val="100000"/>
        </a:lnSpc>
        <a:spcBef>
          <a:spcPts val="0"/>
        </a:spcBef>
        <a:spcAft>
          <a:spcPts val="1000"/>
        </a:spcAft>
        <a:buFont typeface="Wingdings" charset="2"/>
        <a:buChar char="§"/>
        <a:defRPr sz="2000" kern="1200">
          <a:solidFill>
            <a:schemeClr val="tx2"/>
          </a:solidFill>
          <a:latin typeface="+mn-lt"/>
          <a:ea typeface="+mn-ea"/>
          <a:cs typeface="+mn-cs"/>
        </a:defRPr>
      </a:lvl2pPr>
      <a:lvl3pPr marL="685800" indent="-228600" algn="l" defTabSz="548457" rtl="0" eaLnBrk="1" latinLnBrk="0" hangingPunct="1">
        <a:lnSpc>
          <a:spcPct val="100000"/>
        </a:lnSpc>
        <a:spcBef>
          <a:spcPts val="0"/>
        </a:spcBef>
        <a:spcAft>
          <a:spcPts val="1000"/>
        </a:spcAft>
        <a:buFont typeface="Wingdings" charset="2"/>
        <a:buChar char="§"/>
        <a:defRPr sz="1800" kern="1200" baseline="0">
          <a:solidFill>
            <a:schemeClr val="tx2"/>
          </a:solidFill>
          <a:latin typeface="+mn-lt"/>
          <a:ea typeface="+mn-ea"/>
          <a:cs typeface="+mn-cs"/>
        </a:defRPr>
      </a:lvl3pPr>
      <a:lvl4pPr marL="914400" indent="-228600" algn="l" defTabSz="548457" rtl="0" eaLnBrk="1" latinLnBrk="0" hangingPunct="1">
        <a:lnSpc>
          <a:spcPct val="100000"/>
        </a:lnSpc>
        <a:spcBef>
          <a:spcPts val="0"/>
        </a:spcBef>
        <a:spcAft>
          <a:spcPts val="1000"/>
        </a:spcAft>
        <a:buFont typeface="Wingdings" charset="2"/>
        <a:buChar char="§"/>
        <a:defRPr sz="1800" kern="1200">
          <a:solidFill>
            <a:schemeClr val="accent1"/>
          </a:solidFill>
          <a:latin typeface="+mn-lt"/>
          <a:ea typeface="+mn-ea"/>
          <a:cs typeface="+mn-cs"/>
        </a:defRPr>
      </a:lvl4pPr>
      <a:lvl5pPr marL="1144588" indent="-227013" algn="l" defTabSz="548457" rtl="0" eaLnBrk="1" latinLnBrk="0" hangingPunct="1">
        <a:lnSpc>
          <a:spcPct val="100000"/>
        </a:lnSpc>
        <a:spcBef>
          <a:spcPts val="0"/>
        </a:spcBef>
        <a:spcAft>
          <a:spcPts val="800"/>
        </a:spcAft>
        <a:buFont typeface="Effra" panose="02000506080000020004" pitchFamily="2" charset="0"/>
        <a:buChar char="–"/>
        <a:defRPr sz="1600" kern="1200" baseline="0">
          <a:solidFill>
            <a:schemeClr val="accent1"/>
          </a:solidFill>
          <a:latin typeface="+mn-lt"/>
          <a:ea typeface="+mn-ea"/>
          <a:cs typeface="+mn-cs"/>
        </a:defRPr>
      </a:lvl5pPr>
      <a:lvl6pPr marL="1370013" indent="-225425" algn="l" defTabSz="548457" rtl="0" eaLnBrk="1" latinLnBrk="0" hangingPunct="1">
        <a:lnSpc>
          <a:spcPct val="100000"/>
        </a:lnSpc>
        <a:spcBef>
          <a:spcPts val="0"/>
        </a:spcBef>
        <a:spcAft>
          <a:spcPts val="800"/>
        </a:spcAft>
        <a:buFont typeface="Effra" panose="02000506080000020004" pitchFamily="2" charset="0"/>
        <a:buChar char="–"/>
        <a:defRPr sz="1600" kern="1200" baseline="0">
          <a:solidFill>
            <a:schemeClr val="accent1"/>
          </a:solidFill>
          <a:latin typeface="+mn-lt"/>
          <a:ea typeface="+mn-ea"/>
          <a:cs typeface="+mn-cs"/>
        </a:defRPr>
      </a:lvl6pPr>
      <a:lvl7pPr marL="1597025" indent="-227013" algn="l" defTabSz="548457" rtl="0" eaLnBrk="1" latinLnBrk="0" hangingPunct="1">
        <a:lnSpc>
          <a:spcPct val="100000"/>
        </a:lnSpc>
        <a:spcBef>
          <a:spcPts val="0"/>
        </a:spcBef>
        <a:spcAft>
          <a:spcPts val="800"/>
        </a:spcAft>
        <a:buFont typeface="Effra" panose="02000506080000020004" pitchFamily="2" charset="0"/>
        <a:buChar char="–"/>
        <a:defRPr sz="1600" kern="1200">
          <a:solidFill>
            <a:schemeClr val="accent1"/>
          </a:solidFill>
          <a:latin typeface="+mn-lt"/>
          <a:ea typeface="+mn-ea"/>
          <a:cs typeface="+mn-cs"/>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88" userDrawn="1">
          <p15:clr>
            <a:srgbClr val="F26B43"/>
          </p15:clr>
        </p15:guide>
        <p15:guide id="1" pos="4608" userDrawn="1">
          <p15:clr>
            <a:srgbClr val="F26B43"/>
          </p15:clr>
        </p15:guide>
        <p15:guide id="2" orient="horz" pos="1056" userDrawn="1">
          <p15:clr>
            <a:srgbClr val="F26B43"/>
          </p15:clr>
        </p15:guide>
        <p15:guide id="3" orient="horz" pos="5061" userDrawn="1">
          <p15:clr>
            <a:srgbClr val="F26B43"/>
          </p15:clr>
        </p15:guide>
        <p15:guide id="4" orient="horz" pos="4464" userDrawn="1">
          <p15:clr>
            <a:srgbClr val="F26B43"/>
          </p15:clr>
        </p15:guide>
        <p15:guide id="5" pos="7488" userDrawn="1">
          <p15:clr>
            <a:srgbClr val="F26B43"/>
          </p15:clr>
        </p15:guide>
        <p15:guide id="6" pos="1728" userDrawn="1">
          <p15:clr>
            <a:srgbClr val="F26B43"/>
          </p15:clr>
        </p15:guide>
        <p15:guide id="7" pos="288" userDrawn="1">
          <p15:clr>
            <a:srgbClr val="F26B43"/>
          </p15:clr>
        </p15:guide>
        <p15:guide id="8" pos="8928" userDrawn="1">
          <p15:clr>
            <a:srgbClr val="F26B43"/>
          </p15:clr>
        </p15:guide>
        <p15:guide id="9" pos="3168" userDrawn="1">
          <p15:clr>
            <a:srgbClr val="F26B43"/>
          </p15:clr>
        </p15:guide>
        <p15:guide id="10" pos="60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34105"/>
            <a:ext cx="5486400" cy="5486400"/>
          </a:xfrm>
          <a:prstGeom prst="rect">
            <a:avLst/>
          </a:prstGeom>
        </p:spPr>
        <p:txBody>
          <a:bodyPr vert="horz" lIns="0" tIns="0" rIns="0" bIns="0" rtlCol="0" anchor="t" anchorCtr="0">
            <a:normAutofit/>
          </a:bodyPr>
          <a:lstStyle/>
          <a:p>
            <a:r>
              <a:rPr lang="en-US" dirty="0"/>
              <a:t>Click to edit Master title style</a:t>
            </a:r>
          </a:p>
        </p:txBody>
      </p:sp>
      <p:pic>
        <p:nvPicPr>
          <p:cNvPr id="4" name="Picture 3"/>
          <p:cNvPicPr>
            <a:picLocks noChangeAspect="1"/>
          </p:cNvPicPr>
          <p:nvPr userDrawn="1"/>
        </p:nvPicPr>
        <p:blipFill>
          <a:blip r:embed="rId6"/>
          <a:stretch>
            <a:fillRect/>
          </a:stretch>
        </p:blipFill>
        <p:spPr>
          <a:xfrm>
            <a:off x="11523227" y="6767864"/>
            <a:ext cx="3016081" cy="1372836"/>
          </a:xfrm>
          <a:prstGeom prst="rect">
            <a:avLst/>
          </a:prstGeom>
        </p:spPr>
      </p:pic>
    </p:spTree>
    <p:extLst>
      <p:ext uri="{BB962C8B-B14F-4D97-AF65-F5344CB8AC3E}">
        <p14:creationId xmlns:p14="http://schemas.microsoft.com/office/powerpoint/2010/main" val="4632390"/>
      </p:ext>
    </p:extLst>
  </p:cSld>
  <p:clrMap bg1="lt1" tx1="dk1" bg2="lt2" tx2="dk2" accent1="accent1" accent2="accent2" accent3="accent3" accent4="accent4" accent5="accent5" accent6="accent6" hlink="hlink" folHlink="folHlink"/>
  <p:sldLayoutIdLst>
    <p:sldLayoutId id="2147483691" r:id="rId1"/>
    <p:sldLayoutId id="2147483699" r:id="rId2"/>
    <p:sldLayoutId id="2147483697" r:id="rId3"/>
    <p:sldLayoutId id="2147483698" r:id="rId4"/>
  </p:sldLayoutIdLst>
  <p:hf hdr="0"/>
  <p:txStyles>
    <p:titleStyle>
      <a:lvl1pPr algn="l" defTabSz="548457" rtl="0" eaLnBrk="1" latinLnBrk="0" hangingPunct="1">
        <a:lnSpc>
          <a:spcPct val="85000"/>
        </a:lnSpc>
        <a:spcBef>
          <a:spcPct val="0"/>
        </a:spcBef>
        <a:buNone/>
        <a:defRPr sz="5200" b="1" i="0" kern="1200" cap="all">
          <a:solidFill>
            <a:schemeClr val="tx1"/>
          </a:solidFill>
          <a:latin typeface="+mj-lt"/>
          <a:ea typeface="+mj-ea"/>
          <a:cs typeface="+mj-cs"/>
        </a:defRPr>
      </a:lvl1pPr>
    </p:titleStyle>
    <p:bodyStyle>
      <a:lvl1pPr marL="0" indent="0" algn="l" defTabSz="548457" rtl="0" eaLnBrk="1" latinLnBrk="0" hangingPunct="1">
        <a:lnSpc>
          <a:spcPct val="66000"/>
        </a:lnSpc>
        <a:spcBef>
          <a:spcPts val="0"/>
        </a:spcBef>
        <a:spcAft>
          <a:spcPts val="0"/>
        </a:spcAft>
        <a:buFontTx/>
        <a:buNone/>
        <a:defRPr sz="5200" b="1" i="0" kern="1200" cap="all" baseline="0">
          <a:solidFill>
            <a:schemeClr val="tx1"/>
          </a:solidFill>
          <a:latin typeface="Effra"/>
          <a:ea typeface="+mn-ea"/>
          <a:cs typeface="+mn-cs"/>
        </a:defRPr>
      </a:lvl1pPr>
      <a:lvl2pPr marL="0" indent="0" algn="l" defTabSz="548457" rtl="0" eaLnBrk="1" latinLnBrk="0" hangingPunct="1">
        <a:lnSpc>
          <a:spcPct val="66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66000"/>
        </a:lnSpc>
        <a:spcBef>
          <a:spcPts val="0"/>
        </a:spcBef>
        <a:spcAft>
          <a:spcPts val="0"/>
        </a:spcAft>
        <a:buFontTx/>
        <a:buNone/>
        <a:defRPr sz="5200" b="1" i="0" kern="1200" cap="all" baseline="0">
          <a:solidFill>
            <a:schemeClr val="tx2"/>
          </a:solidFill>
          <a:latin typeface="Effra"/>
          <a:ea typeface="+mn-ea"/>
          <a:cs typeface="Effra"/>
        </a:defRPr>
      </a:lvl3pPr>
      <a:lvl4pPr marL="0" indent="0" algn="l" defTabSz="548457" rtl="0" eaLnBrk="1" latinLnBrk="0" hangingPunct="1">
        <a:lnSpc>
          <a:spcPct val="66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66000"/>
        </a:lnSpc>
        <a:spcBef>
          <a:spcPts val="0"/>
        </a:spcBef>
        <a:spcAft>
          <a:spcPts val="0"/>
        </a:spcAft>
        <a:buFontTx/>
        <a:buNone/>
        <a:defRPr sz="5200" b="0" i="0" kern="1200" cap="all" baseline="0">
          <a:solidFill>
            <a:schemeClr val="accent2"/>
          </a:solidFill>
          <a:latin typeface="Effra"/>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457" rtl="0" eaLnBrk="1" latinLnBrk="0" hangingPunct="1">
        <a:defRPr sz="2200" kern="1200">
          <a:solidFill>
            <a:schemeClr val="tx1"/>
          </a:solidFill>
          <a:latin typeface="+mn-lt"/>
          <a:ea typeface="+mn-ea"/>
          <a:cs typeface="+mn-cs"/>
        </a:defRPr>
      </a:lvl1pPr>
      <a:lvl2pPr marL="548457" algn="l" defTabSz="548457" rtl="0" eaLnBrk="1" latinLnBrk="0" hangingPunct="1">
        <a:defRPr sz="2200" kern="1200">
          <a:solidFill>
            <a:schemeClr val="tx1"/>
          </a:solidFill>
          <a:latin typeface="+mn-lt"/>
          <a:ea typeface="+mn-ea"/>
          <a:cs typeface="+mn-cs"/>
        </a:defRPr>
      </a:lvl2pPr>
      <a:lvl3pPr marL="1096914" algn="l" defTabSz="548457" rtl="0" eaLnBrk="1" latinLnBrk="0" hangingPunct="1">
        <a:defRPr sz="2200" kern="1200">
          <a:solidFill>
            <a:schemeClr val="tx1"/>
          </a:solidFill>
          <a:latin typeface="+mn-lt"/>
          <a:ea typeface="+mn-ea"/>
          <a:cs typeface="+mn-cs"/>
        </a:defRPr>
      </a:lvl3pPr>
      <a:lvl4pPr marL="1645371" algn="l" defTabSz="548457" rtl="0" eaLnBrk="1" latinLnBrk="0" hangingPunct="1">
        <a:defRPr sz="2200" kern="1200">
          <a:solidFill>
            <a:schemeClr val="tx1"/>
          </a:solidFill>
          <a:latin typeface="+mn-lt"/>
          <a:ea typeface="+mn-ea"/>
          <a:cs typeface="+mn-cs"/>
        </a:defRPr>
      </a:lvl4pPr>
      <a:lvl5pPr marL="2193828" algn="l" defTabSz="548457" rtl="0" eaLnBrk="1" latinLnBrk="0" hangingPunct="1">
        <a:defRPr sz="2200" kern="1200">
          <a:solidFill>
            <a:schemeClr val="tx1"/>
          </a:solidFill>
          <a:latin typeface="+mn-lt"/>
          <a:ea typeface="+mn-ea"/>
          <a:cs typeface="+mn-cs"/>
        </a:defRPr>
      </a:lvl5pPr>
      <a:lvl6pPr marL="2742286" algn="l" defTabSz="548457" rtl="0" eaLnBrk="1" latinLnBrk="0" hangingPunct="1">
        <a:defRPr sz="2200" kern="1200">
          <a:solidFill>
            <a:schemeClr val="tx1"/>
          </a:solidFill>
          <a:latin typeface="+mn-lt"/>
          <a:ea typeface="+mn-ea"/>
          <a:cs typeface="+mn-cs"/>
        </a:defRPr>
      </a:lvl6pPr>
      <a:lvl7pPr marL="3290743" algn="l" defTabSz="548457" rtl="0" eaLnBrk="1" latinLnBrk="0" hangingPunct="1">
        <a:defRPr sz="2200" kern="1200">
          <a:solidFill>
            <a:schemeClr val="tx1"/>
          </a:solidFill>
          <a:latin typeface="+mn-lt"/>
          <a:ea typeface="+mn-ea"/>
          <a:cs typeface="+mn-cs"/>
        </a:defRPr>
      </a:lvl7pPr>
      <a:lvl8pPr marL="3839200" algn="l" defTabSz="548457" rtl="0" eaLnBrk="1" latinLnBrk="0" hangingPunct="1">
        <a:defRPr sz="2200" kern="1200">
          <a:solidFill>
            <a:schemeClr val="tx1"/>
          </a:solidFill>
          <a:latin typeface="+mn-lt"/>
          <a:ea typeface="+mn-ea"/>
          <a:cs typeface="+mn-cs"/>
        </a:defRPr>
      </a:lvl8pPr>
      <a:lvl9pPr marL="4387657" algn="l" defTabSz="548457"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 userDrawn="1">
          <p15:clr>
            <a:srgbClr val="F26B43"/>
          </p15:clr>
        </p15:guide>
        <p15:guide id="3" orient="horz" pos="288" userDrawn="1">
          <p15:clr>
            <a:srgbClr val="F26B43"/>
          </p15:clr>
        </p15:guide>
        <p15:guide id="4" pos="89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9E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DA8EB-5363-4546-9982-B6D7A91A48C2}"/>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CC15A375-1F88-4454-8CFC-1ECCA89E3778}"/>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6F57B8D4-E0BA-49A9-954D-76346C6377D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1FFE0D8E-B5E7-4916-B68D-A39238890D0B}" type="datetimeFigureOut">
              <a:rPr lang="es-ES" smtClean="0"/>
              <a:t>23/01/2020</a:t>
            </a:fld>
            <a:endParaRPr lang="es-ES"/>
          </a:p>
        </p:txBody>
      </p:sp>
      <p:sp>
        <p:nvSpPr>
          <p:cNvPr id="5" name="Footer Placeholder 4">
            <a:extLst>
              <a:ext uri="{FF2B5EF4-FFF2-40B4-BE49-F238E27FC236}">
                <a16:creationId xmlns:a16="http://schemas.microsoft.com/office/drawing/2014/main" id="{3674B0D4-9EA6-46C3-9FB4-3B45820A17E3}"/>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C29075E7-9014-4DC5-A528-C390D86EF9F3}"/>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E4B3C3FC-EF69-484F-A1D0-7BA45FF75D0B}" type="slidenum">
              <a:rPr lang="es-ES" smtClean="0"/>
              <a:t>‹#›</a:t>
            </a:fld>
            <a:endParaRPr lang="es-ES"/>
          </a:p>
        </p:txBody>
      </p:sp>
    </p:spTree>
    <p:extLst>
      <p:ext uri="{BB962C8B-B14F-4D97-AF65-F5344CB8AC3E}">
        <p14:creationId xmlns:p14="http://schemas.microsoft.com/office/powerpoint/2010/main" val="3734064297"/>
      </p:ext>
    </p:extLst>
  </p:cSld>
  <p:clrMap bg1="lt1" tx1="dk1" bg2="lt2" tx2="dk2" accent1="accent1" accent2="accent2" accent3="accent3" accent4="accent4" accent5="accent5" accent6="accent6" hlink="hlink" folHlink="folHlink"/>
  <p:sldLayoutIdLst>
    <p:sldLayoutId id="2147483706" r:id="rId1"/>
    <p:sldLayoutId id="2147483717" r:id="rId2"/>
    <p:sldLayoutId id="2147483707"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1.xml"/><Relationship Id="rId7" Type="http://schemas.openxmlformats.org/officeDocument/2006/relationships/slide" Target="slide13.xml"/><Relationship Id="rId2" Type="http://schemas.openxmlformats.org/officeDocument/2006/relationships/slideLayout" Target="../slideLayouts/slideLayout15.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slide" Target="slide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4.xml"/><Relationship Id="rId5" Type="http://schemas.openxmlformats.org/officeDocument/2006/relationships/slide" Target="slide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5.xml"/><Relationship Id="rId5" Type="http://schemas.openxmlformats.org/officeDocument/2006/relationships/slide" Target="slide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ags" Target="../tags/tag16.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notesSlide" Target="../notesSlides/notesSlide7.xml"/><Relationship Id="rId7" Type="http://schemas.openxmlformats.org/officeDocument/2006/relationships/slide" Target="slide23.xml"/><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image" Target="../media/image11.png"/><Relationship Id="rId9" Type="http://schemas.openxmlformats.org/officeDocument/2006/relationships/slide" Target="slide5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2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28.xml"/><Relationship Id="rId5" Type="http://schemas.microsoft.com/office/2007/relationships/hdphoto" Target="../media/hdphoto2.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15.xml"/><Relationship Id="rId1" Type="http://schemas.openxmlformats.org/officeDocument/2006/relationships/tags" Target="../tags/tag29.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15.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15.xml"/><Relationship Id="rId1" Type="http://schemas.openxmlformats.org/officeDocument/2006/relationships/tags" Target="../tags/tag31.xml"/><Relationship Id="rId6" Type="http://schemas.openxmlformats.org/officeDocument/2006/relationships/image" Target="../media/image16.png"/><Relationship Id="rId5" Type="http://schemas.openxmlformats.org/officeDocument/2006/relationships/slide" Target="slide29.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15.xml"/><Relationship Id="rId1" Type="http://schemas.openxmlformats.org/officeDocument/2006/relationships/tags" Target="../tags/tag32.xml"/><Relationship Id="rId6" Type="http://schemas.openxmlformats.org/officeDocument/2006/relationships/image" Target="../media/image17.png"/><Relationship Id="rId5" Type="http://schemas.openxmlformats.org/officeDocument/2006/relationships/slide" Target="slide26.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notesSlide" Target="../notesSlides/notesSlide1.xml"/><Relationship Id="rId7" Type="http://schemas.openxmlformats.org/officeDocument/2006/relationships/slide" Target="slide46.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slide" Target="slide23.xml"/><Relationship Id="rId5" Type="http://schemas.openxmlformats.org/officeDocument/2006/relationships/slide" Target="slide6.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3.xml"/><Relationship Id="rId5" Type="http://schemas.microsoft.com/office/2007/relationships/hdphoto" Target="../media/hdphoto2.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3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3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44.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45.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46.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4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notesSlide" Target="../notesSlides/notesSlide17.xml"/><Relationship Id="rId7" Type="http://schemas.openxmlformats.org/officeDocument/2006/relationships/slide" Target="slide23.xml"/><Relationship Id="rId2" Type="http://schemas.openxmlformats.org/officeDocument/2006/relationships/slideLayout" Target="../slideLayouts/slideLayout11.xml"/><Relationship Id="rId1" Type="http://schemas.openxmlformats.org/officeDocument/2006/relationships/tags" Target="../tags/tag48.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image" Target="../media/image11.png"/><Relationship Id="rId9" Type="http://schemas.openxmlformats.org/officeDocument/2006/relationships/slide" Target="slide5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image" Target="../media/image25.png"/><Relationship Id="rId3" Type="http://schemas.openxmlformats.org/officeDocument/2006/relationships/notesSlide" Target="../notesSlides/notesSlide18.xml"/><Relationship Id="rId7" Type="http://schemas.openxmlformats.org/officeDocument/2006/relationships/slide" Target="slide50.xml"/><Relationship Id="rId12"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50.xml"/><Relationship Id="rId6" Type="http://schemas.openxmlformats.org/officeDocument/2006/relationships/slide" Target="slide49.xml"/><Relationship Id="rId11" Type="http://schemas.openxmlformats.org/officeDocument/2006/relationships/slide" Target="slide54.xml"/><Relationship Id="rId5" Type="http://schemas.openxmlformats.org/officeDocument/2006/relationships/slide" Target="slide48.xml"/><Relationship Id="rId10" Type="http://schemas.openxmlformats.org/officeDocument/2006/relationships/slide" Target="slide53.xml"/><Relationship Id="rId4" Type="http://schemas.openxmlformats.org/officeDocument/2006/relationships/image" Target="../media/image23.png"/><Relationship Id="rId9" Type="http://schemas.openxmlformats.org/officeDocument/2006/relationships/slide" Target="slide52.xml"/><Relationship Id="rId1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image" Target="../media/image27.png"/><Relationship Id="rId3" Type="http://schemas.openxmlformats.org/officeDocument/2006/relationships/notesSlide" Target="../notesSlides/notesSlide19.xml"/><Relationship Id="rId7" Type="http://schemas.openxmlformats.org/officeDocument/2006/relationships/slide" Target="slide50.xml"/><Relationship Id="rId12"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51.xml"/><Relationship Id="rId6" Type="http://schemas.openxmlformats.org/officeDocument/2006/relationships/slide" Target="slide49.xml"/><Relationship Id="rId11" Type="http://schemas.openxmlformats.org/officeDocument/2006/relationships/slide" Target="slide54.xml"/><Relationship Id="rId5" Type="http://schemas.openxmlformats.org/officeDocument/2006/relationships/slide" Target="slide47.xml"/><Relationship Id="rId10" Type="http://schemas.openxmlformats.org/officeDocument/2006/relationships/slide" Target="slide53.xml"/><Relationship Id="rId4" Type="http://schemas.openxmlformats.org/officeDocument/2006/relationships/image" Target="../media/image23.png"/><Relationship Id="rId9" Type="http://schemas.openxmlformats.org/officeDocument/2006/relationships/slide" Target="slide52.xml"/><Relationship Id="rId14" Type="http://schemas.openxmlformats.org/officeDocument/2006/relationships/image" Target="../media/image28.png"/></Relationships>
</file>

<file path=ppt/slides/_rels/slide4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24.png"/><Relationship Id="rId3" Type="http://schemas.openxmlformats.org/officeDocument/2006/relationships/notesSlide" Target="../notesSlides/notesSlide20.xml"/><Relationship Id="rId7" Type="http://schemas.openxmlformats.org/officeDocument/2006/relationships/slide" Target="slide48.xml"/><Relationship Id="rId12" Type="http://schemas.openxmlformats.org/officeDocument/2006/relationships/slide" Target="slide54.xml"/><Relationship Id="rId2" Type="http://schemas.openxmlformats.org/officeDocument/2006/relationships/slideLayout" Target="../slideLayouts/slideLayout15.xml"/><Relationship Id="rId1" Type="http://schemas.openxmlformats.org/officeDocument/2006/relationships/tags" Target="../tags/tag52.xml"/><Relationship Id="rId6" Type="http://schemas.openxmlformats.org/officeDocument/2006/relationships/slide" Target="slide47.xml"/><Relationship Id="rId11" Type="http://schemas.openxmlformats.org/officeDocument/2006/relationships/slide" Target="slide53.xml"/><Relationship Id="rId5" Type="http://schemas.openxmlformats.org/officeDocument/2006/relationships/image" Target="../media/image23.png"/><Relationship Id="rId10" Type="http://schemas.openxmlformats.org/officeDocument/2006/relationships/slide" Target="slide52.xml"/><Relationship Id="rId4" Type="http://schemas.openxmlformats.org/officeDocument/2006/relationships/image" Target="../media/image29.png"/><Relationship Id="rId9" Type="http://schemas.openxmlformats.org/officeDocument/2006/relationships/slide" Target="slide51.xml"/><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notesSlide" Target="../notesSlides/notesSlide2.xml"/><Relationship Id="rId7" Type="http://schemas.openxmlformats.org/officeDocument/2006/relationships/slide" Target="slide46.xml"/><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slide" Target="slide23.xml"/><Relationship Id="rId5" Type="http://schemas.openxmlformats.org/officeDocument/2006/relationships/slide" Target="slide6.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image" Target="../media/image31.png"/><Relationship Id="rId3" Type="http://schemas.openxmlformats.org/officeDocument/2006/relationships/notesSlide" Target="../notesSlides/notesSlide21.xml"/><Relationship Id="rId7" Type="http://schemas.openxmlformats.org/officeDocument/2006/relationships/slide" Target="slide49.xml"/><Relationship Id="rId12"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53.xml"/><Relationship Id="rId6" Type="http://schemas.openxmlformats.org/officeDocument/2006/relationships/slide" Target="slide48.xml"/><Relationship Id="rId11" Type="http://schemas.openxmlformats.org/officeDocument/2006/relationships/slide" Target="slide54.xml"/><Relationship Id="rId5" Type="http://schemas.openxmlformats.org/officeDocument/2006/relationships/slide" Target="slide47.xml"/><Relationship Id="rId10" Type="http://schemas.openxmlformats.org/officeDocument/2006/relationships/slide" Target="slide53.xml"/><Relationship Id="rId4" Type="http://schemas.openxmlformats.org/officeDocument/2006/relationships/image" Target="../media/image23.png"/><Relationship Id="rId9" Type="http://schemas.openxmlformats.org/officeDocument/2006/relationships/slide" Target="slide52.xml"/><Relationship Id="rId14" Type="http://schemas.openxmlformats.org/officeDocument/2006/relationships/image" Target="../media/image32.png"/></Relationships>
</file>

<file path=ppt/slides/_rels/slide5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4.xml"/><Relationship Id="rId3" Type="http://schemas.openxmlformats.org/officeDocument/2006/relationships/notesSlide" Target="../notesSlides/notesSlide22.xml"/><Relationship Id="rId7" Type="http://schemas.openxmlformats.org/officeDocument/2006/relationships/slide" Target="slide47.xml"/><Relationship Id="rId12" Type="http://schemas.openxmlformats.org/officeDocument/2006/relationships/slide" Target="slide53.xml"/><Relationship Id="rId2" Type="http://schemas.openxmlformats.org/officeDocument/2006/relationships/slideLayout" Target="../slideLayouts/slideLayout15.xml"/><Relationship Id="rId1" Type="http://schemas.openxmlformats.org/officeDocument/2006/relationships/tags" Target="../tags/tag54.xml"/><Relationship Id="rId6" Type="http://schemas.openxmlformats.org/officeDocument/2006/relationships/image" Target="../media/image23.png"/><Relationship Id="rId11" Type="http://schemas.openxmlformats.org/officeDocument/2006/relationships/slide" Target="slide52.xml"/><Relationship Id="rId5" Type="http://schemas.openxmlformats.org/officeDocument/2006/relationships/image" Target="../media/image34.png"/><Relationship Id="rId10" Type="http://schemas.openxmlformats.org/officeDocument/2006/relationships/slide" Target="slide50.xml"/><Relationship Id="rId4" Type="http://schemas.openxmlformats.org/officeDocument/2006/relationships/image" Target="../media/image33.png"/><Relationship Id="rId9" Type="http://schemas.openxmlformats.org/officeDocument/2006/relationships/slide" Target="slide49.xml"/><Relationship Id="rId14" Type="http://schemas.openxmlformats.org/officeDocument/2006/relationships/image" Target="../media/image24.png"/></Relationships>
</file>

<file path=ppt/slides/_rels/slide5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4.xml"/><Relationship Id="rId3" Type="http://schemas.openxmlformats.org/officeDocument/2006/relationships/notesSlide" Target="../notesSlides/notesSlide23.xml"/><Relationship Id="rId7" Type="http://schemas.openxmlformats.org/officeDocument/2006/relationships/slide" Target="slide47.xml"/><Relationship Id="rId12" Type="http://schemas.openxmlformats.org/officeDocument/2006/relationships/slide" Target="slide53.xml"/><Relationship Id="rId2" Type="http://schemas.openxmlformats.org/officeDocument/2006/relationships/slideLayout" Target="../slideLayouts/slideLayout15.xml"/><Relationship Id="rId1" Type="http://schemas.openxmlformats.org/officeDocument/2006/relationships/tags" Target="../tags/tag55.xml"/><Relationship Id="rId6" Type="http://schemas.openxmlformats.org/officeDocument/2006/relationships/image" Target="../media/image23.png"/><Relationship Id="rId11" Type="http://schemas.openxmlformats.org/officeDocument/2006/relationships/slide" Target="slide51.xml"/><Relationship Id="rId5" Type="http://schemas.openxmlformats.org/officeDocument/2006/relationships/image" Target="../media/image36.png"/><Relationship Id="rId10" Type="http://schemas.openxmlformats.org/officeDocument/2006/relationships/slide" Target="slide50.xml"/><Relationship Id="rId4" Type="http://schemas.openxmlformats.org/officeDocument/2006/relationships/image" Target="../media/image35.png"/><Relationship Id="rId9" Type="http://schemas.openxmlformats.org/officeDocument/2006/relationships/slide" Target="slide49.xml"/><Relationship Id="rId14" Type="http://schemas.openxmlformats.org/officeDocument/2006/relationships/image" Target="../media/image24.png"/></Relationships>
</file>

<file path=ppt/slides/_rels/slide5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37.png"/><Relationship Id="rId3" Type="http://schemas.openxmlformats.org/officeDocument/2006/relationships/notesSlide" Target="../notesSlides/notesSlide24.xml"/><Relationship Id="rId7" Type="http://schemas.openxmlformats.org/officeDocument/2006/relationships/slide" Target="slide49.xml"/><Relationship Id="rId12"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56.xml"/><Relationship Id="rId6" Type="http://schemas.openxmlformats.org/officeDocument/2006/relationships/slide" Target="slide48.xml"/><Relationship Id="rId11" Type="http://schemas.openxmlformats.org/officeDocument/2006/relationships/slide" Target="slide54.xml"/><Relationship Id="rId5" Type="http://schemas.openxmlformats.org/officeDocument/2006/relationships/slide" Target="slide47.xml"/><Relationship Id="rId10" Type="http://schemas.openxmlformats.org/officeDocument/2006/relationships/slide" Target="slide52.xml"/><Relationship Id="rId4" Type="http://schemas.openxmlformats.org/officeDocument/2006/relationships/image" Target="../media/image23.png"/><Relationship Id="rId9" Type="http://schemas.openxmlformats.org/officeDocument/2006/relationships/slide" Target="slide51.xml"/><Relationship Id="rId14" Type="http://schemas.openxmlformats.org/officeDocument/2006/relationships/image" Target="../media/image38.png"/></Relationships>
</file>

<file path=ppt/slides/_rels/slide5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39.png"/><Relationship Id="rId3" Type="http://schemas.openxmlformats.org/officeDocument/2006/relationships/notesSlide" Target="../notesSlides/notesSlide25.xml"/><Relationship Id="rId7" Type="http://schemas.openxmlformats.org/officeDocument/2006/relationships/slide" Target="slide49.xml"/><Relationship Id="rId12"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57.xml"/><Relationship Id="rId6" Type="http://schemas.openxmlformats.org/officeDocument/2006/relationships/slide" Target="slide48.xml"/><Relationship Id="rId11" Type="http://schemas.openxmlformats.org/officeDocument/2006/relationships/slide" Target="slide53.xml"/><Relationship Id="rId5" Type="http://schemas.openxmlformats.org/officeDocument/2006/relationships/slide" Target="slide47.xml"/><Relationship Id="rId10" Type="http://schemas.openxmlformats.org/officeDocument/2006/relationships/slide" Target="slide52.xml"/><Relationship Id="rId4" Type="http://schemas.openxmlformats.org/officeDocument/2006/relationships/image" Target="../media/image23.png"/><Relationship Id="rId9" Type="http://schemas.openxmlformats.org/officeDocument/2006/relationships/slide" Target="slide51.xml"/><Relationship Id="rId1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11.png"/><Relationship Id="rId7" Type="http://schemas.openxmlformats.org/officeDocument/2006/relationships/slide" Target="slide23.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image" Target="../media/image40.png"/><Relationship Id="rId9"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488CA3-4BC6-4748-A37C-434106F48715}"/>
              </a:ext>
            </a:extLst>
          </p:cNvPr>
          <p:cNvSpPr txBox="1">
            <a:spLocks/>
          </p:cNvSpPr>
          <p:nvPr/>
        </p:nvSpPr>
        <p:spPr>
          <a:xfrm>
            <a:off x="754380" y="759144"/>
            <a:ext cx="8366760" cy="12915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Effra" panose="020B0603020203020204" pitchFamily="34" charset="0"/>
                <a:ea typeface="+mj-ea"/>
                <a:cs typeface="+mj-cs"/>
              </a:defRPr>
            </a:lvl1pPr>
          </a:lstStyle>
          <a:p>
            <a:r>
              <a:rPr lang="es-ES" sz="4400" dirty="0">
                <a:latin typeface="Effra Light" panose="020B0403020203020204" pitchFamily="34" charset="0"/>
              </a:rPr>
              <a:t>CARDIAC ELECTROPHYSIOLOGY</a:t>
            </a:r>
            <a:br>
              <a:rPr lang="es-ES" sz="4400" dirty="0"/>
            </a:br>
            <a:r>
              <a:rPr lang="es-ES" sz="4400" dirty="0"/>
              <a:t>ANATOMY AND PHYSIOLOGY</a:t>
            </a:r>
          </a:p>
        </p:txBody>
      </p:sp>
    </p:spTree>
    <p:custDataLst>
      <p:tags r:id="rId1"/>
    </p:custDataLst>
    <p:extLst>
      <p:ext uri="{BB962C8B-B14F-4D97-AF65-F5344CB8AC3E}">
        <p14:creationId xmlns:p14="http://schemas.microsoft.com/office/powerpoint/2010/main" val="220788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B2153-8F8C-4133-843D-FD264F2E4CF7}"/>
              </a:ext>
            </a:extLst>
          </p:cNvPr>
          <p:cNvSpPr>
            <a:spLocks noGrp="1"/>
          </p:cNvSpPr>
          <p:nvPr>
            <p:ph type="body" sz="quarter" idx="17"/>
          </p:nvPr>
        </p:nvSpPr>
        <p:spPr>
          <a:xfrm>
            <a:off x="1543049" y="438548"/>
            <a:ext cx="6998785" cy="491490"/>
          </a:xfrm>
        </p:spPr>
        <p:txBody>
          <a:bodyPr/>
          <a:lstStyle/>
          <a:p>
            <a:r>
              <a:rPr lang="en-US" dirty="0"/>
              <a:t>OTHER STRUCTURES OF THE HEART</a:t>
            </a:r>
          </a:p>
        </p:txBody>
      </p:sp>
      <p:sp>
        <p:nvSpPr>
          <p:cNvPr id="3" name="Text Placeholder 2">
            <a:extLst>
              <a:ext uri="{FF2B5EF4-FFF2-40B4-BE49-F238E27FC236}">
                <a16:creationId xmlns:a16="http://schemas.microsoft.com/office/drawing/2014/main" id="{7522188F-B11E-49E1-A165-2B5D51726349}"/>
              </a:ext>
            </a:extLst>
          </p:cNvPr>
          <p:cNvSpPr>
            <a:spLocks noGrp="1"/>
          </p:cNvSpPr>
          <p:nvPr>
            <p:ph type="body" sz="quarter" idx="18"/>
          </p:nvPr>
        </p:nvSpPr>
        <p:spPr/>
        <p:txBody>
          <a:bodyPr/>
          <a:lstStyle/>
          <a:p>
            <a:r>
              <a:rPr lang="en-US" dirty="0"/>
              <a:t>1</a:t>
            </a:r>
          </a:p>
        </p:txBody>
      </p:sp>
      <p:sp>
        <p:nvSpPr>
          <p:cNvPr id="4" name="Text Placeholder 3">
            <a:extLst>
              <a:ext uri="{FF2B5EF4-FFF2-40B4-BE49-F238E27FC236}">
                <a16:creationId xmlns:a16="http://schemas.microsoft.com/office/drawing/2014/main" id="{6B06FE66-2133-47A9-8DCE-7AB600515D20}"/>
              </a:ext>
            </a:extLst>
          </p:cNvPr>
          <p:cNvSpPr>
            <a:spLocks noGrp="1"/>
          </p:cNvSpPr>
          <p:nvPr>
            <p:ph type="body" sz="quarter" idx="19"/>
          </p:nvPr>
        </p:nvSpPr>
        <p:spPr/>
        <p:txBody>
          <a:bodyPr/>
          <a:lstStyle/>
          <a:p>
            <a:endParaRPr lang="en-US" dirty="0"/>
          </a:p>
        </p:txBody>
      </p:sp>
      <p:sp>
        <p:nvSpPr>
          <p:cNvPr id="5" name="TextBox 4">
            <a:extLst>
              <a:ext uri="{FF2B5EF4-FFF2-40B4-BE49-F238E27FC236}">
                <a16:creationId xmlns:a16="http://schemas.microsoft.com/office/drawing/2014/main" id="{8DE9CD90-BE2D-431D-B38D-CEAC904EEA62}"/>
              </a:ext>
            </a:extLst>
          </p:cNvPr>
          <p:cNvSpPr txBox="1"/>
          <p:nvPr/>
        </p:nvSpPr>
        <p:spPr>
          <a:xfrm>
            <a:off x="0" y="6285598"/>
            <a:ext cx="4878000" cy="1944000"/>
          </a:xfrm>
          <a:prstGeom prst="rect">
            <a:avLst/>
          </a:prstGeom>
          <a:solidFill>
            <a:srgbClr val="001E46"/>
          </a:solidFill>
        </p:spPr>
        <p:txBody>
          <a:bodyPr wrap="square" rtlCol="0">
            <a:spAutoFit/>
          </a:bodyPr>
          <a:lstStyle/>
          <a:p>
            <a:pPr marL="93663" algn="l"/>
            <a:r>
              <a:rPr lang="en-US" sz="2400" dirty="0">
                <a:solidFill>
                  <a:schemeClr val="bg1"/>
                </a:solidFill>
                <a:latin typeface="Effra" panose="020B0603020203020204" pitchFamily="34" charset="0"/>
              </a:rPr>
              <a:t>The pericardium is a thin, membranous, </a:t>
            </a:r>
            <a:r>
              <a:rPr lang="en-US" sz="2400" dirty="0" err="1">
                <a:solidFill>
                  <a:schemeClr val="bg1"/>
                </a:solidFill>
                <a:latin typeface="Effra" panose="020B0603020203020204" pitchFamily="34" charset="0"/>
              </a:rPr>
              <a:t>fibroserous</a:t>
            </a:r>
            <a:r>
              <a:rPr lang="en-US" sz="2400" dirty="0">
                <a:solidFill>
                  <a:schemeClr val="bg1"/>
                </a:solidFill>
                <a:latin typeface="Effra" panose="020B0603020203020204" pitchFamily="34" charset="0"/>
              </a:rPr>
              <a:t> sac that surrounds and protects the heart.</a:t>
            </a:r>
          </a:p>
        </p:txBody>
      </p:sp>
      <p:sp>
        <p:nvSpPr>
          <p:cNvPr id="7" name="TextBox 6">
            <a:extLst>
              <a:ext uri="{FF2B5EF4-FFF2-40B4-BE49-F238E27FC236}">
                <a16:creationId xmlns:a16="http://schemas.microsoft.com/office/drawing/2014/main" id="{ACECEC8C-48A2-4A37-87A0-9364427E0FD5}"/>
              </a:ext>
            </a:extLst>
          </p:cNvPr>
          <p:cNvSpPr txBox="1"/>
          <p:nvPr/>
        </p:nvSpPr>
        <p:spPr>
          <a:xfrm>
            <a:off x="4876201" y="6285598"/>
            <a:ext cx="4878000" cy="1944000"/>
          </a:xfrm>
          <a:prstGeom prst="rect">
            <a:avLst/>
          </a:prstGeom>
          <a:solidFill>
            <a:srgbClr val="00A9E0"/>
          </a:solidFill>
        </p:spPr>
        <p:txBody>
          <a:bodyPr wrap="square" rtlCol="0">
            <a:spAutoFit/>
          </a:bodyPr>
          <a:lstStyle/>
          <a:p>
            <a:pPr marL="93663" algn="l"/>
            <a:r>
              <a:rPr lang="en-US" sz="2400" dirty="0">
                <a:solidFill>
                  <a:schemeClr val="bg1"/>
                </a:solidFill>
                <a:latin typeface="Effra" panose="020B0603020203020204" pitchFamily="34" charset="0"/>
              </a:rPr>
              <a:t>The wall of the heart has three distinct layers of tissue: the epicardium, the myocardium and the endocardium.</a:t>
            </a:r>
          </a:p>
        </p:txBody>
      </p:sp>
      <p:sp>
        <p:nvSpPr>
          <p:cNvPr id="8" name="TextBox 7">
            <a:extLst>
              <a:ext uri="{FF2B5EF4-FFF2-40B4-BE49-F238E27FC236}">
                <a16:creationId xmlns:a16="http://schemas.microsoft.com/office/drawing/2014/main" id="{F788E787-05EF-4C58-80D0-F8835FE4C0AB}"/>
              </a:ext>
            </a:extLst>
          </p:cNvPr>
          <p:cNvSpPr txBox="1"/>
          <p:nvPr/>
        </p:nvSpPr>
        <p:spPr>
          <a:xfrm>
            <a:off x="9752402" y="6285598"/>
            <a:ext cx="4877999" cy="1944000"/>
          </a:xfrm>
          <a:prstGeom prst="rect">
            <a:avLst/>
          </a:prstGeom>
          <a:solidFill>
            <a:srgbClr val="004B87"/>
          </a:solidFill>
        </p:spPr>
        <p:txBody>
          <a:bodyPr wrap="square" rtlCol="0">
            <a:spAutoFit/>
          </a:bodyPr>
          <a:lstStyle/>
          <a:p>
            <a:pPr marL="93663" algn="l"/>
            <a:r>
              <a:rPr lang="en-US" sz="2400" dirty="0">
                <a:solidFill>
                  <a:schemeClr val="bg1"/>
                </a:solidFill>
                <a:latin typeface="Effra" panose="020B0603020203020204" pitchFamily="34" charset="0"/>
              </a:rPr>
              <a:t>Heart valves open and close in response to pressure changes as the heart contracts and relaxes. This action ensures the unidirectional flow of blood.</a:t>
            </a:r>
          </a:p>
        </p:txBody>
      </p:sp>
      <p:pic>
        <p:nvPicPr>
          <p:cNvPr id="6" name="Picture 5">
            <a:hlinkClick r:id="rId3" action="ppaction://hlinksldjump"/>
            <a:extLst>
              <a:ext uri="{FF2B5EF4-FFF2-40B4-BE49-F238E27FC236}">
                <a16:creationId xmlns:a16="http://schemas.microsoft.com/office/drawing/2014/main" id="{9A36EECC-CACC-4D5A-8EA6-DC16A8C322DB}"/>
              </a:ext>
            </a:extLst>
          </p:cNvPr>
          <p:cNvPicPr>
            <a:picLocks noChangeAspect="1"/>
          </p:cNvPicPr>
          <p:nvPr/>
        </p:nvPicPr>
        <p:blipFill>
          <a:blip r:embed="rId4"/>
          <a:stretch>
            <a:fillRect/>
          </a:stretch>
        </p:blipFill>
        <p:spPr>
          <a:xfrm>
            <a:off x="1057875" y="2470847"/>
            <a:ext cx="2762250" cy="3790950"/>
          </a:xfrm>
          <a:prstGeom prst="rect">
            <a:avLst/>
          </a:prstGeom>
        </p:spPr>
      </p:pic>
      <p:pic>
        <p:nvPicPr>
          <p:cNvPr id="9" name="Picture 8">
            <a:hlinkClick r:id="rId5" action="ppaction://hlinksldjump"/>
            <a:extLst>
              <a:ext uri="{FF2B5EF4-FFF2-40B4-BE49-F238E27FC236}">
                <a16:creationId xmlns:a16="http://schemas.microsoft.com/office/drawing/2014/main" id="{D1C4F1FD-FC99-4BEF-99DA-E160EE9FE260}"/>
              </a:ext>
            </a:extLst>
          </p:cNvPr>
          <p:cNvPicPr>
            <a:picLocks noChangeAspect="1"/>
          </p:cNvPicPr>
          <p:nvPr/>
        </p:nvPicPr>
        <p:blipFill>
          <a:blip r:embed="rId6"/>
          <a:stretch>
            <a:fillRect/>
          </a:stretch>
        </p:blipFill>
        <p:spPr>
          <a:xfrm>
            <a:off x="5743575" y="2575622"/>
            <a:ext cx="3143250" cy="3581400"/>
          </a:xfrm>
          <a:prstGeom prst="rect">
            <a:avLst/>
          </a:prstGeom>
        </p:spPr>
      </p:pic>
      <p:pic>
        <p:nvPicPr>
          <p:cNvPr id="10" name="Picture 9">
            <a:hlinkClick r:id="rId7" action="ppaction://hlinksldjump"/>
            <a:extLst>
              <a:ext uri="{FF2B5EF4-FFF2-40B4-BE49-F238E27FC236}">
                <a16:creationId xmlns:a16="http://schemas.microsoft.com/office/drawing/2014/main" id="{CA34BFB5-09C4-4FE4-A9F1-AE253ABBF16F}"/>
              </a:ext>
            </a:extLst>
          </p:cNvPr>
          <p:cNvPicPr>
            <a:picLocks noChangeAspect="1"/>
          </p:cNvPicPr>
          <p:nvPr/>
        </p:nvPicPr>
        <p:blipFill>
          <a:blip r:embed="rId8"/>
          <a:stretch>
            <a:fillRect/>
          </a:stretch>
        </p:blipFill>
        <p:spPr>
          <a:xfrm>
            <a:off x="10681688" y="2775647"/>
            <a:ext cx="3019425" cy="3181350"/>
          </a:xfrm>
          <a:prstGeom prst="rect">
            <a:avLst/>
          </a:prstGeom>
        </p:spPr>
      </p:pic>
      <p:sp>
        <p:nvSpPr>
          <p:cNvPr id="11" name="Rectangle 10">
            <a:extLst>
              <a:ext uri="{FF2B5EF4-FFF2-40B4-BE49-F238E27FC236}">
                <a16:creationId xmlns:a16="http://schemas.microsoft.com/office/drawing/2014/main" id="{40356457-1F2E-439E-8C9B-3D8AE1706C8A}"/>
              </a:ext>
            </a:extLst>
          </p:cNvPr>
          <p:cNvSpPr/>
          <p:nvPr/>
        </p:nvSpPr>
        <p:spPr>
          <a:xfrm>
            <a:off x="291112" y="2038952"/>
            <a:ext cx="7315200" cy="313932"/>
          </a:xfrm>
          <a:prstGeom prst="rect">
            <a:avLst/>
          </a:prstGeom>
        </p:spPr>
        <p:txBody>
          <a:bodyPr wrap="square">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on the images to learn more</a:t>
            </a:r>
          </a:p>
        </p:txBody>
      </p:sp>
      <p:sp>
        <p:nvSpPr>
          <p:cNvPr id="13" name="Rectangle 12">
            <a:extLst>
              <a:ext uri="{FF2B5EF4-FFF2-40B4-BE49-F238E27FC236}">
                <a16:creationId xmlns:a16="http://schemas.microsoft.com/office/drawing/2014/main" id="{B3CC26B2-029E-4E19-9E0E-951BB8C5C037}"/>
              </a:ext>
            </a:extLst>
          </p:cNvPr>
          <p:cNvSpPr/>
          <p:nvPr/>
        </p:nvSpPr>
        <p:spPr>
          <a:xfrm>
            <a:off x="291112" y="1673519"/>
            <a:ext cx="6133134" cy="341632"/>
          </a:xfrm>
          <a:prstGeom prst="rect">
            <a:avLst/>
          </a:prstGeom>
        </p:spPr>
        <p:txBody>
          <a:bodyPr wrap="square">
            <a:spAutoFit/>
          </a:bodyPr>
          <a:lstStyle/>
          <a:p>
            <a:pPr lvl="0" defTabSz="914400">
              <a:lnSpc>
                <a:spcPct val="90000"/>
              </a:lnSpc>
              <a:spcBef>
                <a:spcPts val="1000"/>
              </a:spcBef>
            </a:pPr>
            <a:r>
              <a:rPr lang="en-US" sz="1800" dirty="0">
                <a:solidFill>
                  <a:srgbClr val="696969"/>
                </a:solidFill>
                <a:latin typeface="Effra" panose="020B0603020203020204" pitchFamily="34" charset="0"/>
              </a:rPr>
              <a:t>Below are some other anatomical structures of the heart.</a:t>
            </a:r>
          </a:p>
        </p:txBody>
      </p:sp>
    </p:spTree>
    <p:custDataLst>
      <p:tags r:id="rId1"/>
    </p:custDataLst>
    <p:extLst>
      <p:ext uri="{BB962C8B-B14F-4D97-AF65-F5344CB8AC3E}">
        <p14:creationId xmlns:p14="http://schemas.microsoft.com/office/powerpoint/2010/main" val="338751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7354765" cy="491490"/>
          </a:xfrm>
        </p:spPr>
        <p:txBody>
          <a:bodyPr/>
          <a:lstStyle/>
          <a:p>
            <a:r>
              <a:rPr lang="en-US" dirty="0"/>
              <a:t>OTHER STRUCTURES OF THE HEART</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1</a:t>
            </a:r>
          </a:p>
        </p:txBody>
      </p:sp>
      <p:sp>
        <p:nvSpPr>
          <p:cNvPr id="4" name="Text Placeholder 3">
            <a:extLst>
              <a:ext uri="{FF2B5EF4-FFF2-40B4-BE49-F238E27FC236}">
                <a16:creationId xmlns:a16="http://schemas.microsoft.com/office/drawing/2014/main" id="{E10FA9EC-F4F1-425A-9B6A-51C716966D46}"/>
              </a:ext>
            </a:extLst>
          </p:cNvPr>
          <p:cNvSpPr>
            <a:spLocks noGrp="1"/>
          </p:cNvSpPr>
          <p:nvPr>
            <p:ph type="body" sz="quarter" idx="19"/>
          </p:nvPr>
        </p:nvSpPr>
        <p:spPr/>
        <p:txBody>
          <a:bodyPr/>
          <a:lstStyle/>
          <a:p>
            <a:r>
              <a:rPr lang="en-US" dirty="0"/>
              <a:t>PERICARDIUM</a:t>
            </a:r>
          </a:p>
        </p:txBody>
      </p:sp>
      <p:sp>
        <p:nvSpPr>
          <p:cNvPr id="5" name="Rectangle 4">
            <a:extLst>
              <a:ext uri="{FF2B5EF4-FFF2-40B4-BE49-F238E27FC236}">
                <a16:creationId xmlns:a16="http://schemas.microsoft.com/office/drawing/2014/main" id="{FFF6F3D3-E0A0-4BE7-B1B9-23B2314C96F9}"/>
              </a:ext>
            </a:extLst>
          </p:cNvPr>
          <p:cNvSpPr/>
          <p:nvPr/>
        </p:nvSpPr>
        <p:spPr>
          <a:xfrm>
            <a:off x="492369" y="1946031"/>
            <a:ext cx="13551877" cy="5845021"/>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1A774E-63D2-4A7B-AA32-A301D205C85B}"/>
              </a:ext>
            </a:extLst>
          </p:cNvPr>
          <p:cNvPicPr>
            <a:picLocks noChangeAspect="1"/>
          </p:cNvPicPr>
          <p:nvPr/>
        </p:nvPicPr>
        <p:blipFill>
          <a:blip r:embed="rId4"/>
          <a:stretch>
            <a:fillRect/>
          </a:stretch>
        </p:blipFill>
        <p:spPr>
          <a:xfrm>
            <a:off x="2077767" y="2709295"/>
            <a:ext cx="3144863" cy="4316053"/>
          </a:xfrm>
          <a:prstGeom prst="rect">
            <a:avLst/>
          </a:prstGeom>
        </p:spPr>
      </p:pic>
      <p:grpSp>
        <p:nvGrpSpPr>
          <p:cNvPr id="7" name="Group 6">
            <a:extLst>
              <a:ext uri="{FF2B5EF4-FFF2-40B4-BE49-F238E27FC236}">
                <a16:creationId xmlns:a16="http://schemas.microsoft.com/office/drawing/2014/main" id="{F9F65D86-CB28-4460-BD57-E87D44A97863}"/>
              </a:ext>
            </a:extLst>
          </p:cNvPr>
          <p:cNvGrpSpPr/>
          <p:nvPr/>
        </p:nvGrpSpPr>
        <p:grpSpPr>
          <a:xfrm>
            <a:off x="6812280" y="3395893"/>
            <a:ext cx="6668693" cy="2945296"/>
            <a:chOff x="5649543" y="3191471"/>
            <a:chExt cx="6668693" cy="2945296"/>
          </a:xfrm>
        </p:grpSpPr>
        <p:sp>
          <p:nvSpPr>
            <p:cNvPr id="8" name="TextBox 7">
              <a:extLst>
                <a:ext uri="{FF2B5EF4-FFF2-40B4-BE49-F238E27FC236}">
                  <a16:creationId xmlns:a16="http://schemas.microsoft.com/office/drawing/2014/main" id="{A3553525-703D-4FF3-A17B-A7C1423069EC}"/>
                </a:ext>
              </a:extLst>
            </p:cNvPr>
            <p:cNvSpPr txBox="1"/>
            <p:nvPr/>
          </p:nvSpPr>
          <p:spPr>
            <a:xfrm>
              <a:off x="5649543" y="3191471"/>
              <a:ext cx="6668693" cy="1754326"/>
            </a:xfrm>
            <a:prstGeom prst="rect">
              <a:avLst/>
            </a:prstGeom>
            <a:noFill/>
          </p:spPr>
          <p:txBody>
            <a:bodyPr wrap="square" rtlCol="0">
              <a:spAutoFit/>
            </a:bodyPr>
            <a:lstStyle/>
            <a:p>
              <a:pPr marL="342900" indent="-342900" algn="l">
                <a:buFont typeface="+mj-lt"/>
                <a:buAutoNum type="arabicPeriod"/>
              </a:pPr>
              <a:r>
                <a:rPr lang="en-US" sz="1800" b="1" dirty="0">
                  <a:solidFill>
                    <a:schemeClr val="tx2"/>
                  </a:solidFill>
                  <a:latin typeface="Effra" panose="020B0603020203020204" pitchFamily="34" charset="0"/>
                </a:rPr>
                <a:t>Pericardial cavity</a:t>
              </a:r>
            </a:p>
            <a:p>
              <a:pPr marL="357188" algn="l"/>
              <a:r>
                <a:rPr lang="en-US" sz="1800" dirty="0">
                  <a:solidFill>
                    <a:srgbClr val="00A9E0"/>
                  </a:solidFill>
                  <a:latin typeface="Effra" panose="020B0603020203020204" pitchFamily="34" charset="0"/>
                </a:rPr>
                <a:t>The pericardial cavity is located between the pericardium and outermost layer of the heart, called the epicardium.</a:t>
              </a:r>
            </a:p>
            <a:p>
              <a:pPr marL="357188" algn="l"/>
              <a:r>
                <a:rPr lang="en-US" sz="1800" dirty="0">
                  <a:solidFill>
                    <a:srgbClr val="00A9E0"/>
                  </a:solidFill>
                  <a:latin typeface="Effra" panose="020B0603020203020204" pitchFamily="34" charset="0"/>
                </a:rPr>
                <a:t>It contains a small amount of pericardial fluid that acts as a lubricant to allow the heart to fill and empty in a frictionless environment.</a:t>
              </a:r>
            </a:p>
          </p:txBody>
        </p:sp>
        <p:sp>
          <p:nvSpPr>
            <p:cNvPr id="9" name="TextBox 8">
              <a:extLst>
                <a:ext uri="{FF2B5EF4-FFF2-40B4-BE49-F238E27FC236}">
                  <a16:creationId xmlns:a16="http://schemas.microsoft.com/office/drawing/2014/main" id="{54221A8D-585B-40B0-8D2B-B09A9F7B8D47}"/>
                </a:ext>
              </a:extLst>
            </p:cNvPr>
            <p:cNvSpPr txBox="1"/>
            <p:nvPr/>
          </p:nvSpPr>
          <p:spPr>
            <a:xfrm>
              <a:off x="5649544" y="5213437"/>
              <a:ext cx="5402601" cy="923330"/>
            </a:xfrm>
            <a:prstGeom prst="rect">
              <a:avLst/>
            </a:prstGeom>
            <a:noFill/>
          </p:spPr>
          <p:txBody>
            <a:bodyPr wrap="square" rtlCol="0">
              <a:spAutoFit/>
            </a:bodyPr>
            <a:lstStyle/>
            <a:p>
              <a:pPr marL="342900" indent="-342900" algn="l">
                <a:buFont typeface="+mj-lt"/>
                <a:buAutoNum type="arabicPeriod" startAt="2"/>
              </a:pPr>
              <a:r>
                <a:rPr lang="en-US" sz="1800" b="1" dirty="0">
                  <a:solidFill>
                    <a:schemeClr val="tx2"/>
                  </a:solidFill>
                  <a:latin typeface="Effra" panose="020B0603020203020204" pitchFamily="34" charset="0"/>
                </a:rPr>
                <a:t>Pericardial sac</a:t>
              </a:r>
            </a:p>
            <a:p>
              <a:pPr marL="357188" algn="l"/>
              <a:r>
                <a:rPr lang="en-US" sz="1800" dirty="0">
                  <a:solidFill>
                    <a:srgbClr val="00A9E0"/>
                  </a:solidFill>
                  <a:latin typeface="Effra" panose="020B0603020203020204" pitchFamily="34" charset="0"/>
                </a:rPr>
                <a:t>The pericardial sac confines and stabilizes the position of the heart in the thoracic cavity.</a:t>
              </a:r>
            </a:p>
          </p:txBody>
        </p:sp>
      </p:grpSp>
      <p:sp>
        <p:nvSpPr>
          <p:cNvPr id="12" name="Oval 11">
            <a:extLst>
              <a:ext uri="{FF2B5EF4-FFF2-40B4-BE49-F238E27FC236}">
                <a16:creationId xmlns:a16="http://schemas.microsoft.com/office/drawing/2014/main" id="{5795C356-0F15-4D9C-BA4F-C78072E60DE3}"/>
              </a:ext>
            </a:extLst>
          </p:cNvPr>
          <p:cNvSpPr/>
          <p:nvPr/>
        </p:nvSpPr>
        <p:spPr>
          <a:xfrm>
            <a:off x="2133719" y="5190009"/>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3" name="Oval 12">
            <a:extLst>
              <a:ext uri="{FF2B5EF4-FFF2-40B4-BE49-F238E27FC236}">
                <a16:creationId xmlns:a16="http://schemas.microsoft.com/office/drawing/2014/main" id="{03B2F8B2-58A9-4A98-BD0B-AA5159C7FE18}"/>
              </a:ext>
            </a:extLst>
          </p:cNvPr>
          <p:cNvSpPr/>
          <p:nvPr/>
        </p:nvSpPr>
        <p:spPr>
          <a:xfrm>
            <a:off x="4565026" y="4810269"/>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1" name="Multiplication Sign 10">
            <a:extLst>
              <a:ext uri="{FF2B5EF4-FFF2-40B4-BE49-F238E27FC236}">
                <a16:creationId xmlns:a16="http://schemas.microsoft.com/office/drawing/2014/main" id="{3F86BE6B-9A96-47B4-9C71-156999019A9F}"/>
              </a:ext>
            </a:extLst>
          </p:cNvPr>
          <p:cNvSpPr/>
          <p:nvPr/>
        </p:nvSpPr>
        <p:spPr>
          <a:xfrm>
            <a:off x="13434081" y="2059909"/>
            <a:ext cx="493200" cy="493200"/>
          </a:xfrm>
          <a:prstGeom prst="mathMultiply">
            <a:avLst>
              <a:gd name="adj1" fmla="val 2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a:extLst>
              <a:ext uri="{FF2B5EF4-FFF2-40B4-BE49-F238E27FC236}">
                <a16:creationId xmlns:a16="http://schemas.microsoft.com/office/drawing/2014/main" id="{E03E39DA-63ED-4558-B2D6-DA4D4783A029}"/>
              </a:ext>
            </a:extLst>
          </p:cNvPr>
          <p:cNvSpPr/>
          <p:nvPr/>
        </p:nvSpPr>
        <p:spPr>
          <a:xfrm>
            <a:off x="13434081" y="2059909"/>
            <a:ext cx="493200" cy="49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564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7354765" cy="491490"/>
          </a:xfrm>
        </p:spPr>
        <p:txBody>
          <a:bodyPr/>
          <a:lstStyle/>
          <a:p>
            <a:r>
              <a:rPr lang="en-US" dirty="0"/>
              <a:t>OTHER STRUCTURES OF THE HEART</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1</a:t>
            </a:r>
          </a:p>
        </p:txBody>
      </p:sp>
      <p:sp>
        <p:nvSpPr>
          <p:cNvPr id="4" name="Text Placeholder 3">
            <a:extLst>
              <a:ext uri="{FF2B5EF4-FFF2-40B4-BE49-F238E27FC236}">
                <a16:creationId xmlns:a16="http://schemas.microsoft.com/office/drawing/2014/main" id="{E10FA9EC-F4F1-425A-9B6A-51C716966D46}"/>
              </a:ext>
            </a:extLst>
          </p:cNvPr>
          <p:cNvSpPr>
            <a:spLocks noGrp="1"/>
          </p:cNvSpPr>
          <p:nvPr>
            <p:ph type="body" sz="quarter" idx="19"/>
          </p:nvPr>
        </p:nvSpPr>
        <p:spPr/>
        <p:txBody>
          <a:bodyPr/>
          <a:lstStyle/>
          <a:p>
            <a:r>
              <a:rPr lang="en-US" dirty="0"/>
              <a:t>WALLS OF THE HEART</a:t>
            </a:r>
          </a:p>
        </p:txBody>
      </p:sp>
      <p:sp>
        <p:nvSpPr>
          <p:cNvPr id="5" name="Rectangle 4">
            <a:extLst>
              <a:ext uri="{FF2B5EF4-FFF2-40B4-BE49-F238E27FC236}">
                <a16:creationId xmlns:a16="http://schemas.microsoft.com/office/drawing/2014/main" id="{FFF6F3D3-E0A0-4BE7-B1B9-23B2314C96F9}"/>
              </a:ext>
            </a:extLst>
          </p:cNvPr>
          <p:cNvSpPr/>
          <p:nvPr/>
        </p:nvSpPr>
        <p:spPr>
          <a:xfrm>
            <a:off x="492369" y="1946031"/>
            <a:ext cx="13551877" cy="5845021"/>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580DEB-F759-4663-AE50-234F22FDA17F}"/>
              </a:ext>
            </a:extLst>
          </p:cNvPr>
          <p:cNvPicPr>
            <a:picLocks noChangeAspect="1"/>
          </p:cNvPicPr>
          <p:nvPr/>
        </p:nvPicPr>
        <p:blipFill>
          <a:blip r:embed="rId4"/>
          <a:stretch>
            <a:fillRect/>
          </a:stretch>
        </p:blipFill>
        <p:spPr>
          <a:xfrm>
            <a:off x="2080700" y="3077841"/>
            <a:ext cx="3143250" cy="3581400"/>
          </a:xfrm>
          <a:prstGeom prst="rect">
            <a:avLst/>
          </a:prstGeom>
        </p:spPr>
      </p:pic>
      <p:grpSp>
        <p:nvGrpSpPr>
          <p:cNvPr id="7" name="Group 6">
            <a:extLst>
              <a:ext uri="{FF2B5EF4-FFF2-40B4-BE49-F238E27FC236}">
                <a16:creationId xmlns:a16="http://schemas.microsoft.com/office/drawing/2014/main" id="{9542F4A8-507F-4EA5-A4EA-C7255D737CB9}"/>
              </a:ext>
            </a:extLst>
          </p:cNvPr>
          <p:cNvGrpSpPr/>
          <p:nvPr/>
        </p:nvGrpSpPr>
        <p:grpSpPr>
          <a:xfrm>
            <a:off x="6812280" y="2984522"/>
            <a:ext cx="6264146" cy="3768038"/>
            <a:chOff x="5648699" y="2994130"/>
            <a:chExt cx="6264146" cy="3436720"/>
          </a:xfrm>
        </p:grpSpPr>
        <p:sp>
          <p:nvSpPr>
            <p:cNvPr id="8" name="TextBox 7">
              <a:extLst>
                <a:ext uri="{FF2B5EF4-FFF2-40B4-BE49-F238E27FC236}">
                  <a16:creationId xmlns:a16="http://schemas.microsoft.com/office/drawing/2014/main" id="{162C97BB-276B-4E34-88CA-9890236C67D4}"/>
                </a:ext>
              </a:extLst>
            </p:cNvPr>
            <p:cNvSpPr txBox="1"/>
            <p:nvPr/>
          </p:nvSpPr>
          <p:spPr>
            <a:xfrm>
              <a:off x="5648699" y="2994130"/>
              <a:ext cx="3756074" cy="842143"/>
            </a:xfrm>
            <a:prstGeom prst="rect">
              <a:avLst/>
            </a:prstGeom>
            <a:noFill/>
          </p:spPr>
          <p:txBody>
            <a:bodyPr wrap="square" rtlCol="0">
              <a:spAutoFit/>
            </a:bodyPr>
            <a:lstStyle/>
            <a:p>
              <a:pPr marL="342900" indent="-342900" algn="l">
                <a:buFont typeface="+mj-lt"/>
                <a:buAutoNum type="arabicPeriod"/>
              </a:pPr>
              <a:r>
                <a:rPr lang="en-US" sz="1800" b="1" dirty="0">
                  <a:solidFill>
                    <a:schemeClr val="tx2"/>
                  </a:solidFill>
                  <a:latin typeface="Effra" panose="020B0603020203020204" pitchFamily="34" charset="0"/>
                </a:rPr>
                <a:t>Epicardium</a:t>
              </a:r>
            </a:p>
            <a:p>
              <a:pPr marL="357188"/>
              <a:r>
                <a:rPr lang="en-US" sz="1800" dirty="0">
                  <a:solidFill>
                    <a:srgbClr val="00A9E0"/>
                  </a:solidFill>
                  <a:latin typeface="Effra" panose="020B0603020203020204" pitchFamily="34" charset="0"/>
                </a:rPr>
                <a:t>Thin, fibrous external surface where the coronary arteries lie.</a:t>
              </a:r>
              <a:endParaRPr lang="en-US" sz="1800" dirty="0">
                <a:solidFill>
                  <a:schemeClr val="tx2"/>
                </a:solidFill>
                <a:latin typeface="Effra" panose="020B0603020203020204" pitchFamily="34" charset="0"/>
              </a:endParaRPr>
            </a:p>
          </p:txBody>
        </p:sp>
        <p:sp>
          <p:nvSpPr>
            <p:cNvPr id="9" name="TextBox 8">
              <a:extLst>
                <a:ext uri="{FF2B5EF4-FFF2-40B4-BE49-F238E27FC236}">
                  <a16:creationId xmlns:a16="http://schemas.microsoft.com/office/drawing/2014/main" id="{CE9C74FF-A214-438A-A675-737F46BE0134}"/>
                </a:ext>
              </a:extLst>
            </p:cNvPr>
            <p:cNvSpPr txBox="1"/>
            <p:nvPr/>
          </p:nvSpPr>
          <p:spPr>
            <a:xfrm>
              <a:off x="5648699" y="4291419"/>
              <a:ext cx="5373858" cy="842143"/>
            </a:xfrm>
            <a:prstGeom prst="rect">
              <a:avLst/>
            </a:prstGeom>
            <a:noFill/>
          </p:spPr>
          <p:txBody>
            <a:bodyPr wrap="square" rtlCol="0">
              <a:spAutoFit/>
            </a:bodyPr>
            <a:lstStyle/>
            <a:p>
              <a:pPr marL="342900" indent="-342900" algn="l">
                <a:buFont typeface="+mj-lt"/>
                <a:buAutoNum type="arabicPeriod" startAt="2"/>
              </a:pPr>
              <a:r>
                <a:rPr lang="en-US" sz="1800" b="1" dirty="0">
                  <a:solidFill>
                    <a:schemeClr val="tx2"/>
                  </a:solidFill>
                  <a:latin typeface="Effra" panose="020B0603020203020204" pitchFamily="34" charset="0"/>
                </a:rPr>
                <a:t>Myocardium</a:t>
              </a:r>
            </a:p>
            <a:p>
              <a:pPr marL="357188"/>
              <a:r>
                <a:rPr lang="en-US" sz="1800" dirty="0">
                  <a:solidFill>
                    <a:srgbClr val="00A9E0"/>
                  </a:solidFill>
                  <a:latin typeface="Effra" panose="020B0603020203020204" pitchFamily="34" charset="0"/>
                </a:rPr>
                <a:t>Thick, middle layer with involuntary cardiac muscle cells that contract to propel blood.</a:t>
              </a:r>
            </a:p>
          </p:txBody>
        </p:sp>
        <p:sp>
          <p:nvSpPr>
            <p:cNvPr id="10" name="TextBox 9">
              <a:extLst>
                <a:ext uri="{FF2B5EF4-FFF2-40B4-BE49-F238E27FC236}">
                  <a16:creationId xmlns:a16="http://schemas.microsoft.com/office/drawing/2014/main" id="{30FBC6B9-9531-452F-8440-AED4861544F4}"/>
                </a:ext>
              </a:extLst>
            </p:cNvPr>
            <p:cNvSpPr txBox="1"/>
            <p:nvPr/>
          </p:nvSpPr>
          <p:spPr>
            <a:xfrm>
              <a:off x="5648699" y="5588707"/>
              <a:ext cx="6264146" cy="842143"/>
            </a:xfrm>
            <a:prstGeom prst="rect">
              <a:avLst/>
            </a:prstGeom>
            <a:noFill/>
          </p:spPr>
          <p:txBody>
            <a:bodyPr wrap="square" rtlCol="0">
              <a:spAutoFit/>
            </a:bodyPr>
            <a:lstStyle/>
            <a:p>
              <a:pPr marL="342900" indent="-342900" algn="l">
                <a:buFont typeface="+mj-lt"/>
                <a:buAutoNum type="arabicPeriod" startAt="3"/>
              </a:pPr>
              <a:r>
                <a:rPr lang="en-US" sz="1800" b="1" dirty="0">
                  <a:solidFill>
                    <a:schemeClr val="tx2"/>
                  </a:solidFill>
                  <a:latin typeface="Effra" panose="020B0603020203020204" pitchFamily="34" charset="0"/>
                </a:rPr>
                <a:t>Endocardium</a:t>
              </a:r>
            </a:p>
            <a:p>
              <a:pPr marL="357188" algn="l"/>
              <a:r>
                <a:rPr lang="en-US" sz="1800" dirty="0">
                  <a:solidFill>
                    <a:srgbClr val="00A9E0"/>
                  </a:solidFill>
                  <a:latin typeface="Effra" panose="020B0603020203020204" pitchFamily="34" charset="0"/>
                </a:rPr>
                <a:t>Innermost layer, forms the smooth lining heart’s chambers and also helps form the heart’s valves.</a:t>
              </a:r>
            </a:p>
          </p:txBody>
        </p:sp>
      </p:grpSp>
      <p:sp>
        <p:nvSpPr>
          <p:cNvPr id="11" name="Oval 10">
            <a:extLst>
              <a:ext uri="{FF2B5EF4-FFF2-40B4-BE49-F238E27FC236}">
                <a16:creationId xmlns:a16="http://schemas.microsoft.com/office/drawing/2014/main" id="{129E6418-245B-4B9D-9631-5D152EFEDB07}"/>
              </a:ext>
            </a:extLst>
          </p:cNvPr>
          <p:cNvSpPr/>
          <p:nvPr/>
        </p:nvSpPr>
        <p:spPr>
          <a:xfrm>
            <a:off x="2286000" y="4710141"/>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2" name="Oval 11">
            <a:extLst>
              <a:ext uri="{FF2B5EF4-FFF2-40B4-BE49-F238E27FC236}">
                <a16:creationId xmlns:a16="http://schemas.microsoft.com/office/drawing/2014/main" id="{914EF27A-0AB9-46FC-9353-EB1D6A799E56}"/>
              </a:ext>
            </a:extLst>
          </p:cNvPr>
          <p:cNvSpPr/>
          <p:nvPr/>
        </p:nvSpPr>
        <p:spPr>
          <a:xfrm>
            <a:off x="3542365" y="5435819"/>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3" name="Oval 12">
            <a:extLst>
              <a:ext uri="{FF2B5EF4-FFF2-40B4-BE49-F238E27FC236}">
                <a16:creationId xmlns:a16="http://schemas.microsoft.com/office/drawing/2014/main" id="{03E4075D-E446-4716-8C9B-142D0B35A850}"/>
              </a:ext>
            </a:extLst>
          </p:cNvPr>
          <p:cNvSpPr/>
          <p:nvPr/>
        </p:nvSpPr>
        <p:spPr>
          <a:xfrm>
            <a:off x="4608711" y="4393341"/>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3</a:t>
            </a:r>
          </a:p>
        </p:txBody>
      </p:sp>
      <p:sp>
        <p:nvSpPr>
          <p:cNvPr id="14" name="Multiplication Sign 13">
            <a:extLst>
              <a:ext uri="{FF2B5EF4-FFF2-40B4-BE49-F238E27FC236}">
                <a16:creationId xmlns:a16="http://schemas.microsoft.com/office/drawing/2014/main" id="{95944467-8479-4601-B0ED-C9360DF55DC4}"/>
              </a:ext>
            </a:extLst>
          </p:cNvPr>
          <p:cNvSpPr/>
          <p:nvPr/>
        </p:nvSpPr>
        <p:spPr>
          <a:xfrm>
            <a:off x="13434081" y="2059909"/>
            <a:ext cx="493200" cy="493200"/>
          </a:xfrm>
          <a:prstGeom prst="mathMultiply">
            <a:avLst>
              <a:gd name="adj1" fmla="val 2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a:extLst>
              <a:ext uri="{FF2B5EF4-FFF2-40B4-BE49-F238E27FC236}">
                <a16:creationId xmlns:a16="http://schemas.microsoft.com/office/drawing/2014/main" id="{E2B9F1A4-1771-41A2-B73B-C64285F3D106}"/>
              </a:ext>
            </a:extLst>
          </p:cNvPr>
          <p:cNvSpPr/>
          <p:nvPr/>
        </p:nvSpPr>
        <p:spPr>
          <a:xfrm>
            <a:off x="13434081" y="2059909"/>
            <a:ext cx="493200" cy="49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6720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B577C-3817-4960-836C-5BC87E8FDAD3}"/>
              </a:ext>
            </a:extLst>
          </p:cNvPr>
          <p:cNvSpPr/>
          <p:nvPr/>
        </p:nvSpPr>
        <p:spPr>
          <a:xfrm>
            <a:off x="7267568" y="5180152"/>
            <a:ext cx="6775200" cy="2610900"/>
          </a:xfrm>
          <a:prstGeom prst="rect">
            <a:avLst/>
          </a:prstGeom>
          <a:solidFill>
            <a:srgbClr val="B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a:r>
              <a:rPr lang="en-US" sz="2000" dirty="0">
                <a:solidFill>
                  <a:srgbClr val="001E46"/>
                </a:solidFill>
                <a:latin typeface="Effra" panose="020B0603020203020204" pitchFamily="34" charset="0"/>
              </a:rPr>
              <a:t>There are two semilunar valves in the heart.</a:t>
            </a:r>
          </a:p>
          <a:p>
            <a:pPr marL="635000" indent="-457200">
              <a:buFont typeface="+mj-lt"/>
              <a:buAutoNum type="arabicPeriod"/>
            </a:pPr>
            <a:r>
              <a:rPr lang="en-US" sz="2000" dirty="0">
                <a:solidFill>
                  <a:srgbClr val="001E46"/>
                </a:solidFill>
                <a:latin typeface="Effra" panose="020B0603020203020204" pitchFamily="34" charset="0"/>
              </a:rPr>
              <a:t>Aortic valve is located between the left ventricle and the aorta.</a:t>
            </a:r>
          </a:p>
          <a:p>
            <a:pPr marL="635000" indent="-457200">
              <a:buFont typeface="+mj-lt"/>
              <a:buAutoNum type="arabicPeriod"/>
            </a:pPr>
            <a:r>
              <a:rPr lang="en-US" sz="2000" dirty="0">
                <a:solidFill>
                  <a:srgbClr val="001E46"/>
                </a:solidFill>
                <a:latin typeface="Effra" panose="020B0603020203020204" pitchFamily="34" charset="0"/>
              </a:rPr>
              <a:t>Pulmonary valve is located between the right ventricle and the pulmonary artery.</a:t>
            </a:r>
          </a:p>
        </p:txBody>
      </p:sp>
      <p:sp>
        <p:nvSpPr>
          <p:cNvPr id="11" name="Rectangle 10">
            <a:extLst>
              <a:ext uri="{FF2B5EF4-FFF2-40B4-BE49-F238E27FC236}">
                <a16:creationId xmlns:a16="http://schemas.microsoft.com/office/drawing/2014/main" id="{463D3980-E3EE-4A9C-84C0-998CB349AC92}"/>
              </a:ext>
            </a:extLst>
          </p:cNvPr>
          <p:cNvSpPr/>
          <p:nvPr/>
        </p:nvSpPr>
        <p:spPr>
          <a:xfrm>
            <a:off x="503168" y="5180153"/>
            <a:ext cx="6764400" cy="26108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3038"/>
            <a:r>
              <a:rPr lang="en-US" sz="2000" dirty="0">
                <a:latin typeface="Effra" panose="020B0603020203020204" pitchFamily="34" charset="0"/>
              </a:rPr>
              <a:t>There are two atrioventricular valves in the heart: the mitral valve, and the tricuspid valve.</a:t>
            </a:r>
          </a:p>
          <a:p>
            <a:pPr marL="630238" indent="-457200">
              <a:buFont typeface="+mj-lt"/>
              <a:buAutoNum type="arabicPeriod"/>
            </a:pPr>
            <a:r>
              <a:rPr lang="en-US" sz="2000" dirty="0">
                <a:latin typeface="Effra" panose="020B0603020203020204" pitchFamily="34" charset="0"/>
              </a:rPr>
              <a:t>Tricuspid valve is located between the right atrium and the right ventricle.</a:t>
            </a:r>
          </a:p>
          <a:p>
            <a:pPr marL="630238" indent="-457200">
              <a:buFont typeface="+mj-lt"/>
              <a:buAutoNum type="arabicPeriod" startAt="2"/>
            </a:pPr>
            <a:r>
              <a:rPr lang="en-US" sz="2000" dirty="0">
                <a:latin typeface="Effra" panose="020B0603020203020204" pitchFamily="34" charset="0"/>
              </a:rPr>
              <a:t>Mitral  valve is located between the left atrium and the left ventricle.</a:t>
            </a:r>
          </a:p>
        </p:txBody>
      </p:sp>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7354765" cy="491490"/>
          </a:xfrm>
        </p:spPr>
        <p:txBody>
          <a:bodyPr/>
          <a:lstStyle/>
          <a:p>
            <a:r>
              <a:rPr lang="en-US" dirty="0"/>
              <a:t>OTHER STRUCTURES OF THE HEART</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1</a:t>
            </a:r>
          </a:p>
        </p:txBody>
      </p:sp>
      <p:sp>
        <p:nvSpPr>
          <p:cNvPr id="4" name="Text Placeholder 3">
            <a:extLst>
              <a:ext uri="{FF2B5EF4-FFF2-40B4-BE49-F238E27FC236}">
                <a16:creationId xmlns:a16="http://schemas.microsoft.com/office/drawing/2014/main" id="{E10FA9EC-F4F1-425A-9B6A-51C716966D46}"/>
              </a:ext>
            </a:extLst>
          </p:cNvPr>
          <p:cNvSpPr>
            <a:spLocks noGrp="1"/>
          </p:cNvSpPr>
          <p:nvPr>
            <p:ph type="body" sz="quarter" idx="19"/>
          </p:nvPr>
        </p:nvSpPr>
        <p:spPr/>
        <p:txBody>
          <a:bodyPr/>
          <a:lstStyle/>
          <a:p>
            <a:r>
              <a:rPr lang="en-US" dirty="0"/>
              <a:t>VALVES OF THE HEART</a:t>
            </a:r>
          </a:p>
        </p:txBody>
      </p:sp>
      <p:sp>
        <p:nvSpPr>
          <p:cNvPr id="9" name="Rectangle 8">
            <a:extLst>
              <a:ext uri="{FF2B5EF4-FFF2-40B4-BE49-F238E27FC236}">
                <a16:creationId xmlns:a16="http://schemas.microsoft.com/office/drawing/2014/main" id="{4EBA8EFE-E992-4F51-9425-6A953C6DD0E3}"/>
              </a:ext>
            </a:extLst>
          </p:cNvPr>
          <p:cNvSpPr/>
          <p:nvPr/>
        </p:nvSpPr>
        <p:spPr>
          <a:xfrm>
            <a:off x="492368" y="4652614"/>
            <a:ext cx="6775200"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US" dirty="0">
                <a:latin typeface="Effra" panose="020B0603020203020204" pitchFamily="34" charset="0"/>
              </a:rPr>
              <a:t>Atrioventricular Valves</a:t>
            </a:r>
          </a:p>
        </p:txBody>
      </p:sp>
      <p:sp>
        <p:nvSpPr>
          <p:cNvPr id="10" name="Rectangle 9">
            <a:extLst>
              <a:ext uri="{FF2B5EF4-FFF2-40B4-BE49-F238E27FC236}">
                <a16:creationId xmlns:a16="http://schemas.microsoft.com/office/drawing/2014/main" id="{1F082513-A8B6-4F6E-837F-7DCF1100AD1B}"/>
              </a:ext>
            </a:extLst>
          </p:cNvPr>
          <p:cNvSpPr/>
          <p:nvPr/>
        </p:nvSpPr>
        <p:spPr>
          <a:xfrm>
            <a:off x="7267567" y="4652614"/>
            <a:ext cx="6763662" cy="527539"/>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n-US" dirty="0">
                <a:solidFill>
                  <a:srgbClr val="001E46"/>
                </a:solidFill>
                <a:latin typeface="Effra" panose="020B0603020203020204" pitchFamily="34" charset="0"/>
              </a:rPr>
              <a:t>Semilunar Valves</a:t>
            </a:r>
          </a:p>
        </p:txBody>
      </p:sp>
      <p:pic>
        <p:nvPicPr>
          <p:cNvPr id="13" name="Picture 12">
            <a:extLst>
              <a:ext uri="{FF2B5EF4-FFF2-40B4-BE49-F238E27FC236}">
                <a16:creationId xmlns:a16="http://schemas.microsoft.com/office/drawing/2014/main" id="{556A1FBC-DC1D-446B-8E4B-3095A310F086}"/>
              </a:ext>
            </a:extLst>
          </p:cNvPr>
          <p:cNvPicPr>
            <a:picLocks noChangeAspect="1"/>
          </p:cNvPicPr>
          <p:nvPr/>
        </p:nvPicPr>
        <p:blipFill>
          <a:blip r:embed="rId3"/>
          <a:stretch>
            <a:fillRect/>
          </a:stretch>
        </p:blipFill>
        <p:spPr>
          <a:xfrm>
            <a:off x="2713355" y="2057962"/>
            <a:ext cx="2356355" cy="2482721"/>
          </a:xfrm>
          <a:prstGeom prst="rect">
            <a:avLst/>
          </a:prstGeom>
        </p:spPr>
      </p:pic>
      <p:pic>
        <p:nvPicPr>
          <p:cNvPr id="14" name="Picture 13">
            <a:extLst>
              <a:ext uri="{FF2B5EF4-FFF2-40B4-BE49-F238E27FC236}">
                <a16:creationId xmlns:a16="http://schemas.microsoft.com/office/drawing/2014/main" id="{8F7639DC-F190-43F9-95E8-53DBC24B252D}"/>
              </a:ext>
            </a:extLst>
          </p:cNvPr>
          <p:cNvPicPr>
            <a:picLocks noChangeAspect="1"/>
          </p:cNvPicPr>
          <p:nvPr/>
        </p:nvPicPr>
        <p:blipFill>
          <a:blip r:embed="rId3"/>
          <a:stretch>
            <a:fillRect/>
          </a:stretch>
        </p:blipFill>
        <p:spPr>
          <a:xfrm>
            <a:off x="9471959" y="2057962"/>
            <a:ext cx="2356355" cy="2482721"/>
          </a:xfrm>
          <a:prstGeom prst="rect">
            <a:avLst/>
          </a:prstGeom>
        </p:spPr>
      </p:pic>
      <p:sp>
        <p:nvSpPr>
          <p:cNvPr id="15" name="Oval 14">
            <a:extLst>
              <a:ext uri="{FF2B5EF4-FFF2-40B4-BE49-F238E27FC236}">
                <a16:creationId xmlns:a16="http://schemas.microsoft.com/office/drawing/2014/main" id="{03A3E958-04B6-430D-AD25-781AB458A0D3}"/>
              </a:ext>
            </a:extLst>
          </p:cNvPr>
          <p:cNvSpPr/>
          <p:nvPr/>
        </p:nvSpPr>
        <p:spPr>
          <a:xfrm>
            <a:off x="3326535" y="2304600"/>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6" name="Oval 15">
            <a:extLst>
              <a:ext uri="{FF2B5EF4-FFF2-40B4-BE49-F238E27FC236}">
                <a16:creationId xmlns:a16="http://schemas.microsoft.com/office/drawing/2014/main" id="{87720EF4-6DE1-41DE-9C95-6DDC0B341FAB}"/>
              </a:ext>
            </a:extLst>
          </p:cNvPr>
          <p:cNvSpPr/>
          <p:nvPr/>
        </p:nvSpPr>
        <p:spPr>
          <a:xfrm>
            <a:off x="4279756" y="2307837"/>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7" name="Oval 16">
            <a:extLst>
              <a:ext uri="{FF2B5EF4-FFF2-40B4-BE49-F238E27FC236}">
                <a16:creationId xmlns:a16="http://schemas.microsoft.com/office/drawing/2014/main" id="{118206C2-6EE6-46C2-B082-711F1762E564}"/>
              </a:ext>
            </a:extLst>
          </p:cNvPr>
          <p:cNvSpPr/>
          <p:nvPr/>
        </p:nvSpPr>
        <p:spPr>
          <a:xfrm>
            <a:off x="10167173" y="3497289"/>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8" name="Oval 17">
            <a:extLst>
              <a:ext uri="{FF2B5EF4-FFF2-40B4-BE49-F238E27FC236}">
                <a16:creationId xmlns:a16="http://schemas.microsoft.com/office/drawing/2014/main" id="{12A1B92B-6392-45F4-AC1F-8A5603B1B974}"/>
              </a:ext>
            </a:extLst>
          </p:cNvPr>
          <p:cNvSpPr/>
          <p:nvPr/>
        </p:nvSpPr>
        <p:spPr>
          <a:xfrm>
            <a:off x="10649398" y="4196956"/>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9" name="Multiplication Sign 18">
            <a:extLst>
              <a:ext uri="{FF2B5EF4-FFF2-40B4-BE49-F238E27FC236}">
                <a16:creationId xmlns:a16="http://schemas.microsoft.com/office/drawing/2014/main" id="{12CAE463-8AA9-4A3E-9EB3-44B1949DD691}"/>
              </a:ext>
            </a:extLst>
          </p:cNvPr>
          <p:cNvSpPr/>
          <p:nvPr/>
        </p:nvSpPr>
        <p:spPr>
          <a:xfrm>
            <a:off x="13434081" y="2059909"/>
            <a:ext cx="493200" cy="493200"/>
          </a:xfrm>
          <a:prstGeom prst="mathMultiply">
            <a:avLst>
              <a:gd name="adj1" fmla="val 2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4" action="ppaction://hlinksldjump"/>
            <a:extLst>
              <a:ext uri="{FF2B5EF4-FFF2-40B4-BE49-F238E27FC236}">
                <a16:creationId xmlns:a16="http://schemas.microsoft.com/office/drawing/2014/main" id="{0229C438-D231-4518-A9DA-968BAE832F6A}"/>
              </a:ext>
            </a:extLst>
          </p:cNvPr>
          <p:cNvSpPr/>
          <p:nvPr/>
        </p:nvSpPr>
        <p:spPr>
          <a:xfrm>
            <a:off x="13434081" y="2059909"/>
            <a:ext cx="493200" cy="493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FE7194-701D-4E37-845A-B3036728A85D}"/>
              </a:ext>
            </a:extLst>
          </p:cNvPr>
          <p:cNvSpPr/>
          <p:nvPr/>
        </p:nvSpPr>
        <p:spPr>
          <a:xfrm>
            <a:off x="492369" y="1946031"/>
            <a:ext cx="13551877" cy="5845021"/>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07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A0A5-B631-40B8-8643-A6ED62B544FA}"/>
              </a:ext>
            </a:extLst>
          </p:cNvPr>
          <p:cNvSpPr>
            <a:spLocks noGrp="1"/>
          </p:cNvSpPr>
          <p:nvPr>
            <p:ph type="title"/>
          </p:nvPr>
        </p:nvSpPr>
        <p:spPr/>
        <p:txBody>
          <a:bodyPr>
            <a:noAutofit/>
          </a:bodyPr>
          <a:lstStyle/>
          <a:p>
            <a:r>
              <a:rPr lang="en-US" dirty="0"/>
              <a:t>Which nerve is made up of motor nerve fibers that produce contractions of the diaphragm?</a:t>
            </a:r>
          </a:p>
        </p:txBody>
      </p:sp>
      <p:sp>
        <p:nvSpPr>
          <p:cNvPr id="3" name="Text Placeholder 2">
            <a:extLst>
              <a:ext uri="{FF2B5EF4-FFF2-40B4-BE49-F238E27FC236}">
                <a16:creationId xmlns:a16="http://schemas.microsoft.com/office/drawing/2014/main" id="{CEB8D76B-C171-40CD-9464-73C43CF30981}"/>
              </a:ext>
            </a:extLst>
          </p:cNvPr>
          <p:cNvSpPr>
            <a:spLocks noGrp="1"/>
          </p:cNvSpPr>
          <p:nvPr>
            <p:ph type="body" sz="quarter" idx="10"/>
          </p:nvPr>
        </p:nvSpPr>
        <p:spPr/>
        <p:txBody>
          <a:bodyPr/>
          <a:lstStyle/>
          <a:p>
            <a:r>
              <a:rPr lang="en-US" dirty="0">
                <a:latin typeface="Effra" panose="020B0603020203020204" pitchFamily="34" charset="0"/>
              </a:rPr>
              <a:t>Brachial Nerve</a:t>
            </a:r>
          </a:p>
        </p:txBody>
      </p:sp>
      <p:sp>
        <p:nvSpPr>
          <p:cNvPr id="4" name="Text Placeholder 3">
            <a:extLst>
              <a:ext uri="{FF2B5EF4-FFF2-40B4-BE49-F238E27FC236}">
                <a16:creationId xmlns:a16="http://schemas.microsoft.com/office/drawing/2014/main" id="{632FE5BD-861E-41D9-9FD2-85F2574B12F6}"/>
              </a:ext>
            </a:extLst>
          </p:cNvPr>
          <p:cNvSpPr>
            <a:spLocks noGrp="1"/>
          </p:cNvSpPr>
          <p:nvPr>
            <p:ph type="body" sz="quarter" idx="11"/>
          </p:nvPr>
        </p:nvSpPr>
        <p:spPr/>
        <p:txBody>
          <a:bodyPr/>
          <a:lstStyle/>
          <a:p>
            <a:r>
              <a:rPr lang="en-US" dirty="0">
                <a:latin typeface="Effra" panose="020B0603020203020204" pitchFamily="34" charset="0"/>
              </a:rPr>
              <a:t>Thoracic Nerve</a:t>
            </a:r>
          </a:p>
        </p:txBody>
      </p:sp>
      <p:sp>
        <p:nvSpPr>
          <p:cNvPr id="5" name="Text Placeholder 4">
            <a:extLst>
              <a:ext uri="{FF2B5EF4-FFF2-40B4-BE49-F238E27FC236}">
                <a16:creationId xmlns:a16="http://schemas.microsoft.com/office/drawing/2014/main" id="{7D73C55C-5BE6-4DD5-A74D-5742E71CD83C}"/>
              </a:ext>
            </a:extLst>
          </p:cNvPr>
          <p:cNvSpPr>
            <a:spLocks noGrp="1"/>
          </p:cNvSpPr>
          <p:nvPr>
            <p:ph type="body" sz="quarter" idx="12"/>
          </p:nvPr>
        </p:nvSpPr>
        <p:spPr/>
        <p:txBody>
          <a:bodyPr/>
          <a:lstStyle/>
          <a:p>
            <a:r>
              <a:rPr lang="en-US" dirty="0">
                <a:latin typeface="Effra" panose="020B0603020203020204" pitchFamily="34" charset="0"/>
              </a:rPr>
              <a:t>Pectoral Nerve</a:t>
            </a:r>
          </a:p>
        </p:txBody>
      </p:sp>
      <p:sp>
        <p:nvSpPr>
          <p:cNvPr id="6" name="Text Placeholder 5">
            <a:extLst>
              <a:ext uri="{FF2B5EF4-FFF2-40B4-BE49-F238E27FC236}">
                <a16:creationId xmlns:a16="http://schemas.microsoft.com/office/drawing/2014/main" id="{8FE711F0-1F94-4EBB-B65B-EA9F51ABB963}"/>
              </a:ext>
            </a:extLst>
          </p:cNvPr>
          <p:cNvSpPr>
            <a:spLocks noGrp="1"/>
          </p:cNvSpPr>
          <p:nvPr>
            <p:ph type="body" sz="quarter" idx="13"/>
          </p:nvPr>
        </p:nvSpPr>
        <p:spPr/>
        <p:txBody>
          <a:bodyPr/>
          <a:lstStyle/>
          <a:p>
            <a:r>
              <a:rPr lang="en-US" dirty="0">
                <a:latin typeface="Effra" panose="020B0603020203020204" pitchFamily="34" charset="0"/>
              </a:rPr>
              <a:t>Phrenic Nerve</a:t>
            </a:r>
          </a:p>
        </p:txBody>
      </p:sp>
    </p:spTree>
    <p:custDataLst>
      <p:tags r:id="rId1"/>
    </p:custDataLst>
    <p:extLst>
      <p:ext uri="{BB962C8B-B14F-4D97-AF65-F5344CB8AC3E}">
        <p14:creationId xmlns:p14="http://schemas.microsoft.com/office/powerpoint/2010/main" val="312019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A0A5-B631-40B8-8643-A6ED62B544FA}"/>
              </a:ext>
            </a:extLst>
          </p:cNvPr>
          <p:cNvSpPr>
            <a:spLocks noGrp="1"/>
          </p:cNvSpPr>
          <p:nvPr>
            <p:ph type="title"/>
          </p:nvPr>
        </p:nvSpPr>
        <p:spPr/>
        <p:txBody>
          <a:bodyPr>
            <a:noAutofit/>
          </a:bodyPr>
          <a:lstStyle/>
          <a:p>
            <a:r>
              <a:rPr lang="en-US" dirty="0"/>
              <a:t>Which nerve is made up of motor nerve fibers that produce contractions of the diaphragm?</a:t>
            </a:r>
          </a:p>
        </p:txBody>
      </p:sp>
      <p:sp>
        <p:nvSpPr>
          <p:cNvPr id="3" name="Text Placeholder 2">
            <a:extLst>
              <a:ext uri="{FF2B5EF4-FFF2-40B4-BE49-F238E27FC236}">
                <a16:creationId xmlns:a16="http://schemas.microsoft.com/office/drawing/2014/main" id="{CEB8D76B-C171-40CD-9464-73C43CF30981}"/>
              </a:ext>
            </a:extLst>
          </p:cNvPr>
          <p:cNvSpPr>
            <a:spLocks noGrp="1"/>
          </p:cNvSpPr>
          <p:nvPr>
            <p:ph type="body" sz="quarter" idx="10"/>
          </p:nvPr>
        </p:nvSpPr>
        <p:spPr/>
        <p:txBody>
          <a:bodyPr/>
          <a:lstStyle/>
          <a:p>
            <a:r>
              <a:rPr lang="en-US" dirty="0">
                <a:latin typeface="Effra" panose="020B0603020203020204" pitchFamily="34" charset="0"/>
              </a:rPr>
              <a:t>Brachial Nerve</a:t>
            </a:r>
          </a:p>
        </p:txBody>
      </p:sp>
      <p:sp>
        <p:nvSpPr>
          <p:cNvPr id="4" name="Text Placeholder 3">
            <a:extLst>
              <a:ext uri="{FF2B5EF4-FFF2-40B4-BE49-F238E27FC236}">
                <a16:creationId xmlns:a16="http://schemas.microsoft.com/office/drawing/2014/main" id="{632FE5BD-861E-41D9-9FD2-85F2574B12F6}"/>
              </a:ext>
            </a:extLst>
          </p:cNvPr>
          <p:cNvSpPr>
            <a:spLocks noGrp="1"/>
          </p:cNvSpPr>
          <p:nvPr>
            <p:ph type="body" sz="quarter" idx="11"/>
          </p:nvPr>
        </p:nvSpPr>
        <p:spPr/>
        <p:txBody>
          <a:bodyPr/>
          <a:lstStyle/>
          <a:p>
            <a:r>
              <a:rPr lang="en-US" dirty="0">
                <a:latin typeface="Effra" panose="020B0603020203020204" pitchFamily="34" charset="0"/>
              </a:rPr>
              <a:t>Thoracic Nerve</a:t>
            </a:r>
          </a:p>
        </p:txBody>
      </p:sp>
      <p:sp>
        <p:nvSpPr>
          <p:cNvPr id="5" name="Text Placeholder 4">
            <a:extLst>
              <a:ext uri="{FF2B5EF4-FFF2-40B4-BE49-F238E27FC236}">
                <a16:creationId xmlns:a16="http://schemas.microsoft.com/office/drawing/2014/main" id="{7D73C55C-5BE6-4DD5-A74D-5742E71CD83C}"/>
              </a:ext>
            </a:extLst>
          </p:cNvPr>
          <p:cNvSpPr>
            <a:spLocks noGrp="1"/>
          </p:cNvSpPr>
          <p:nvPr>
            <p:ph type="body" sz="quarter" idx="12"/>
          </p:nvPr>
        </p:nvSpPr>
        <p:spPr/>
        <p:txBody>
          <a:bodyPr/>
          <a:lstStyle/>
          <a:p>
            <a:r>
              <a:rPr lang="en-US" dirty="0">
                <a:latin typeface="Effra" panose="020B0603020203020204" pitchFamily="34" charset="0"/>
              </a:rPr>
              <a:t>Pectoral Nerve</a:t>
            </a:r>
          </a:p>
        </p:txBody>
      </p:sp>
      <p:sp>
        <p:nvSpPr>
          <p:cNvPr id="6" name="Text Placeholder 5">
            <a:extLst>
              <a:ext uri="{FF2B5EF4-FFF2-40B4-BE49-F238E27FC236}">
                <a16:creationId xmlns:a16="http://schemas.microsoft.com/office/drawing/2014/main" id="{8FE711F0-1F94-4EBB-B65B-EA9F51ABB963}"/>
              </a:ext>
            </a:extLst>
          </p:cNvPr>
          <p:cNvSpPr>
            <a:spLocks noGrp="1"/>
          </p:cNvSpPr>
          <p:nvPr>
            <p:ph type="body" sz="quarter" idx="13"/>
          </p:nvPr>
        </p:nvSpPr>
        <p:spPr/>
        <p:txBody>
          <a:bodyPr/>
          <a:lstStyle/>
          <a:p>
            <a:r>
              <a:rPr lang="en-US" b="1" dirty="0">
                <a:solidFill>
                  <a:schemeClr val="tx2"/>
                </a:solidFill>
                <a:latin typeface="Effra" panose="020B0603020203020204" pitchFamily="34" charset="0"/>
              </a:rPr>
              <a:t>Phrenic Nerve</a:t>
            </a:r>
          </a:p>
        </p:txBody>
      </p:sp>
      <p:sp>
        <p:nvSpPr>
          <p:cNvPr id="8" name="Oval 7">
            <a:extLst>
              <a:ext uri="{FF2B5EF4-FFF2-40B4-BE49-F238E27FC236}">
                <a16:creationId xmlns:a16="http://schemas.microsoft.com/office/drawing/2014/main" id="{C00444A1-DB50-4808-97D4-D63885BC85E7}"/>
              </a:ext>
            </a:extLst>
          </p:cNvPr>
          <p:cNvSpPr/>
          <p:nvPr/>
        </p:nvSpPr>
        <p:spPr>
          <a:xfrm>
            <a:off x="1062000" y="6162855"/>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407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58CB-08D5-41F9-9698-BFEE3666556C}"/>
              </a:ext>
            </a:extLst>
          </p:cNvPr>
          <p:cNvSpPr>
            <a:spLocks noGrp="1"/>
          </p:cNvSpPr>
          <p:nvPr>
            <p:ph type="title"/>
          </p:nvPr>
        </p:nvSpPr>
        <p:spPr/>
        <p:txBody>
          <a:bodyPr>
            <a:normAutofit fontScale="90000"/>
          </a:bodyPr>
          <a:lstStyle/>
          <a:p>
            <a:r>
              <a:rPr lang="en-US" dirty="0"/>
              <a:t>The pericardium is a thin membranous, </a:t>
            </a:r>
            <a:r>
              <a:rPr lang="en-US" dirty="0" err="1"/>
              <a:t>fibroserous</a:t>
            </a:r>
            <a:r>
              <a:rPr lang="en-US" dirty="0"/>
              <a:t> sac that surrounds and protects the heart.</a:t>
            </a:r>
          </a:p>
        </p:txBody>
      </p:sp>
      <p:sp>
        <p:nvSpPr>
          <p:cNvPr id="3" name="Text Placeholder 2">
            <a:extLst>
              <a:ext uri="{FF2B5EF4-FFF2-40B4-BE49-F238E27FC236}">
                <a16:creationId xmlns:a16="http://schemas.microsoft.com/office/drawing/2014/main" id="{93F92942-CB45-4177-9061-2C6410FC28B1}"/>
              </a:ext>
            </a:extLst>
          </p:cNvPr>
          <p:cNvSpPr>
            <a:spLocks noGrp="1"/>
          </p:cNvSpPr>
          <p:nvPr>
            <p:ph type="body" sz="quarter" idx="10"/>
          </p:nvPr>
        </p:nvSpPr>
        <p:spPr/>
        <p:txBody>
          <a:bodyPr/>
          <a:lstStyle/>
          <a:p>
            <a:r>
              <a:rPr lang="en-US" dirty="0"/>
              <a:t>True</a:t>
            </a:r>
          </a:p>
        </p:txBody>
      </p:sp>
      <p:sp>
        <p:nvSpPr>
          <p:cNvPr id="4" name="Text Placeholder 3">
            <a:extLst>
              <a:ext uri="{FF2B5EF4-FFF2-40B4-BE49-F238E27FC236}">
                <a16:creationId xmlns:a16="http://schemas.microsoft.com/office/drawing/2014/main" id="{AB281D25-3FDE-4FF2-95C6-5BCF8F220E4D}"/>
              </a:ext>
            </a:extLst>
          </p:cNvPr>
          <p:cNvSpPr>
            <a:spLocks noGrp="1"/>
          </p:cNvSpPr>
          <p:nvPr>
            <p:ph type="body" sz="quarter" idx="11"/>
          </p:nvPr>
        </p:nvSpPr>
        <p:spPr/>
        <p:txBody>
          <a:bodyPr/>
          <a:lstStyle/>
          <a:p>
            <a:r>
              <a:rPr lang="en-US" dirty="0"/>
              <a:t>False</a:t>
            </a:r>
          </a:p>
        </p:txBody>
      </p:sp>
    </p:spTree>
    <p:custDataLst>
      <p:tags r:id="rId1"/>
    </p:custDataLst>
    <p:extLst>
      <p:ext uri="{BB962C8B-B14F-4D97-AF65-F5344CB8AC3E}">
        <p14:creationId xmlns:p14="http://schemas.microsoft.com/office/powerpoint/2010/main" val="382373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58CB-08D5-41F9-9698-BFEE3666556C}"/>
              </a:ext>
            </a:extLst>
          </p:cNvPr>
          <p:cNvSpPr>
            <a:spLocks noGrp="1"/>
          </p:cNvSpPr>
          <p:nvPr>
            <p:ph type="title"/>
          </p:nvPr>
        </p:nvSpPr>
        <p:spPr/>
        <p:txBody>
          <a:bodyPr>
            <a:normAutofit fontScale="90000"/>
          </a:bodyPr>
          <a:lstStyle/>
          <a:p>
            <a:r>
              <a:rPr lang="en-US" dirty="0"/>
              <a:t>The pericardium is a thin membranous, </a:t>
            </a:r>
            <a:r>
              <a:rPr lang="en-US" dirty="0" err="1"/>
              <a:t>fibroserous</a:t>
            </a:r>
            <a:r>
              <a:rPr lang="en-US" dirty="0"/>
              <a:t> sac that surrounds and protects the heart.</a:t>
            </a:r>
          </a:p>
        </p:txBody>
      </p:sp>
      <p:sp>
        <p:nvSpPr>
          <p:cNvPr id="3" name="Text Placeholder 2">
            <a:extLst>
              <a:ext uri="{FF2B5EF4-FFF2-40B4-BE49-F238E27FC236}">
                <a16:creationId xmlns:a16="http://schemas.microsoft.com/office/drawing/2014/main" id="{93F92942-CB45-4177-9061-2C6410FC28B1}"/>
              </a:ext>
            </a:extLst>
          </p:cNvPr>
          <p:cNvSpPr>
            <a:spLocks noGrp="1"/>
          </p:cNvSpPr>
          <p:nvPr>
            <p:ph type="body" sz="quarter" idx="10"/>
          </p:nvPr>
        </p:nvSpPr>
        <p:spPr/>
        <p:txBody>
          <a:bodyPr/>
          <a:lstStyle/>
          <a:p>
            <a:r>
              <a:rPr lang="en-US" b="1" dirty="0">
                <a:solidFill>
                  <a:schemeClr val="tx2"/>
                </a:solidFill>
              </a:rPr>
              <a:t>True</a:t>
            </a:r>
          </a:p>
        </p:txBody>
      </p:sp>
      <p:sp>
        <p:nvSpPr>
          <p:cNvPr id="4" name="Text Placeholder 3">
            <a:extLst>
              <a:ext uri="{FF2B5EF4-FFF2-40B4-BE49-F238E27FC236}">
                <a16:creationId xmlns:a16="http://schemas.microsoft.com/office/drawing/2014/main" id="{AB281D25-3FDE-4FF2-95C6-5BCF8F220E4D}"/>
              </a:ext>
            </a:extLst>
          </p:cNvPr>
          <p:cNvSpPr>
            <a:spLocks noGrp="1"/>
          </p:cNvSpPr>
          <p:nvPr>
            <p:ph type="body" sz="quarter" idx="11"/>
          </p:nvPr>
        </p:nvSpPr>
        <p:spPr/>
        <p:txBody>
          <a:bodyPr/>
          <a:lstStyle/>
          <a:p>
            <a:r>
              <a:rPr lang="en-US" dirty="0"/>
              <a:t>False</a:t>
            </a:r>
          </a:p>
        </p:txBody>
      </p:sp>
      <p:sp>
        <p:nvSpPr>
          <p:cNvPr id="6" name="Oval 5">
            <a:extLst>
              <a:ext uri="{FF2B5EF4-FFF2-40B4-BE49-F238E27FC236}">
                <a16:creationId xmlns:a16="http://schemas.microsoft.com/office/drawing/2014/main" id="{05E458FA-35E7-4679-8DA2-94E0684534B2}"/>
              </a:ext>
            </a:extLst>
          </p:cNvPr>
          <p:cNvSpPr/>
          <p:nvPr/>
        </p:nvSpPr>
        <p:spPr>
          <a:xfrm>
            <a:off x="1062000" y="3337629"/>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602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C1E1-3D11-48FC-BF9B-7305806D053D}"/>
              </a:ext>
            </a:extLst>
          </p:cNvPr>
          <p:cNvSpPr>
            <a:spLocks noGrp="1"/>
          </p:cNvSpPr>
          <p:nvPr>
            <p:ph type="title"/>
          </p:nvPr>
        </p:nvSpPr>
        <p:spPr/>
        <p:txBody>
          <a:bodyPr>
            <a:normAutofit fontScale="90000"/>
          </a:bodyPr>
          <a:lstStyle/>
          <a:p>
            <a:r>
              <a:rPr lang="en-US" dirty="0"/>
              <a:t>The wall of the heart has three distinct layers of tissue.</a:t>
            </a:r>
          </a:p>
        </p:txBody>
      </p:sp>
      <p:sp>
        <p:nvSpPr>
          <p:cNvPr id="3" name="Text Placeholder 2">
            <a:extLst>
              <a:ext uri="{FF2B5EF4-FFF2-40B4-BE49-F238E27FC236}">
                <a16:creationId xmlns:a16="http://schemas.microsoft.com/office/drawing/2014/main" id="{41E0328C-2882-44F8-AF79-638FAE72656E}"/>
              </a:ext>
            </a:extLst>
          </p:cNvPr>
          <p:cNvSpPr>
            <a:spLocks noGrp="1"/>
          </p:cNvSpPr>
          <p:nvPr>
            <p:ph type="body" sz="quarter" idx="10"/>
          </p:nvPr>
        </p:nvSpPr>
        <p:spPr/>
        <p:txBody>
          <a:bodyPr/>
          <a:lstStyle/>
          <a:p>
            <a:r>
              <a:rPr lang="en-US" dirty="0"/>
              <a:t>Epicardium, pericardium, myocardium</a:t>
            </a:r>
          </a:p>
        </p:txBody>
      </p:sp>
      <p:sp>
        <p:nvSpPr>
          <p:cNvPr id="4" name="Text Placeholder 3">
            <a:extLst>
              <a:ext uri="{FF2B5EF4-FFF2-40B4-BE49-F238E27FC236}">
                <a16:creationId xmlns:a16="http://schemas.microsoft.com/office/drawing/2014/main" id="{E5DFA380-3728-4645-8FA1-B44ED6FFABA1}"/>
              </a:ext>
            </a:extLst>
          </p:cNvPr>
          <p:cNvSpPr>
            <a:spLocks noGrp="1"/>
          </p:cNvSpPr>
          <p:nvPr>
            <p:ph type="body" sz="quarter" idx="11"/>
          </p:nvPr>
        </p:nvSpPr>
        <p:spPr/>
        <p:txBody>
          <a:bodyPr/>
          <a:lstStyle/>
          <a:p>
            <a:r>
              <a:rPr lang="en-US" dirty="0"/>
              <a:t>Endocardium, pericardium, myocardium</a:t>
            </a:r>
          </a:p>
        </p:txBody>
      </p:sp>
      <p:sp>
        <p:nvSpPr>
          <p:cNvPr id="5" name="Text Placeholder 4">
            <a:extLst>
              <a:ext uri="{FF2B5EF4-FFF2-40B4-BE49-F238E27FC236}">
                <a16:creationId xmlns:a16="http://schemas.microsoft.com/office/drawing/2014/main" id="{3B4F1642-811D-402C-B994-ACB74952468E}"/>
              </a:ext>
            </a:extLst>
          </p:cNvPr>
          <p:cNvSpPr>
            <a:spLocks noGrp="1"/>
          </p:cNvSpPr>
          <p:nvPr>
            <p:ph type="body" sz="quarter" idx="12"/>
          </p:nvPr>
        </p:nvSpPr>
        <p:spPr/>
        <p:txBody>
          <a:bodyPr/>
          <a:lstStyle/>
          <a:p>
            <a:r>
              <a:rPr lang="en-US" dirty="0"/>
              <a:t>Epicardium, myocardium, endocardium</a:t>
            </a:r>
          </a:p>
        </p:txBody>
      </p:sp>
      <p:sp>
        <p:nvSpPr>
          <p:cNvPr id="6" name="Text Placeholder 5">
            <a:extLst>
              <a:ext uri="{FF2B5EF4-FFF2-40B4-BE49-F238E27FC236}">
                <a16:creationId xmlns:a16="http://schemas.microsoft.com/office/drawing/2014/main" id="{6B013FC6-6CB3-43BD-B82C-4A9B31AAFABA}"/>
              </a:ext>
            </a:extLst>
          </p:cNvPr>
          <p:cNvSpPr>
            <a:spLocks noGrp="1"/>
          </p:cNvSpPr>
          <p:nvPr>
            <p:ph type="body" sz="quarter" idx="13"/>
          </p:nvPr>
        </p:nvSpPr>
        <p:spPr/>
        <p:txBody>
          <a:bodyPr/>
          <a:lstStyle/>
          <a:p>
            <a:r>
              <a:rPr lang="en-US" dirty="0"/>
              <a:t>None of the above</a:t>
            </a:r>
          </a:p>
        </p:txBody>
      </p:sp>
    </p:spTree>
    <p:custDataLst>
      <p:tags r:id="rId1"/>
    </p:custDataLst>
    <p:extLst>
      <p:ext uri="{BB962C8B-B14F-4D97-AF65-F5344CB8AC3E}">
        <p14:creationId xmlns:p14="http://schemas.microsoft.com/office/powerpoint/2010/main" val="386829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C1E1-3D11-48FC-BF9B-7305806D053D}"/>
              </a:ext>
            </a:extLst>
          </p:cNvPr>
          <p:cNvSpPr>
            <a:spLocks noGrp="1"/>
          </p:cNvSpPr>
          <p:nvPr>
            <p:ph type="title"/>
          </p:nvPr>
        </p:nvSpPr>
        <p:spPr/>
        <p:txBody>
          <a:bodyPr>
            <a:normAutofit fontScale="90000"/>
          </a:bodyPr>
          <a:lstStyle/>
          <a:p>
            <a:r>
              <a:rPr lang="en-US" dirty="0"/>
              <a:t>The wall of the heart has three distinct layers of tissue.</a:t>
            </a:r>
          </a:p>
        </p:txBody>
      </p:sp>
      <p:sp>
        <p:nvSpPr>
          <p:cNvPr id="3" name="Text Placeholder 2">
            <a:extLst>
              <a:ext uri="{FF2B5EF4-FFF2-40B4-BE49-F238E27FC236}">
                <a16:creationId xmlns:a16="http://schemas.microsoft.com/office/drawing/2014/main" id="{41E0328C-2882-44F8-AF79-638FAE72656E}"/>
              </a:ext>
            </a:extLst>
          </p:cNvPr>
          <p:cNvSpPr>
            <a:spLocks noGrp="1"/>
          </p:cNvSpPr>
          <p:nvPr>
            <p:ph type="body" sz="quarter" idx="10"/>
          </p:nvPr>
        </p:nvSpPr>
        <p:spPr/>
        <p:txBody>
          <a:bodyPr/>
          <a:lstStyle/>
          <a:p>
            <a:r>
              <a:rPr lang="en-US" dirty="0"/>
              <a:t>Epicardium, pericardium, myocardium</a:t>
            </a:r>
          </a:p>
        </p:txBody>
      </p:sp>
      <p:sp>
        <p:nvSpPr>
          <p:cNvPr id="4" name="Text Placeholder 3">
            <a:extLst>
              <a:ext uri="{FF2B5EF4-FFF2-40B4-BE49-F238E27FC236}">
                <a16:creationId xmlns:a16="http://schemas.microsoft.com/office/drawing/2014/main" id="{E5DFA380-3728-4645-8FA1-B44ED6FFABA1}"/>
              </a:ext>
            </a:extLst>
          </p:cNvPr>
          <p:cNvSpPr>
            <a:spLocks noGrp="1"/>
          </p:cNvSpPr>
          <p:nvPr>
            <p:ph type="body" sz="quarter" idx="11"/>
          </p:nvPr>
        </p:nvSpPr>
        <p:spPr/>
        <p:txBody>
          <a:bodyPr/>
          <a:lstStyle/>
          <a:p>
            <a:r>
              <a:rPr lang="en-US" dirty="0"/>
              <a:t>Endocardium, pericardium, myocardium</a:t>
            </a:r>
          </a:p>
        </p:txBody>
      </p:sp>
      <p:sp>
        <p:nvSpPr>
          <p:cNvPr id="5" name="Text Placeholder 4">
            <a:extLst>
              <a:ext uri="{FF2B5EF4-FFF2-40B4-BE49-F238E27FC236}">
                <a16:creationId xmlns:a16="http://schemas.microsoft.com/office/drawing/2014/main" id="{3B4F1642-811D-402C-B994-ACB74952468E}"/>
              </a:ext>
            </a:extLst>
          </p:cNvPr>
          <p:cNvSpPr>
            <a:spLocks noGrp="1"/>
          </p:cNvSpPr>
          <p:nvPr>
            <p:ph type="body" sz="quarter" idx="12"/>
          </p:nvPr>
        </p:nvSpPr>
        <p:spPr/>
        <p:txBody>
          <a:bodyPr/>
          <a:lstStyle/>
          <a:p>
            <a:r>
              <a:rPr lang="en-US" b="1" dirty="0">
                <a:solidFill>
                  <a:schemeClr val="tx2"/>
                </a:solidFill>
              </a:rPr>
              <a:t>Epicardium, myocardium, endocardium</a:t>
            </a:r>
          </a:p>
        </p:txBody>
      </p:sp>
      <p:sp>
        <p:nvSpPr>
          <p:cNvPr id="6" name="Text Placeholder 5">
            <a:extLst>
              <a:ext uri="{FF2B5EF4-FFF2-40B4-BE49-F238E27FC236}">
                <a16:creationId xmlns:a16="http://schemas.microsoft.com/office/drawing/2014/main" id="{6B013FC6-6CB3-43BD-B82C-4A9B31AAFABA}"/>
              </a:ext>
            </a:extLst>
          </p:cNvPr>
          <p:cNvSpPr>
            <a:spLocks noGrp="1"/>
          </p:cNvSpPr>
          <p:nvPr>
            <p:ph type="body" sz="quarter" idx="13"/>
          </p:nvPr>
        </p:nvSpPr>
        <p:spPr/>
        <p:txBody>
          <a:bodyPr/>
          <a:lstStyle/>
          <a:p>
            <a:r>
              <a:rPr lang="en-US" dirty="0"/>
              <a:t>None of the above</a:t>
            </a:r>
          </a:p>
        </p:txBody>
      </p:sp>
      <p:sp>
        <p:nvSpPr>
          <p:cNvPr id="7" name="Oval 6">
            <a:extLst>
              <a:ext uri="{FF2B5EF4-FFF2-40B4-BE49-F238E27FC236}">
                <a16:creationId xmlns:a16="http://schemas.microsoft.com/office/drawing/2014/main" id="{191CD4DD-2FDC-4831-98F6-899CF066A095}"/>
              </a:ext>
            </a:extLst>
          </p:cNvPr>
          <p:cNvSpPr/>
          <p:nvPr/>
        </p:nvSpPr>
        <p:spPr>
          <a:xfrm>
            <a:off x="1062000" y="5260213"/>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9174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6D04-DE69-43A5-A919-53FAAEBCA5C4}"/>
              </a:ext>
            </a:extLst>
          </p:cNvPr>
          <p:cNvSpPr>
            <a:spLocks noGrp="1"/>
          </p:cNvSpPr>
          <p:nvPr>
            <p:ph type="title"/>
          </p:nvPr>
        </p:nvSpPr>
        <p:spPr/>
        <p:txBody>
          <a:bodyPr/>
          <a:lstStyle/>
          <a:p>
            <a:r>
              <a:rPr lang="en-US" dirty="0"/>
              <a:t>Disclaimer</a:t>
            </a:r>
          </a:p>
        </p:txBody>
      </p:sp>
      <p:sp>
        <p:nvSpPr>
          <p:cNvPr id="3" name="Text Placeholder 2">
            <a:extLst>
              <a:ext uri="{FF2B5EF4-FFF2-40B4-BE49-F238E27FC236}">
                <a16:creationId xmlns:a16="http://schemas.microsoft.com/office/drawing/2014/main" id="{1BC3C9D1-C92E-4F6E-86B6-D809B2013F75}"/>
              </a:ext>
            </a:extLst>
          </p:cNvPr>
          <p:cNvSpPr>
            <a:spLocks noGrp="1"/>
          </p:cNvSpPr>
          <p:nvPr>
            <p:ph type="body" sz="quarter" idx="13"/>
          </p:nvPr>
        </p:nvSpPr>
        <p:spPr/>
        <p:txBody>
          <a:bodyPr>
            <a:normAutofit/>
          </a:bodyPr>
          <a:lstStyle/>
          <a:p>
            <a:pPr>
              <a:lnSpc>
                <a:spcPct val="100000"/>
              </a:lnSpc>
              <a:spcBef>
                <a:spcPts val="0"/>
              </a:spcBef>
            </a:pPr>
            <a:r>
              <a:rPr lang="en-US" sz="1900" dirty="0">
                <a:latin typeface="Effra" panose="020B0603020203020204" pitchFamily="34" charset="0"/>
                <a:ea typeface="Calibri" panose="020F0502020204030204" pitchFamily="34" charset="0"/>
                <a:cs typeface="Times New Roman" panose="02020603050405020304" pitchFamily="18" charset="0"/>
              </a:rPr>
              <a:t>This course is provided for general educational purposes only and should not be considered the exclusive source for this type of information. This training does not replace or supersede approved labeling. The content will be shared with physicians and allied health professionals who seek a deeper understanding of the operation and use of Medtronic products and therapies with the intent of enhancing their knowledge of features and operations described in the clinician manuals. </a:t>
            </a:r>
          </a:p>
          <a:p>
            <a:pPr>
              <a:lnSpc>
                <a:spcPct val="100000"/>
              </a:lnSpc>
              <a:spcBef>
                <a:spcPts val="0"/>
              </a:spcBef>
            </a:pPr>
            <a:endParaRPr lang="en-US" sz="1900" dirty="0">
              <a:latin typeface="Effra" panose="020B060302020302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366043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58CB-08D5-41F9-9698-BFEE3666556C}"/>
              </a:ext>
            </a:extLst>
          </p:cNvPr>
          <p:cNvSpPr>
            <a:spLocks noGrp="1"/>
          </p:cNvSpPr>
          <p:nvPr>
            <p:ph type="title"/>
          </p:nvPr>
        </p:nvSpPr>
        <p:spPr/>
        <p:txBody>
          <a:bodyPr>
            <a:normAutofit fontScale="90000"/>
          </a:bodyPr>
          <a:lstStyle/>
          <a:p>
            <a:r>
              <a:rPr lang="en-US" dirty="0"/>
              <a:t>The aortic valve is located between the left ventricle and the aorta.</a:t>
            </a:r>
          </a:p>
        </p:txBody>
      </p:sp>
      <p:sp>
        <p:nvSpPr>
          <p:cNvPr id="3" name="Text Placeholder 2">
            <a:extLst>
              <a:ext uri="{FF2B5EF4-FFF2-40B4-BE49-F238E27FC236}">
                <a16:creationId xmlns:a16="http://schemas.microsoft.com/office/drawing/2014/main" id="{93F92942-CB45-4177-9061-2C6410FC28B1}"/>
              </a:ext>
            </a:extLst>
          </p:cNvPr>
          <p:cNvSpPr>
            <a:spLocks noGrp="1"/>
          </p:cNvSpPr>
          <p:nvPr>
            <p:ph type="body" sz="quarter" idx="10"/>
          </p:nvPr>
        </p:nvSpPr>
        <p:spPr/>
        <p:txBody>
          <a:bodyPr/>
          <a:lstStyle/>
          <a:p>
            <a:r>
              <a:rPr lang="en-US" dirty="0"/>
              <a:t>True</a:t>
            </a:r>
          </a:p>
        </p:txBody>
      </p:sp>
      <p:sp>
        <p:nvSpPr>
          <p:cNvPr id="4" name="Text Placeholder 3">
            <a:extLst>
              <a:ext uri="{FF2B5EF4-FFF2-40B4-BE49-F238E27FC236}">
                <a16:creationId xmlns:a16="http://schemas.microsoft.com/office/drawing/2014/main" id="{AB281D25-3FDE-4FF2-95C6-5BCF8F220E4D}"/>
              </a:ext>
            </a:extLst>
          </p:cNvPr>
          <p:cNvSpPr>
            <a:spLocks noGrp="1"/>
          </p:cNvSpPr>
          <p:nvPr>
            <p:ph type="body" sz="quarter" idx="11"/>
          </p:nvPr>
        </p:nvSpPr>
        <p:spPr/>
        <p:txBody>
          <a:bodyPr/>
          <a:lstStyle/>
          <a:p>
            <a:r>
              <a:rPr lang="en-US" dirty="0"/>
              <a:t>False</a:t>
            </a:r>
          </a:p>
        </p:txBody>
      </p:sp>
    </p:spTree>
    <p:custDataLst>
      <p:tags r:id="rId1"/>
    </p:custDataLst>
    <p:extLst>
      <p:ext uri="{BB962C8B-B14F-4D97-AF65-F5344CB8AC3E}">
        <p14:creationId xmlns:p14="http://schemas.microsoft.com/office/powerpoint/2010/main" val="135784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58CB-08D5-41F9-9698-BFEE3666556C}"/>
              </a:ext>
            </a:extLst>
          </p:cNvPr>
          <p:cNvSpPr>
            <a:spLocks noGrp="1"/>
          </p:cNvSpPr>
          <p:nvPr>
            <p:ph type="title"/>
          </p:nvPr>
        </p:nvSpPr>
        <p:spPr/>
        <p:txBody>
          <a:bodyPr>
            <a:normAutofit fontScale="90000"/>
          </a:bodyPr>
          <a:lstStyle/>
          <a:p>
            <a:r>
              <a:rPr lang="en-US" dirty="0"/>
              <a:t>The aortic valve is located between the left ventricle and the aorta.</a:t>
            </a:r>
          </a:p>
        </p:txBody>
      </p:sp>
      <p:sp>
        <p:nvSpPr>
          <p:cNvPr id="3" name="Text Placeholder 2">
            <a:extLst>
              <a:ext uri="{FF2B5EF4-FFF2-40B4-BE49-F238E27FC236}">
                <a16:creationId xmlns:a16="http://schemas.microsoft.com/office/drawing/2014/main" id="{93F92942-CB45-4177-9061-2C6410FC28B1}"/>
              </a:ext>
            </a:extLst>
          </p:cNvPr>
          <p:cNvSpPr>
            <a:spLocks noGrp="1"/>
          </p:cNvSpPr>
          <p:nvPr>
            <p:ph type="body" sz="quarter" idx="10"/>
          </p:nvPr>
        </p:nvSpPr>
        <p:spPr/>
        <p:txBody>
          <a:bodyPr/>
          <a:lstStyle/>
          <a:p>
            <a:r>
              <a:rPr lang="en-US" b="1" dirty="0">
                <a:solidFill>
                  <a:schemeClr val="tx2"/>
                </a:solidFill>
              </a:rPr>
              <a:t>True</a:t>
            </a:r>
          </a:p>
        </p:txBody>
      </p:sp>
      <p:sp>
        <p:nvSpPr>
          <p:cNvPr id="4" name="Text Placeholder 3">
            <a:extLst>
              <a:ext uri="{FF2B5EF4-FFF2-40B4-BE49-F238E27FC236}">
                <a16:creationId xmlns:a16="http://schemas.microsoft.com/office/drawing/2014/main" id="{AB281D25-3FDE-4FF2-95C6-5BCF8F220E4D}"/>
              </a:ext>
            </a:extLst>
          </p:cNvPr>
          <p:cNvSpPr>
            <a:spLocks noGrp="1"/>
          </p:cNvSpPr>
          <p:nvPr>
            <p:ph type="body" sz="quarter" idx="11"/>
          </p:nvPr>
        </p:nvSpPr>
        <p:spPr/>
        <p:txBody>
          <a:bodyPr/>
          <a:lstStyle/>
          <a:p>
            <a:r>
              <a:rPr lang="en-US" dirty="0"/>
              <a:t>False</a:t>
            </a:r>
          </a:p>
        </p:txBody>
      </p:sp>
      <p:sp>
        <p:nvSpPr>
          <p:cNvPr id="6" name="Oval 5">
            <a:extLst>
              <a:ext uri="{FF2B5EF4-FFF2-40B4-BE49-F238E27FC236}">
                <a16:creationId xmlns:a16="http://schemas.microsoft.com/office/drawing/2014/main" id="{05E458FA-35E7-4679-8DA2-94E0684534B2}"/>
              </a:ext>
            </a:extLst>
          </p:cNvPr>
          <p:cNvSpPr/>
          <p:nvPr/>
        </p:nvSpPr>
        <p:spPr>
          <a:xfrm>
            <a:off x="1062000" y="3337629"/>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9492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04160F-8DCC-4DA7-A8F6-01A486BCC80D}"/>
              </a:ext>
            </a:extLst>
          </p:cNvPr>
          <p:cNvGrpSpPr/>
          <p:nvPr/>
        </p:nvGrpSpPr>
        <p:grpSpPr>
          <a:xfrm>
            <a:off x="954904" y="2860157"/>
            <a:ext cx="1880819" cy="516563"/>
            <a:chOff x="954904" y="2860157"/>
            <a:chExt cx="1880819" cy="516563"/>
          </a:xfrm>
        </p:grpSpPr>
        <p:grpSp>
          <p:nvGrpSpPr>
            <p:cNvPr id="16" name="Group 15">
              <a:extLst>
                <a:ext uri="{FF2B5EF4-FFF2-40B4-BE49-F238E27FC236}">
                  <a16:creationId xmlns:a16="http://schemas.microsoft.com/office/drawing/2014/main" id="{16701461-A01A-4817-88AA-779B5E460098}"/>
                </a:ext>
              </a:extLst>
            </p:cNvPr>
            <p:cNvGrpSpPr>
              <a:grpSpLocks noChangeAspect="1"/>
            </p:cNvGrpSpPr>
            <p:nvPr/>
          </p:nvGrpSpPr>
          <p:grpSpPr>
            <a:xfrm>
              <a:off x="954904" y="2860157"/>
              <a:ext cx="1880819" cy="516563"/>
              <a:chOff x="1251081" y="2680152"/>
              <a:chExt cx="2497015" cy="685800"/>
            </a:xfrm>
          </p:grpSpPr>
          <p:grpSp>
            <p:nvGrpSpPr>
              <p:cNvPr id="7" name="Group 6">
                <a:extLst>
                  <a:ext uri="{FF2B5EF4-FFF2-40B4-BE49-F238E27FC236}">
                    <a16:creationId xmlns:a16="http://schemas.microsoft.com/office/drawing/2014/main" id="{78AC32D5-1DDE-45A3-91E4-E2E4A239DCA0}"/>
                  </a:ext>
                </a:extLst>
              </p:cNvPr>
              <p:cNvGrpSpPr/>
              <p:nvPr/>
            </p:nvGrpSpPr>
            <p:grpSpPr>
              <a:xfrm>
                <a:off x="1251081" y="2680152"/>
                <a:ext cx="2497015" cy="685800"/>
                <a:chOff x="1529862" y="2936631"/>
                <a:chExt cx="2497015" cy="685800"/>
              </a:xfrm>
            </p:grpSpPr>
            <p:sp>
              <p:nvSpPr>
                <p:cNvPr id="3" name="Rectangle 2">
                  <a:extLst>
                    <a:ext uri="{FF2B5EF4-FFF2-40B4-BE49-F238E27FC236}">
                      <a16:creationId xmlns:a16="http://schemas.microsoft.com/office/drawing/2014/main" id="{BB339B21-C4C9-45F8-AC17-254C86B34C90}"/>
                    </a:ext>
                  </a:extLst>
                </p:cNvPr>
                <p:cNvSpPr/>
                <p:nvPr/>
              </p:nvSpPr>
              <p:spPr>
                <a:xfrm>
                  <a:off x="2250831" y="2936631"/>
                  <a:ext cx="1776046" cy="685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1EDA9-CC21-4102-8242-6311C5316C4C}"/>
                    </a:ext>
                  </a:extLst>
                </p:cNvPr>
                <p:cNvSpPr/>
                <p:nvPr/>
              </p:nvSpPr>
              <p:spPr>
                <a:xfrm>
                  <a:off x="1529862" y="2936631"/>
                  <a:ext cx="720969"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3FEA8AC4-F984-4D15-AD26-7F4890567342}"/>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E7C984-3838-44C3-B6A3-8BB25E6D384F}"/>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882A7DB2-2093-437C-AADB-0F8605E5B13D}"/>
                </a:ext>
              </a:extLst>
            </p:cNvPr>
            <p:cNvPicPr>
              <a:picLocks noChangeAspect="1"/>
            </p:cNvPicPr>
            <p:nvPr/>
          </p:nvPicPr>
          <p:blipFill rotWithShape="1">
            <a:blip r:embed="rId4"/>
            <a:srcRect l="5972" t="20862" r="71302" b="15586"/>
            <a:stretch/>
          </p:blipFill>
          <p:spPr>
            <a:xfrm>
              <a:off x="1003496" y="2892986"/>
              <a:ext cx="445868" cy="450000"/>
            </a:xfrm>
            <a:prstGeom prst="rect">
              <a:avLst/>
            </a:prstGeom>
          </p:spPr>
        </p:pic>
      </p:grpSp>
      <p:sp>
        <p:nvSpPr>
          <p:cNvPr id="29" name="TextBox 28">
            <a:hlinkClick r:id="rId5" action="ppaction://hlinksldjump"/>
            <a:extLst>
              <a:ext uri="{FF2B5EF4-FFF2-40B4-BE49-F238E27FC236}">
                <a16:creationId xmlns:a16="http://schemas.microsoft.com/office/drawing/2014/main" id="{5EBE8DC7-E90C-447F-AF17-81B70A9541E4}"/>
              </a:ext>
            </a:extLst>
          </p:cNvPr>
          <p:cNvSpPr txBox="1"/>
          <p:nvPr/>
        </p:nvSpPr>
        <p:spPr>
          <a:xfrm>
            <a:off x="1415185" y="2230179"/>
            <a:ext cx="2520462" cy="430887"/>
          </a:xfrm>
          <a:prstGeom prst="rect">
            <a:avLst/>
          </a:prstGeom>
          <a:noFill/>
        </p:spPr>
        <p:txBody>
          <a:bodyPr wrap="square" rtlCol="0">
            <a:spAutoFit/>
          </a:bodyPr>
          <a:lstStyle/>
          <a:p>
            <a:pPr algn="l"/>
            <a:r>
              <a:rPr lang="en-US" dirty="0">
                <a:latin typeface="Effra" panose="020B0603020203020204" pitchFamily="34" charset="0"/>
              </a:rPr>
              <a:t>INTRODUCTION</a:t>
            </a:r>
          </a:p>
        </p:txBody>
      </p:sp>
      <p:sp>
        <p:nvSpPr>
          <p:cNvPr id="30" name="TextBox 29">
            <a:extLst>
              <a:ext uri="{FF2B5EF4-FFF2-40B4-BE49-F238E27FC236}">
                <a16:creationId xmlns:a16="http://schemas.microsoft.com/office/drawing/2014/main" id="{E967DBF9-FF05-484B-BC23-505BA838B0D7}"/>
              </a:ext>
            </a:extLst>
          </p:cNvPr>
          <p:cNvSpPr txBox="1"/>
          <p:nvPr/>
        </p:nvSpPr>
        <p:spPr>
          <a:xfrm>
            <a:off x="1415185" y="5028041"/>
            <a:ext cx="2520462" cy="430887"/>
          </a:xfrm>
          <a:prstGeom prst="rect">
            <a:avLst/>
          </a:prstGeom>
          <a:noFill/>
        </p:spPr>
        <p:txBody>
          <a:bodyPr wrap="square" rtlCol="0">
            <a:spAutoFit/>
          </a:bodyPr>
          <a:lstStyle/>
          <a:p>
            <a:pPr algn="l"/>
            <a:r>
              <a:rPr lang="en-US" dirty="0">
                <a:solidFill>
                  <a:srgbClr val="00A9E0"/>
                </a:solidFill>
                <a:latin typeface="Effra" panose="020B0603020203020204" pitchFamily="34" charset="0"/>
              </a:rPr>
              <a:t>SUMMARY</a:t>
            </a:r>
          </a:p>
        </p:txBody>
      </p:sp>
      <p:sp>
        <p:nvSpPr>
          <p:cNvPr id="31" name="TextBox 30">
            <a:extLst>
              <a:ext uri="{FF2B5EF4-FFF2-40B4-BE49-F238E27FC236}">
                <a16:creationId xmlns:a16="http://schemas.microsoft.com/office/drawing/2014/main" id="{FBEDEF53-E8D0-493E-BA9F-ECD6F8DFB480}"/>
              </a:ext>
            </a:extLst>
          </p:cNvPr>
          <p:cNvSpPr txBox="1"/>
          <p:nvPr/>
        </p:nvSpPr>
        <p:spPr>
          <a:xfrm>
            <a:off x="1489990" y="2901500"/>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01</a:t>
            </a:r>
          </a:p>
        </p:txBody>
      </p:sp>
      <p:grpSp>
        <p:nvGrpSpPr>
          <p:cNvPr id="32" name="Group 31">
            <a:extLst>
              <a:ext uri="{FF2B5EF4-FFF2-40B4-BE49-F238E27FC236}">
                <a16:creationId xmlns:a16="http://schemas.microsoft.com/office/drawing/2014/main" id="{B2EE4B3F-63EA-4A27-ACE9-90E57D8F3C85}"/>
              </a:ext>
            </a:extLst>
          </p:cNvPr>
          <p:cNvGrpSpPr>
            <a:grpSpLocks noChangeAspect="1"/>
          </p:cNvGrpSpPr>
          <p:nvPr/>
        </p:nvGrpSpPr>
        <p:grpSpPr>
          <a:xfrm>
            <a:off x="954904" y="3578675"/>
            <a:ext cx="1880819" cy="516563"/>
            <a:chOff x="1251081" y="2680152"/>
            <a:chExt cx="2497015" cy="685800"/>
          </a:xfrm>
        </p:grpSpPr>
        <p:grpSp>
          <p:nvGrpSpPr>
            <p:cNvPr id="33" name="Group 32">
              <a:extLst>
                <a:ext uri="{FF2B5EF4-FFF2-40B4-BE49-F238E27FC236}">
                  <a16:creationId xmlns:a16="http://schemas.microsoft.com/office/drawing/2014/main" id="{21E59F56-5C07-44B5-807A-701C1BA7D748}"/>
                </a:ext>
              </a:extLst>
            </p:cNvPr>
            <p:cNvGrpSpPr/>
            <p:nvPr/>
          </p:nvGrpSpPr>
          <p:grpSpPr>
            <a:xfrm>
              <a:off x="1251081" y="2680152"/>
              <a:ext cx="2497015" cy="685800"/>
              <a:chOff x="1529862" y="2936631"/>
              <a:chExt cx="2497015" cy="685800"/>
            </a:xfrm>
          </p:grpSpPr>
          <p:sp>
            <p:nvSpPr>
              <p:cNvPr id="36" name="Rectangle 35">
                <a:extLst>
                  <a:ext uri="{FF2B5EF4-FFF2-40B4-BE49-F238E27FC236}">
                    <a16:creationId xmlns:a16="http://schemas.microsoft.com/office/drawing/2014/main" id="{E8002284-2993-4600-8176-0CF949ED3676}"/>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CB779E2-5700-435D-B24E-6592957F9C4D}"/>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AFBFE766-2BF8-4D5A-9A94-620C914CCFD9}"/>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10B394-D681-4B94-A779-9B99EEF1177D}"/>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C3A56F2-E05D-43CE-905B-FEEEEEB16298}"/>
              </a:ext>
            </a:extLst>
          </p:cNvPr>
          <p:cNvSpPr txBox="1"/>
          <p:nvPr/>
        </p:nvSpPr>
        <p:spPr>
          <a:xfrm>
            <a:off x="1489990" y="3620018"/>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02</a:t>
            </a:r>
          </a:p>
        </p:txBody>
      </p:sp>
      <p:grpSp>
        <p:nvGrpSpPr>
          <p:cNvPr id="39" name="Group 38">
            <a:extLst>
              <a:ext uri="{FF2B5EF4-FFF2-40B4-BE49-F238E27FC236}">
                <a16:creationId xmlns:a16="http://schemas.microsoft.com/office/drawing/2014/main" id="{CAAE8819-98B6-4021-919E-0588EACC9D1D}"/>
              </a:ext>
            </a:extLst>
          </p:cNvPr>
          <p:cNvGrpSpPr>
            <a:grpSpLocks noChangeAspect="1"/>
          </p:cNvGrpSpPr>
          <p:nvPr/>
        </p:nvGrpSpPr>
        <p:grpSpPr>
          <a:xfrm>
            <a:off x="954904" y="4303358"/>
            <a:ext cx="1880819" cy="516563"/>
            <a:chOff x="1251081" y="2680152"/>
            <a:chExt cx="2497015" cy="685800"/>
          </a:xfrm>
        </p:grpSpPr>
        <p:grpSp>
          <p:nvGrpSpPr>
            <p:cNvPr id="40" name="Group 39">
              <a:extLst>
                <a:ext uri="{FF2B5EF4-FFF2-40B4-BE49-F238E27FC236}">
                  <a16:creationId xmlns:a16="http://schemas.microsoft.com/office/drawing/2014/main" id="{33B9B8B6-E4DC-469C-8324-AC95E900624A}"/>
                </a:ext>
              </a:extLst>
            </p:cNvPr>
            <p:cNvGrpSpPr/>
            <p:nvPr/>
          </p:nvGrpSpPr>
          <p:grpSpPr>
            <a:xfrm>
              <a:off x="1251081" y="2680152"/>
              <a:ext cx="2497015" cy="685800"/>
              <a:chOff x="1529862" y="2936631"/>
              <a:chExt cx="2497015" cy="685800"/>
            </a:xfrm>
          </p:grpSpPr>
          <p:sp>
            <p:nvSpPr>
              <p:cNvPr id="43" name="Rectangle 42">
                <a:extLst>
                  <a:ext uri="{FF2B5EF4-FFF2-40B4-BE49-F238E27FC236}">
                    <a16:creationId xmlns:a16="http://schemas.microsoft.com/office/drawing/2014/main" id="{88681256-757E-4A72-AD3C-9C628A265B84}"/>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ABA4465-411C-411A-828F-D5F4DA05D098}"/>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C5BF24A3-33AA-4325-9A69-12E3FD53DD4E}"/>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CE740-AAF1-44D5-A5B5-CE637D1B890E}"/>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2478EB5-818F-4403-9F65-F08723261337}"/>
              </a:ext>
            </a:extLst>
          </p:cNvPr>
          <p:cNvSpPr txBox="1"/>
          <p:nvPr/>
        </p:nvSpPr>
        <p:spPr>
          <a:xfrm>
            <a:off x="1489990" y="4344701"/>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03</a:t>
            </a:r>
          </a:p>
        </p:txBody>
      </p:sp>
      <p:sp>
        <p:nvSpPr>
          <p:cNvPr id="46" name="TextBox 45">
            <a:extLst>
              <a:ext uri="{FF2B5EF4-FFF2-40B4-BE49-F238E27FC236}">
                <a16:creationId xmlns:a16="http://schemas.microsoft.com/office/drawing/2014/main" id="{9AFB60B9-5B8D-48DC-9BB6-6EE81BD5F77B}"/>
              </a:ext>
            </a:extLst>
          </p:cNvPr>
          <p:cNvSpPr txBox="1"/>
          <p:nvPr/>
        </p:nvSpPr>
        <p:spPr>
          <a:xfrm>
            <a:off x="2988777" y="2901500"/>
            <a:ext cx="352051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anatomical structures</a:t>
            </a:r>
          </a:p>
        </p:txBody>
      </p:sp>
      <p:sp>
        <p:nvSpPr>
          <p:cNvPr id="47" name="TextBox 46">
            <a:extLst>
              <a:ext uri="{FF2B5EF4-FFF2-40B4-BE49-F238E27FC236}">
                <a16:creationId xmlns:a16="http://schemas.microsoft.com/office/drawing/2014/main" id="{2C1EF7B9-6F47-488E-9ED5-0F1FCB9AE28F}"/>
              </a:ext>
            </a:extLst>
          </p:cNvPr>
          <p:cNvSpPr txBox="1"/>
          <p:nvPr/>
        </p:nvSpPr>
        <p:spPr>
          <a:xfrm>
            <a:off x="2988777" y="3635576"/>
            <a:ext cx="340349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electrical conduction</a:t>
            </a:r>
          </a:p>
        </p:txBody>
      </p:sp>
      <p:sp>
        <p:nvSpPr>
          <p:cNvPr id="48" name="TextBox 47">
            <a:extLst>
              <a:ext uri="{FF2B5EF4-FFF2-40B4-BE49-F238E27FC236}">
                <a16:creationId xmlns:a16="http://schemas.microsoft.com/office/drawing/2014/main" id="{4EFA1810-043E-4322-BFB8-C8D68047CA33}"/>
              </a:ext>
            </a:extLst>
          </p:cNvPr>
          <p:cNvSpPr txBox="1"/>
          <p:nvPr/>
        </p:nvSpPr>
        <p:spPr>
          <a:xfrm>
            <a:off x="2988777" y="4360089"/>
            <a:ext cx="3940502"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Electrical conduction and the ECG</a:t>
            </a:r>
          </a:p>
        </p:txBody>
      </p:sp>
      <p:sp>
        <p:nvSpPr>
          <p:cNvPr id="49" name="Rectangle 48">
            <a:hlinkClick r:id="rId6" action="ppaction://hlinksldjump"/>
            <a:extLst>
              <a:ext uri="{FF2B5EF4-FFF2-40B4-BE49-F238E27FC236}">
                <a16:creationId xmlns:a16="http://schemas.microsoft.com/office/drawing/2014/main" id="{5172207D-5D0F-4381-B133-CE67102F6EE7}"/>
              </a:ext>
            </a:extLst>
          </p:cNvPr>
          <p:cNvSpPr/>
          <p:nvPr/>
        </p:nvSpPr>
        <p:spPr>
          <a:xfrm>
            <a:off x="954904" y="2860157"/>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a:extLst>
              <a:ext uri="{FF2B5EF4-FFF2-40B4-BE49-F238E27FC236}">
                <a16:creationId xmlns:a16="http://schemas.microsoft.com/office/drawing/2014/main" id="{021A470E-EEF2-48AF-AC84-D61B70C8E8F2}"/>
              </a:ext>
            </a:extLst>
          </p:cNvPr>
          <p:cNvSpPr/>
          <p:nvPr/>
        </p:nvSpPr>
        <p:spPr>
          <a:xfrm>
            <a:off x="954904" y="3575684"/>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a:extLst>
              <a:ext uri="{FF2B5EF4-FFF2-40B4-BE49-F238E27FC236}">
                <a16:creationId xmlns:a16="http://schemas.microsoft.com/office/drawing/2014/main" id="{53ED4312-1B67-4171-9B9C-2E7513420B55}"/>
              </a:ext>
            </a:extLst>
          </p:cNvPr>
          <p:cNvSpPr/>
          <p:nvPr/>
        </p:nvSpPr>
        <p:spPr>
          <a:xfrm>
            <a:off x="954904" y="4291211"/>
            <a:ext cx="5974375"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9" action="ppaction://hlinksldjump"/>
            <a:extLst>
              <a:ext uri="{FF2B5EF4-FFF2-40B4-BE49-F238E27FC236}">
                <a16:creationId xmlns:a16="http://schemas.microsoft.com/office/drawing/2014/main" id="{AFF50708-35A8-4003-BCCD-EE569E735DC2}"/>
              </a:ext>
            </a:extLst>
          </p:cNvPr>
          <p:cNvSpPr/>
          <p:nvPr/>
        </p:nvSpPr>
        <p:spPr>
          <a:xfrm>
            <a:off x="1415186" y="4985202"/>
            <a:ext cx="1420538"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988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B51E-A5F3-4D71-9F60-62DB226D782B}"/>
              </a:ext>
            </a:extLst>
          </p:cNvPr>
          <p:cNvSpPr>
            <a:spLocks noGrp="1"/>
          </p:cNvSpPr>
          <p:nvPr>
            <p:ph type="title"/>
          </p:nvPr>
        </p:nvSpPr>
        <p:spPr/>
        <p:txBody>
          <a:bodyPr/>
          <a:lstStyle/>
          <a:p>
            <a:r>
              <a:rPr lang="en-US" dirty="0"/>
              <a:t>CARDIAC ELECTRICAL CONDUCTION</a:t>
            </a:r>
          </a:p>
        </p:txBody>
      </p:sp>
      <p:sp>
        <p:nvSpPr>
          <p:cNvPr id="3" name="Text Placeholder 2">
            <a:extLst>
              <a:ext uri="{FF2B5EF4-FFF2-40B4-BE49-F238E27FC236}">
                <a16:creationId xmlns:a16="http://schemas.microsoft.com/office/drawing/2014/main" id="{A979E642-AEDE-4B00-AE93-0C7BE1C576F0}"/>
              </a:ext>
            </a:extLst>
          </p:cNvPr>
          <p:cNvSpPr>
            <a:spLocks noGrp="1"/>
          </p:cNvSpPr>
          <p:nvPr>
            <p:ph type="body" sz="quarter" idx="13"/>
          </p:nvPr>
        </p:nvSpPr>
        <p:spPr/>
        <p:txBody>
          <a:bodyPr/>
          <a:lstStyle/>
          <a:p>
            <a:r>
              <a:rPr lang="en-US" dirty="0"/>
              <a:t>2</a:t>
            </a:r>
          </a:p>
        </p:txBody>
      </p:sp>
    </p:spTree>
    <p:custDataLst>
      <p:tags r:id="rId1"/>
    </p:custDataLst>
    <p:extLst>
      <p:ext uri="{BB962C8B-B14F-4D97-AF65-F5344CB8AC3E}">
        <p14:creationId xmlns:p14="http://schemas.microsoft.com/office/powerpoint/2010/main" val="97612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B2153-8F8C-4133-843D-FD264F2E4CF7}"/>
              </a:ext>
            </a:extLst>
          </p:cNvPr>
          <p:cNvSpPr>
            <a:spLocks noGrp="1"/>
          </p:cNvSpPr>
          <p:nvPr>
            <p:ph type="body" sz="quarter" idx="17"/>
          </p:nvPr>
        </p:nvSpPr>
        <p:spPr>
          <a:xfrm>
            <a:off x="1543049" y="438548"/>
            <a:ext cx="6998785" cy="491490"/>
          </a:xfrm>
        </p:spPr>
        <p:txBody>
          <a:bodyPr/>
          <a:lstStyle/>
          <a:p>
            <a:r>
              <a:rPr lang="en-US" dirty="0"/>
              <a:t>NORMAL HEART CONDUCTION</a:t>
            </a:r>
          </a:p>
        </p:txBody>
      </p:sp>
      <p:sp>
        <p:nvSpPr>
          <p:cNvPr id="3" name="Text Placeholder 2">
            <a:extLst>
              <a:ext uri="{FF2B5EF4-FFF2-40B4-BE49-F238E27FC236}">
                <a16:creationId xmlns:a16="http://schemas.microsoft.com/office/drawing/2014/main" id="{7522188F-B11E-49E1-A165-2B5D51726349}"/>
              </a:ext>
            </a:extLst>
          </p:cNvPr>
          <p:cNvSpPr>
            <a:spLocks noGrp="1"/>
          </p:cNvSpPr>
          <p:nvPr>
            <p:ph type="body" sz="quarter" idx="18"/>
          </p:nvPr>
        </p:nvSpPr>
        <p:spPr/>
        <p:txBody>
          <a:bodyPr/>
          <a:lstStyle/>
          <a:p>
            <a:r>
              <a:rPr lang="en-US" dirty="0"/>
              <a:t>2</a:t>
            </a:r>
          </a:p>
        </p:txBody>
      </p:sp>
      <p:sp>
        <p:nvSpPr>
          <p:cNvPr id="5" name="TextBox 4">
            <a:extLst>
              <a:ext uri="{FF2B5EF4-FFF2-40B4-BE49-F238E27FC236}">
                <a16:creationId xmlns:a16="http://schemas.microsoft.com/office/drawing/2014/main" id="{8DE9CD90-BE2D-431D-B38D-CEAC904EEA62}"/>
              </a:ext>
            </a:extLst>
          </p:cNvPr>
          <p:cNvSpPr txBox="1"/>
          <p:nvPr/>
        </p:nvSpPr>
        <p:spPr>
          <a:xfrm>
            <a:off x="0" y="6429597"/>
            <a:ext cx="4878000" cy="1800000"/>
          </a:xfrm>
          <a:prstGeom prst="rect">
            <a:avLst/>
          </a:prstGeom>
          <a:solidFill>
            <a:srgbClr val="001E46"/>
          </a:solidFill>
        </p:spPr>
        <p:txBody>
          <a:bodyPr wrap="square" rtlCol="0">
            <a:spAutoFit/>
          </a:bodyPr>
          <a:lstStyle/>
          <a:p>
            <a:pPr marL="93663" algn="l"/>
            <a:r>
              <a:rPr lang="en-US" sz="2400" dirty="0">
                <a:solidFill>
                  <a:schemeClr val="bg1"/>
                </a:solidFill>
                <a:latin typeface="Effra" panose="020B0603020203020204" pitchFamily="34" charset="0"/>
              </a:rPr>
              <a:t>Electrical activation always precedes mechanical activation, just by milliseconds.</a:t>
            </a:r>
          </a:p>
        </p:txBody>
      </p:sp>
      <p:sp>
        <p:nvSpPr>
          <p:cNvPr id="7" name="TextBox 6">
            <a:extLst>
              <a:ext uri="{FF2B5EF4-FFF2-40B4-BE49-F238E27FC236}">
                <a16:creationId xmlns:a16="http://schemas.microsoft.com/office/drawing/2014/main" id="{ACECEC8C-48A2-4A37-87A0-9364427E0FD5}"/>
              </a:ext>
            </a:extLst>
          </p:cNvPr>
          <p:cNvSpPr txBox="1"/>
          <p:nvPr/>
        </p:nvSpPr>
        <p:spPr>
          <a:xfrm>
            <a:off x="4877999" y="6429597"/>
            <a:ext cx="4878000" cy="1800000"/>
          </a:xfrm>
          <a:prstGeom prst="rect">
            <a:avLst/>
          </a:prstGeom>
          <a:solidFill>
            <a:srgbClr val="00A9E0"/>
          </a:solidFill>
        </p:spPr>
        <p:txBody>
          <a:bodyPr wrap="square" rtlCol="0">
            <a:spAutoFit/>
          </a:bodyPr>
          <a:lstStyle/>
          <a:p>
            <a:pPr marL="93663" algn="l"/>
            <a:r>
              <a:rPr lang="en-US" sz="2400" dirty="0">
                <a:solidFill>
                  <a:schemeClr val="bg1"/>
                </a:solidFill>
                <a:latin typeface="Effra" panose="020B0603020203020204" pitchFamily="34" charset="0"/>
              </a:rPr>
              <a:t>Heartbeats occur as electrical impulses move through the heart.</a:t>
            </a:r>
          </a:p>
        </p:txBody>
      </p:sp>
      <p:sp>
        <p:nvSpPr>
          <p:cNvPr id="8" name="TextBox 7">
            <a:extLst>
              <a:ext uri="{FF2B5EF4-FFF2-40B4-BE49-F238E27FC236}">
                <a16:creationId xmlns:a16="http://schemas.microsoft.com/office/drawing/2014/main" id="{F788E787-05EF-4C58-80D0-F8835FE4C0AB}"/>
              </a:ext>
            </a:extLst>
          </p:cNvPr>
          <p:cNvSpPr txBox="1"/>
          <p:nvPr/>
        </p:nvSpPr>
        <p:spPr>
          <a:xfrm>
            <a:off x="9752402" y="6429597"/>
            <a:ext cx="4877999" cy="1800000"/>
          </a:xfrm>
          <a:prstGeom prst="rect">
            <a:avLst/>
          </a:prstGeom>
          <a:solidFill>
            <a:srgbClr val="004B87"/>
          </a:solidFill>
        </p:spPr>
        <p:txBody>
          <a:bodyPr wrap="square" rtlCol="0">
            <a:spAutoFit/>
          </a:bodyPr>
          <a:lstStyle/>
          <a:p>
            <a:pPr marL="93663" algn="l"/>
            <a:r>
              <a:rPr lang="en-US" sz="2400" dirty="0">
                <a:solidFill>
                  <a:schemeClr val="bg1"/>
                </a:solidFill>
                <a:latin typeface="Effra" panose="020B0603020203020204" pitchFamily="34" charset="0"/>
              </a:rPr>
              <a:t>The electrical side of the heart and its contractions are at the core of how the heart operates. This is what constitutes a heartbeat.</a:t>
            </a:r>
          </a:p>
        </p:txBody>
      </p:sp>
      <p:pic>
        <p:nvPicPr>
          <p:cNvPr id="9" name="Picture 3">
            <a:extLst>
              <a:ext uri="{FF2B5EF4-FFF2-40B4-BE49-F238E27FC236}">
                <a16:creationId xmlns:a16="http://schemas.microsoft.com/office/drawing/2014/main" id="{6648F634-03BF-4B44-95D5-CFBE9D00CE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778" b="95513" l="6250" r="92857">
                        <a14:foregroundMark x1="40179" y1="11325" x2="40179" y2="11325"/>
                        <a14:foregroundMark x1="40179" y1="4915" x2="40179" y2="4915"/>
                        <a14:foregroundMark x1="50893" y1="3846" x2="50893" y2="3846"/>
                        <a14:foregroundMark x1="38393" y1="2778" x2="38393" y2="2778"/>
                        <a14:foregroundMark x1="6250" y1="45085" x2="6250" y2="45085"/>
                        <a14:foregroundMark x1="19048" y1="73504" x2="19048" y2="73504"/>
                        <a14:foregroundMark x1="24405" y1="79915" x2="24405" y2="79915"/>
                        <a14:foregroundMark x1="37500" y1="83120" x2="37500" y2="83120"/>
                        <a14:foregroundMark x1="32738" y1="83761" x2="32738" y2="83761"/>
                        <a14:foregroundMark x1="72619" y1="95513" x2="72619" y2="95513"/>
                        <a14:foregroundMark x1="92857" y1="73077" x2="92857" y2="73077"/>
                        <a14:foregroundMark x1="80060" y1="31838" x2="80060" y2="31838"/>
                        <a14:foregroundMark x1="64881" y1="32479" x2="64881" y2="32479"/>
                        <a14:foregroundMark x1="76190" y1="42735" x2="76190" y2="42735"/>
                        <a14:foregroundMark x1="55060" y1="40385" x2="55060" y2="40385"/>
                      </a14:backgroundRemoval>
                    </a14:imgEffect>
                  </a14:imgLayer>
                </a14:imgProps>
              </a:ext>
              <a:ext uri="{28A0092B-C50C-407E-A947-70E740481C1C}">
                <a14:useLocalDpi xmlns:a14="http://schemas.microsoft.com/office/drawing/2010/main" val="0"/>
              </a:ext>
            </a:extLst>
          </a:blip>
          <a:srcRect/>
          <a:stretch>
            <a:fillRect/>
          </a:stretch>
        </p:blipFill>
        <p:spPr bwMode="auto">
          <a:xfrm>
            <a:off x="5615782" y="1654444"/>
            <a:ext cx="3398838"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4564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B577C-3817-4960-836C-5BC87E8FDAD3}"/>
              </a:ext>
            </a:extLst>
          </p:cNvPr>
          <p:cNvSpPr/>
          <p:nvPr/>
        </p:nvSpPr>
        <p:spPr>
          <a:xfrm>
            <a:off x="7267568" y="4822239"/>
            <a:ext cx="6775200" cy="2950411"/>
          </a:xfrm>
          <a:prstGeom prst="rect">
            <a:avLst/>
          </a:prstGeom>
          <a:solidFill>
            <a:srgbClr val="B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3038"/>
            <a:r>
              <a:rPr lang="en-US" sz="2000" dirty="0">
                <a:solidFill>
                  <a:srgbClr val="001E46"/>
                </a:solidFill>
                <a:latin typeface="Effra" panose="020B0603020203020204" pitchFamily="34" charset="0"/>
              </a:rPr>
              <a:t>Different areas of the normal heart have differing rates of automaticity. The fastest pacemaker cells will drive the heart rate.</a:t>
            </a:r>
          </a:p>
          <a:p>
            <a:pPr marL="173038"/>
            <a:endParaRPr lang="en-US" sz="2000" dirty="0">
              <a:solidFill>
                <a:srgbClr val="001E46"/>
              </a:solidFill>
              <a:latin typeface="Effra" panose="020B0603020203020204" pitchFamily="34" charset="0"/>
            </a:endParaRPr>
          </a:p>
          <a:p>
            <a:pPr marL="450850" lvl="1" indent="-285750">
              <a:buFont typeface="Wingdings" panose="05000000000000000000" pitchFamily="2" charset="2"/>
              <a:buChar char="§"/>
            </a:pPr>
            <a:r>
              <a:rPr lang="en-US" sz="2000" dirty="0">
                <a:solidFill>
                  <a:srgbClr val="001E46"/>
                </a:solidFill>
                <a:latin typeface="Effra" panose="020B0603020203020204" pitchFamily="34" charset="0"/>
              </a:rPr>
              <a:t>All cardiac cells have automaticity</a:t>
            </a:r>
          </a:p>
          <a:p>
            <a:pPr marL="450850" lvl="1" indent="-285750">
              <a:buFont typeface="Wingdings" panose="05000000000000000000" pitchFamily="2" charset="2"/>
              <a:buChar char="§"/>
            </a:pPr>
            <a:endParaRPr lang="en-US" sz="2000" dirty="0">
              <a:solidFill>
                <a:srgbClr val="001E46"/>
              </a:solidFill>
              <a:latin typeface="Effra" panose="020B0603020203020204" pitchFamily="34" charset="0"/>
            </a:endParaRPr>
          </a:p>
          <a:p>
            <a:pPr marL="450850" lvl="1" indent="-285750">
              <a:buFont typeface="Wingdings" panose="05000000000000000000" pitchFamily="2" charset="2"/>
              <a:buChar char="§"/>
            </a:pPr>
            <a:r>
              <a:rPr lang="en-US" sz="2000" dirty="0">
                <a:solidFill>
                  <a:srgbClr val="001E46"/>
                </a:solidFill>
                <a:latin typeface="Effra" panose="020B0603020203020204" pitchFamily="34" charset="0"/>
              </a:rPr>
              <a:t>Automaticity is the ability of cardiac cells to contract or depolarize spontaneously without external influence</a:t>
            </a:r>
          </a:p>
        </p:txBody>
      </p:sp>
      <p:sp>
        <p:nvSpPr>
          <p:cNvPr id="11" name="Rectangle 10">
            <a:extLst>
              <a:ext uri="{FF2B5EF4-FFF2-40B4-BE49-F238E27FC236}">
                <a16:creationId xmlns:a16="http://schemas.microsoft.com/office/drawing/2014/main" id="{463D3980-E3EE-4A9C-84C0-998CB349AC92}"/>
              </a:ext>
            </a:extLst>
          </p:cNvPr>
          <p:cNvSpPr/>
          <p:nvPr/>
        </p:nvSpPr>
        <p:spPr>
          <a:xfrm>
            <a:off x="503168" y="4822239"/>
            <a:ext cx="6764400" cy="2950411"/>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1813" lvl="1" indent="-342900">
              <a:buFont typeface="Wingdings" panose="05000000000000000000" pitchFamily="2" charset="2"/>
              <a:buChar char="§"/>
            </a:pPr>
            <a:r>
              <a:rPr lang="en-US" sz="2000" dirty="0">
                <a:latin typeface="Effra" panose="020B0603020203020204" pitchFamily="34" charset="0"/>
              </a:rPr>
              <a:t>Depolarization occurs when electrically charged ions travel in and out of cardiac cells. </a:t>
            </a:r>
            <a:r>
              <a:rPr lang="en-US" sz="2000" b="1" dirty="0">
                <a:latin typeface="Effra" panose="020B0603020203020204" pitchFamily="34" charset="0"/>
              </a:rPr>
              <a:t>Depolarization</a:t>
            </a:r>
            <a:r>
              <a:rPr lang="en-US" sz="2000" dirty="0">
                <a:latin typeface="Effra" panose="020B0603020203020204" pitchFamily="34" charset="0"/>
              </a:rPr>
              <a:t> describes cardiac cells in a state of </a:t>
            </a:r>
            <a:r>
              <a:rPr lang="en-US" sz="2000" b="1" dirty="0">
                <a:latin typeface="Effra" panose="020B0603020203020204" pitchFamily="34" charset="0"/>
              </a:rPr>
              <a:t>contraction</a:t>
            </a:r>
          </a:p>
          <a:p>
            <a:pPr marL="531813" lvl="1" indent="-342900">
              <a:buFont typeface="Wingdings" panose="05000000000000000000" pitchFamily="2" charset="2"/>
              <a:buChar char="§"/>
            </a:pPr>
            <a:endParaRPr lang="en-US" sz="2000" b="1" dirty="0">
              <a:latin typeface="Effra" panose="020B0603020203020204" pitchFamily="34" charset="0"/>
            </a:endParaRPr>
          </a:p>
          <a:p>
            <a:pPr marL="531813" lvl="1" indent="-342900">
              <a:buFont typeface="Wingdings" panose="05000000000000000000" pitchFamily="2" charset="2"/>
              <a:buChar char="§"/>
            </a:pPr>
            <a:r>
              <a:rPr lang="en-US" sz="2000" dirty="0">
                <a:latin typeface="Effra" panose="020B0603020203020204" pitchFamily="34" charset="0"/>
              </a:rPr>
              <a:t>After the cardiac cell is stimulated and fully</a:t>
            </a:r>
            <a:br>
              <a:rPr lang="en-US" sz="2000" dirty="0">
                <a:latin typeface="Effra" panose="020B0603020203020204" pitchFamily="34" charset="0"/>
              </a:rPr>
            </a:br>
            <a:r>
              <a:rPr lang="en-US" sz="2000" dirty="0">
                <a:latin typeface="Effra" panose="020B0603020203020204" pitchFamily="34" charset="0"/>
              </a:rPr>
              <a:t>depolarized, it begins to return to its resting state.</a:t>
            </a:r>
            <a:br>
              <a:rPr lang="en-US" sz="2000" dirty="0">
                <a:latin typeface="Effra" panose="020B0603020203020204" pitchFamily="34" charset="0"/>
              </a:rPr>
            </a:br>
            <a:r>
              <a:rPr lang="en-US" sz="2000" dirty="0">
                <a:latin typeface="Effra" panose="020B0603020203020204" pitchFamily="34" charset="0"/>
              </a:rPr>
              <a:t>This process is called </a:t>
            </a:r>
            <a:r>
              <a:rPr lang="en-US" sz="2000" b="1" dirty="0">
                <a:latin typeface="Effra" panose="020B0603020203020204" pitchFamily="34" charset="0"/>
              </a:rPr>
              <a:t>repolarization</a:t>
            </a:r>
            <a:r>
              <a:rPr lang="en-US" sz="2000" dirty="0">
                <a:latin typeface="Effra" panose="020B0603020203020204" pitchFamily="34" charset="0"/>
              </a:rPr>
              <a:t>. Repolarization describes cardiac cells in a state of </a:t>
            </a:r>
            <a:r>
              <a:rPr lang="en-US" sz="2000" b="1" dirty="0">
                <a:latin typeface="Effra" panose="020B0603020203020204" pitchFamily="34" charset="0"/>
              </a:rPr>
              <a:t>relaxation</a:t>
            </a:r>
          </a:p>
        </p:txBody>
      </p:sp>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11281700" cy="491490"/>
          </a:xfrm>
        </p:spPr>
        <p:txBody>
          <a:bodyPr/>
          <a:lstStyle/>
          <a:p>
            <a:r>
              <a:rPr lang="en-US" dirty="0"/>
              <a:t>DEPOLARIZATION, REPOLARIZATION AND AUTOMATICITY</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2</a:t>
            </a:r>
          </a:p>
        </p:txBody>
      </p:sp>
      <p:sp>
        <p:nvSpPr>
          <p:cNvPr id="9" name="Rectangle 8">
            <a:extLst>
              <a:ext uri="{FF2B5EF4-FFF2-40B4-BE49-F238E27FC236}">
                <a16:creationId xmlns:a16="http://schemas.microsoft.com/office/drawing/2014/main" id="{4EBA8EFE-E992-4F51-9425-6A953C6DD0E3}"/>
              </a:ext>
            </a:extLst>
          </p:cNvPr>
          <p:cNvSpPr/>
          <p:nvPr/>
        </p:nvSpPr>
        <p:spPr>
          <a:xfrm>
            <a:off x="502429" y="4294700"/>
            <a:ext cx="6765877"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US" dirty="0">
                <a:latin typeface="Effra" panose="020B0603020203020204" pitchFamily="34" charset="0"/>
              </a:rPr>
              <a:t>Depolarization and Repolarization</a:t>
            </a:r>
          </a:p>
        </p:txBody>
      </p:sp>
      <p:sp>
        <p:nvSpPr>
          <p:cNvPr id="10" name="Rectangle 9">
            <a:extLst>
              <a:ext uri="{FF2B5EF4-FFF2-40B4-BE49-F238E27FC236}">
                <a16:creationId xmlns:a16="http://schemas.microsoft.com/office/drawing/2014/main" id="{1F082513-A8B6-4F6E-837F-7DCF1100AD1B}"/>
              </a:ext>
            </a:extLst>
          </p:cNvPr>
          <p:cNvSpPr/>
          <p:nvPr/>
        </p:nvSpPr>
        <p:spPr>
          <a:xfrm>
            <a:off x="7268306" y="4294700"/>
            <a:ext cx="6763662" cy="527539"/>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US" dirty="0">
                <a:solidFill>
                  <a:srgbClr val="001E46"/>
                </a:solidFill>
                <a:latin typeface="Effra" panose="020B0603020203020204" pitchFamily="34" charset="0"/>
              </a:rPr>
              <a:t>Automaticity</a:t>
            </a:r>
          </a:p>
        </p:txBody>
      </p:sp>
      <p:pic>
        <p:nvPicPr>
          <p:cNvPr id="15" name="Picture 3">
            <a:extLst>
              <a:ext uri="{FF2B5EF4-FFF2-40B4-BE49-F238E27FC236}">
                <a16:creationId xmlns:a16="http://schemas.microsoft.com/office/drawing/2014/main" id="{DFBC235F-4454-40DA-9583-0CCFE159447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20107" y="1655180"/>
            <a:ext cx="1971972" cy="249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descr="automaticity_hlts4">
            <a:extLst>
              <a:ext uri="{FF2B5EF4-FFF2-40B4-BE49-F238E27FC236}">
                <a16:creationId xmlns:a16="http://schemas.microsoft.com/office/drawing/2014/main" id="{5A00C708-3EEA-48CD-B342-48BCCA51C26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70" b="90367" l="3593" r="89521">
                        <a14:foregroundMark x1="12575" y1="11468" x2="12575" y2="11468"/>
                        <a14:foregroundMark x1="22455" y1="9862" x2="22455" y2="9862"/>
                        <a14:foregroundMark x1="9281" y1="27064" x2="9281" y2="27064"/>
                        <a14:foregroundMark x1="8084" y1="38073" x2="8084" y2="38073"/>
                        <a14:foregroundMark x1="5988" y1="40138" x2="5988" y2="40138"/>
                        <a14:foregroundMark x1="51497" y1="7569" x2="51497" y2="7569"/>
                        <a14:foregroundMark x1="44012" y1="5505" x2="44012" y2="5505"/>
                        <a14:foregroundMark x1="43413" y1="3899" x2="43413" y2="3899"/>
                        <a14:foregroundMark x1="53293" y1="5963" x2="53293" y2="5963"/>
                        <a14:foregroundMark x1="66766" y1="12844" x2="66766" y2="12844"/>
                        <a14:foregroundMark x1="67964" y1="14220" x2="67964" y2="14220"/>
                        <a14:foregroundMark x1="80838" y1="30046" x2="80838" y2="30046"/>
                        <a14:foregroundMark x1="80539" y1="37844" x2="80539" y2="37844"/>
                        <a14:foregroundMark x1="78144" y1="44954" x2="78144" y2="44954"/>
                        <a14:foregroundMark x1="5389" y1="42890" x2="5389" y2="42890"/>
                        <a14:foregroundMark x1="3593" y1="40138" x2="3593" y2="40138"/>
                        <a14:foregroundMark x1="3892" y1="33716" x2="3892" y2="33716"/>
                        <a14:foregroundMark x1="6587" y1="25688" x2="6587" y2="25688"/>
                        <a14:foregroundMark x1="64970" y1="90367" x2="64970" y2="90367"/>
                        <a14:foregroundMark x1="4491" y1="43349" x2="4491" y2="43349"/>
                        <a14:foregroundMark x1="5090" y1="44266" x2="5090" y2="44266"/>
                        <a14:backgroundMark x1="1497" y1="37385" x2="1497" y2="37385"/>
                      </a14:backgroundRemoval>
                    </a14:imgEffect>
                  </a14:imgLayer>
                </a14:imgProps>
              </a:ext>
              <a:ext uri="{28A0092B-C50C-407E-A947-70E740481C1C}">
                <a14:useLocalDpi xmlns:a14="http://schemas.microsoft.com/office/drawing/2010/main" val="0"/>
              </a:ext>
            </a:extLst>
          </a:blip>
          <a:srcRect/>
          <a:stretch>
            <a:fillRect/>
          </a:stretch>
        </p:blipFill>
        <p:spPr bwMode="auto">
          <a:xfrm>
            <a:off x="9617155" y="1405515"/>
            <a:ext cx="2293138" cy="299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9316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5ACC25CB-2293-4DEF-ACBE-AB2EB823103A}"/>
              </a:ext>
            </a:extLst>
          </p:cNvPr>
          <p:cNvSpPr/>
          <p:nvPr/>
        </p:nvSpPr>
        <p:spPr>
          <a:xfrm>
            <a:off x="502429" y="2238317"/>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DEFINITION</a:t>
            </a:r>
          </a:p>
        </p:txBody>
      </p:sp>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a:xfrm>
            <a:off x="1543050" y="438548"/>
            <a:ext cx="7739846" cy="491490"/>
          </a:xfrm>
        </p:spPr>
        <p:txBody>
          <a:bodyPr/>
          <a:lstStyle/>
          <a:p>
            <a:r>
              <a:rPr lang="en-US" dirty="0"/>
              <a:t>ACTION POTENTIAL OF THE HEART</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2</a:t>
            </a:r>
          </a:p>
        </p:txBody>
      </p:sp>
      <p:sp>
        <p:nvSpPr>
          <p:cNvPr id="5" name="Rectangle 4">
            <a:extLst>
              <a:ext uri="{FF2B5EF4-FFF2-40B4-BE49-F238E27FC236}">
                <a16:creationId xmlns:a16="http://schemas.microsoft.com/office/drawing/2014/main" id="{25C18D4A-AA17-4AE6-BD41-406141800C4E}"/>
              </a:ext>
            </a:extLst>
          </p:cNvPr>
          <p:cNvSpPr/>
          <p:nvPr/>
        </p:nvSpPr>
        <p:spPr>
          <a:xfrm>
            <a:off x="256478" y="1751202"/>
            <a:ext cx="7315200" cy="313932"/>
          </a:xfrm>
          <a:prstGeom prst="rect">
            <a:avLst/>
          </a:prstGeom>
        </p:spPr>
        <p:txBody>
          <a:bodyPr>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the tabs to learn more</a:t>
            </a:r>
          </a:p>
        </p:txBody>
      </p:sp>
      <p:grpSp>
        <p:nvGrpSpPr>
          <p:cNvPr id="13" name="Group 12">
            <a:extLst>
              <a:ext uri="{FF2B5EF4-FFF2-40B4-BE49-F238E27FC236}">
                <a16:creationId xmlns:a16="http://schemas.microsoft.com/office/drawing/2014/main" id="{C5B744DA-F03D-449A-8FFC-5F0823EE37D2}"/>
              </a:ext>
            </a:extLst>
          </p:cNvPr>
          <p:cNvGrpSpPr>
            <a:grpSpLocks noChangeAspect="1"/>
          </p:cNvGrpSpPr>
          <p:nvPr/>
        </p:nvGrpSpPr>
        <p:grpSpPr>
          <a:xfrm>
            <a:off x="672203" y="2298619"/>
            <a:ext cx="406933" cy="406933"/>
            <a:chOff x="1259821" y="3229337"/>
            <a:chExt cx="554400" cy="554400"/>
          </a:xfrm>
        </p:grpSpPr>
        <p:cxnSp>
          <p:nvCxnSpPr>
            <p:cNvPr id="11" name="Straight Connector 10">
              <a:extLst>
                <a:ext uri="{FF2B5EF4-FFF2-40B4-BE49-F238E27FC236}">
                  <a16:creationId xmlns:a16="http://schemas.microsoft.com/office/drawing/2014/main" id="{B076AD4D-BCE0-4FD1-B1E0-54FB004AC4A7}"/>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5F2F4D-4CF7-40A8-9C23-00A4C12E73FB}"/>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15" name="Rectangle 14">
            <a:hlinkClick r:id="rId4" action="ppaction://hlinksldjump"/>
            <a:extLst>
              <a:ext uri="{FF2B5EF4-FFF2-40B4-BE49-F238E27FC236}">
                <a16:creationId xmlns:a16="http://schemas.microsoft.com/office/drawing/2014/main" id="{D49BD585-7399-4440-BBB8-C1F8C5865BB6}"/>
              </a:ext>
            </a:extLst>
          </p:cNvPr>
          <p:cNvSpPr/>
          <p:nvPr/>
        </p:nvSpPr>
        <p:spPr>
          <a:xfrm>
            <a:off x="502429" y="2765854"/>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5 PHASES</a:t>
            </a:r>
          </a:p>
        </p:txBody>
      </p:sp>
      <p:grpSp>
        <p:nvGrpSpPr>
          <p:cNvPr id="16" name="Group 15">
            <a:extLst>
              <a:ext uri="{FF2B5EF4-FFF2-40B4-BE49-F238E27FC236}">
                <a16:creationId xmlns:a16="http://schemas.microsoft.com/office/drawing/2014/main" id="{03CA63BA-F95E-463C-A9A1-1E6BD6A84894}"/>
              </a:ext>
            </a:extLst>
          </p:cNvPr>
          <p:cNvGrpSpPr>
            <a:grpSpLocks noChangeAspect="1"/>
          </p:cNvGrpSpPr>
          <p:nvPr/>
        </p:nvGrpSpPr>
        <p:grpSpPr>
          <a:xfrm>
            <a:off x="672203" y="2826156"/>
            <a:ext cx="406933" cy="406933"/>
            <a:chOff x="1259821" y="3229337"/>
            <a:chExt cx="554400" cy="554400"/>
          </a:xfrm>
        </p:grpSpPr>
        <p:cxnSp>
          <p:nvCxnSpPr>
            <p:cNvPr id="17" name="Straight Connector 16">
              <a:extLst>
                <a:ext uri="{FF2B5EF4-FFF2-40B4-BE49-F238E27FC236}">
                  <a16:creationId xmlns:a16="http://schemas.microsoft.com/office/drawing/2014/main" id="{D6A456D4-E263-412F-A58D-CA78502CBF87}"/>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91C9FC-EE63-4C84-A1E2-FC56D1EDDE63}"/>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19" name="Rectangle 18">
            <a:hlinkClick r:id="rId5" action="ppaction://hlinksldjump"/>
            <a:extLst>
              <a:ext uri="{FF2B5EF4-FFF2-40B4-BE49-F238E27FC236}">
                <a16:creationId xmlns:a16="http://schemas.microsoft.com/office/drawing/2014/main" id="{759FC6C0-39C0-4BD9-8455-82238422A531}"/>
              </a:ext>
            </a:extLst>
          </p:cNvPr>
          <p:cNvSpPr/>
          <p:nvPr/>
        </p:nvSpPr>
        <p:spPr>
          <a:xfrm>
            <a:off x="502429" y="3289666"/>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REFRACTORY PERIOD</a:t>
            </a:r>
          </a:p>
        </p:txBody>
      </p:sp>
      <p:grpSp>
        <p:nvGrpSpPr>
          <p:cNvPr id="20" name="Group 19">
            <a:extLst>
              <a:ext uri="{FF2B5EF4-FFF2-40B4-BE49-F238E27FC236}">
                <a16:creationId xmlns:a16="http://schemas.microsoft.com/office/drawing/2014/main" id="{81C5C1BC-4BC9-4280-A1CF-54E06A6B8506}"/>
              </a:ext>
            </a:extLst>
          </p:cNvPr>
          <p:cNvGrpSpPr>
            <a:grpSpLocks noChangeAspect="1"/>
          </p:cNvGrpSpPr>
          <p:nvPr/>
        </p:nvGrpSpPr>
        <p:grpSpPr>
          <a:xfrm>
            <a:off x="672203" y="3349968"/>
            <a:ext cx="406933" cy="406933"/>
            <a:chOff x="1259821" y="3229337"/>
            <a:chExt cx="554400" cy="554400"/>
          </a:xfrm>
        </p:grpSpPr>
        <p:cxnSp>
          <p:nvCxnSpPr>
            <p:cNvPr id="21" name="Straight Connector 20">
              <a:extLst>
                <a:ext uri="{FF2B5EF4-FFF2-40B4-BE49-F238E27FC236}">
                  <a16:creationId xmlns:a16="http://schemas.microsoft.com/office/drawing/2014/main" id="{24B40BE7-BDE7-41C4-9D4B-6BF686ADD555}"/>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CFC88F-59BC-4CF5-B24F-20F668933745}"/>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6" name="Rectangle 5">
            <a:hlinkClick r:id="rId3" action="ppaction://hlinksldjump"/>
            <a:extLst>
              <a:ext uri="{FF2B5EF4-FFF2-40B4-BE49-F238E27FC236}">
                <a16:creationId xmlns:a16="http://schemas.microsoft.com/office/drawing/2014/main" id="{48138458-3D64-4B28-89CD-6AB9D5ECBB52}"/>
              </a:ext>
            </a:extLst>
          </p:cNvPr>
          <p:cNvSpPr/>
          <p:nvPr/>
        </p:nvSpPr>
        <p:spPr>
          <a:xfrm>
            <a:off x="672203" y="229861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6842017E-FC87-4201-9CC2-A34799AF3A53}"/>
              </a:ext>
            </a:extLst>
          </p:cNvPr>
          <p:cNvSpPr/>
          <p:nvPr/>
        </p:nvSpPr>
        <p:spPr>
          <a:xfrm>
            <a:off x="672202" y="282242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DA0529B7-E038-4788-A14E-4641A18FB5D6}"/>
              </a:ext>
            </a:extLst>
          </p:cNvPr>
          <p:cNvSpPr/>
          <p:nvPr/>
        </p:nvSpPr>
        <p:spPr>
          <a:xfrm>
            <a:off x="672201" y="334996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3192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5ACC25CB-2293-4DEF-ACBE-AB2EB823103A}"/>
              </a:ext>
            </a:extLst>
          </p:cNvPr>
          <p:cNvSpPr/>
          <p:nvPr/>
        </p:nvSpPr>
        <p:spPr>
          <a:xfrm>
            <a:off x="502429" y="2238317"/>
            <a:ext cx="13529539" cy="527539"/>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chemeClr val="bg1"/>
                </a:solidFill>
                <a:latin typeface="Effra" panose="020B0603020203020204" pitchFamily="34" charset="0"/>
              </a:rPr>
              <a:t>DEFINITION</a:t>
            </a:r>
          </a:p>
        </p:txBody>
      </p:sp>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a:xfrm>
            <a:off x="1543050" y="438548"/>
            <a:ext cx="7739846" cy="491490"/>
          </a:xfrm>
        </p:spPr>
        <p:txBody>
          <a:bodyPr/>
          <a:lstStyle/>
          <a:p>
            <a:r>
              <a:rPr lang="en-US" dirty="0"/>
              <a:t>ACTION POTENTIAL OF THE HEART</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2</a:t>
            </a:r>
          </a:p>
        </p:txBody>
      </p:sp>
      <p:sp>
        <p:nvSpPr>
          <p:cNvPr id="5" name="Rectangle 4">
            <a:extLst>
              <a:ext uri="{FF2B5EF4-FFF2-40B4-BE49-F238E27FC236}">
                <a16:creationId xmlns:a16="http://schemas.microsoft.com/office/drawing/2014/main" id="{25C18D4A-AA17-4AE6-BD41-406141800C4E}"/>
              </a:ext>
            </a:extLst>
          </p:cNvPr>
          <p:cNvSpPr/>
          <p:nvPr/>
        </p:nvSpPr>
        <p:spPr>
          <a:xfrm>
            <a:off x="256478" y="1751202"/>
            <a:ext cx="7315200" cy="313932"/>
          </a:xfrm>
          <a:prstGeom prst="rect">
            <a:avLst/>
          </a:prstGeom>
        </p:spPr>
        <p:txBody>
          <a:bodyPr>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the tabs to learn more</a:t>
            </a:r>
          </a:p>
        </p:txBody>
      </p:sp>
      <p:cxnSp>
        <p:nvCxnSpPr>
          <p:cNvPr id="12" name="Straight Connector 11">
            <a:extLst>
              <a:ext uri="{FF2B5EF4-FFF2-40B4-BE49-F238E27FC236}">
                <a16:creationId xmlns:a16="http://schemas.microsoft.com/office/drawing/2014/main" id="{7A5F2F4D-4CF7-40A8-9C23-00A4C12E73FB}"/>
              </a:ext>
            </a:extLst>
          </p:cNvPr>
          <p:cNvCxnSpPr>
            <a:cxnSpLocks/>
          </p:cNvCxnSpPr>
          <p:nvPr/>
        </p:nvCxnSpPr>
        <p:spPr>
          <a:xfrm rot="5400000">
            <a:off x="875670" y="2298619"/>
            <a:ext cx="0" cy="4069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hlinkClick r:id="rId4" action="ppaction://hlinksldjump"/>
            <a:extLst>
              <a:ext uri="{FF2B5EF4-FFF2-40B4-BE49-F238E27FC236}">
                <a16:creationId xmlns:a16="http://schemas.microsoft.com/office/drawing/2014/main" id="{D49BD585-7399-4440-BBB8-C1F8C5865BB6}"/>
              </a:ext>
            </a:extLst>
          </p:cNvPr>
          <p:cNvSpPr/>
          <p:nvPr/>
        </p:nvSpPr>
        <p:spPr>
          <a:xfrm>
            <a:off x="502429" y="6739701"/>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5 PHASES</a:t>
            </a:r>
          </a:p>
        </p:txBody>
      </p:sp>
      <p:grpSp>
        <p:nvGrpSpPr>
          <p:cNvPr id="16" name="Group 15">
            <a:extLst>
              <a:ext uri="{FF2B5EF4-FFF2-40B4-BE49-F238E27FC236}">
                <a16:creationId xmlns:a16="http://schemas.microsoft.com/office/drawing/2014/main" id="{03CA63BA-F95E-463C-A9A1-1E6BD6A84894}"/>
              </a:ext>
            </a:extLst>
          </p:cNvPr>
          <p:cNvGrpSpPr>
            <a:grpSpLocks noChangeAspect="1"/>
          </p:cNvGrpSpPr>
          <p:nvPr/>
        </p:nvGrpSpPr>
        <p:grpSpPr>
          <a:xfrm>
            <a:off x="672203" y="6800003"/>
            <a:ext cx="406933" cy="406933"/>
            <a:chOff x="1259821" y="3229337"/>
            <a:chExt cx="554400" cy="554400"/>
          </a:xfrm>
        </p:grpSpPr>
        <p:cxnSp>
          <p:nvCxnSpPr>
            <p:cNvPr id="17" name="Straight Connector 16">
              <a:extLst>
                <a:ext uri="{FF2B5EF4-FFF2-40B4-BE49-F238E27FC236}">
                  <a16:creationId xmlns:a16="http://schemas.microsoft.com/office/drawing/2014/main" id="{D6A456D4-E263-412F-A58D-CA78502CBF87}"/>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91C9FC-EE63-4C84-A1E2-FC56D1EDDE63}"/>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19" name="Rectangle 18">
            <a:hlinkClick r:id="rId5" action="ppaction://hlinksldjump"/>
            <a:extLst>
              <a:ext uri="{FF2B5EF4-FFF2-40B4-BE49-F238E27FC236}">
                <a16:creationId xmlns:a16="http://schemas.microsoft.com/office/drawing/2014/main" id="{759FC6C0-39C0-4BD9-8455-82238422A531}"/>
              </a:ext>
            </a:extLst>
          </p:cNvPr>
          <p:cNvSpPr/>
          <p:nvPr/>
        </p:nvSpPr>
        <p:spPr>
          <a:xfrm>
            <a:off x="502429" y="7263513"/>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REFRACTORY PERIOD</a:t>
            </a:r>
          </a:p>
        </p:txBody>
      </p:sp>
      <p:grpSp>
        <p:nvGrpSpPr>
          <p:cNvPr id="20" name="Group 19">
            <a:extLst>
              <a:ext uri="{FF2B5EF4-FFF2-40B4-BE49-F238E27FC236}">
                <a16:creationId xmlns:a16="http://schemas.microsoft.com/office/drawing/2014/main" id="{81C5C1BC-4BC9-4280-A1CF-54E06A6B8506}"/>
              </a:ext>
            </a:extLst>
          </p:cNvPr>
          <p:cNvGrpSpPr>
            <a:grpSpLocks noChangeAspect="1"/>
          </p:cNvGrpSpPr>
          <p:nvPr/>
        </p:nvGrpSpPr>
        <p:grpSpPr>
          <a:xfrm>
            <a:off x="672203" y="7323815"/>
            <a:ext cx="406933" cy="406933"/>
            <a:chOff x="1259821" y="3229337"/>
            <a:chExt cx="554400" cy="554400"/>
          </a:xfrm>
        </p:grpSpPr>
        <p:cxnSp>
          <p:nvCxnSpPr>
            <p:cNvPr id="21" name="Straight Connector 20">
              <a:extLst>
                <a:ext uri="{FF2B5EF4-FFF2-40B4-BE49-F238E27FC236}">
                  <a16:creationId xmlns:a16="http://schemas.microsoft.com/office/drawing/2014/main" id="{24B40BE7-BDE7-41C4-9D4B-6BF686ADD555}"/>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CFC88F-59BC-4CF5-B24F-20F668933745}"/>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3920AD92-8D72-42BC-BF7D-A2FF3B43332E}"/>
              </a:ext>
            </a:extLst>
          </p:cNvPr>
          <p:cNvSpPr/>
          <p:nvPr/>
        </p:nvSpPr>
        <p:spPr>
          <a:xfrm>
            <a:off x="509227" y="2268170"/>
            <a:ext cx="13492800" cy="4471529"/>
          </a:xfrm>
          <a:prstGeom prst="rect">
            <a:avLst/>
          </a:prstGeom>
          <a:noFill/>
          <a:ln w="349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3F4814FA-59D4-4615-8D33-B1FB94EDD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137" y="2910016"/>
            <a:ext cx="7499959" cy="36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extLst>
              <a:ext uri="{FF2B5EF4-FFF2-40B4-BE49-F238E27FC236}">
                <a16:creationId xmlns:a16="http://schemas.microsoft.com/office/drawing/2014/main" id="{554D43DD-EC19-4106-8A6E-00D269AB1546}"/>
              </a:ext>
            </a:extLst>
          </p:cNvPr>
          <p:cNvSpPr/>
          <p:nvPr/>
        </p:nvSpPr>
        <p:spPr>
          <a:xfrm>
            <a:off x="9513279" y="2910016"/>
            <a:ext cx="3621510" cy="1338828"/>
          </a:xfrm>
          <a:prstGeom prst="rect">
            <a:avLst/>
          </a:prstGeom>
        </p:spPr>
        <p:txBody>
          <a:bodyPr wrap="square">
            <a:spAutoFit/>
          </a:bodyPr>
          <a:lstStyle/>
          <a:p>
            <a:pPr lvl="0" defTabSz="914400">
              <a:lnSpc>
                <a:spcPct val="90000"/>
              </a:lnSpc>
              <a:spcBef>
                <a:spcPts val="1000"/>
              </a:spcBef>
            </a:pPr>
            <a:r>
              <a:rPr lang="en-US" sz="1800" dirty="0">
                <a:solidFill>
                  <a:srgbClr val="888B8D"/>
                </a:solidFill>
                <a:latin typeface="Effra" panose="020B0603020203020204" pitchFamily="34" charset="0"/>
              </a:rPr>
              <a:t>Action potential is the term used to describe specifically how the energy within each cell is generated and used, ultimately causing the heart to contract.</a:t>
            </a:r>
          </a:p>
        </p:txBody>
      </p:sp>
      <p:sp>
        <p:nvSpPr>
          <p:cNvPr id="26" name="Rectangle 25">
            <a:hlinkClick r:id="rId4" action="ppaction://hlinksldjump"/>
            <a:extLst>
              <a:ext uri="{FF2B5EF4-FFF2-40B4-BE49-F238E27FC236}">
                <a16:creationId xmlns:a16="http://schemas.microsoft.com/office/drawing/2014/main" id="{348EA7C0-164D-4C79-9499-DC7DAC567D9A}"/>
              </a:ext>
            </a:extLst>
          </p:cNvPr>
          <p:cNvSpPr/>
          <p:nvPr/>
        </p:nvSpPr>
        <p:spPr>
          <a:xfrm>
            <a:off x="672203" y="6796274"/>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5" action="ppaction://hlinksldjump"/>
            <a:extLst>
              <a:ext uri="{FF2B5EF4-FFF2-40B4-BE49-F238E27FC236}">
                <a16:creationId xmlns:a16="http://schemas.microsoft.com/office/drawing/2014/main" id="{E4A7D153-34B5-447D-9FDA-B018D6E197A5}"/>
              </a:ext>
            </a:extLst>
          </p:cNvPr>
          <p:cNvSpPr/>
          <p:nvPr/>
        </p:nvSpPr>
        <p:spPr>
          <a:xfrm>
            <a:off x="672202" y="7320086"/>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3" action="ppaction://hlinksldjump"/>
            <a:extLst>
              <a:ext uri="{FF2B5EF4-FFF2-40B4-BE49-F238E27FC236}">
                <a16:creationId xmlns:a16="http://schemas.microsoft.com/office/drawing/2014/main" id="{9B56268F-F100-4D80-BCCF-EF2D8D3A704E}"/>
              </a:ext>
            </a:extLst>
          </p:cNvPr>
          <p:cNvSpPr/>
          <p:nvPr/>
        </p:nvSpPr>
        <p:spPr>
          <a:xfrm>
            <a:off x="672203" y="229861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381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5ACC25CB-2293-4DEF-ACBE-AB2EB823103A}"/>
              </a:ext>
            </a:extLst>
          </p:cNvPr>
          <p:cNvSpPr/>
          <p:nvPr/>
        </p:nvSpPr>
        <p:spPr>
          <a:xfrm>
            <a:off x="502429" y="2238317"/>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DEFINITION</a:t>
            </a:r>
          </a:p>
        </p:txBody>
      </p:sp>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a:xfrm>
            <a:off x="1543050" y="438548"/>
            <a:ext cx="7739846" cy="491490"/>
          </a:xfrm>
        </p:spPr>
        <p:txBody>
          <a:bodyPr/>
          <a:lstStyle/>
          <a:p>
            <a:r>
              <a:rPr lang="en-US" dirty="0"/>
              <a:t>ACTION POTENTIAL OF THE HEART</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2</a:t>
            </a:r>
          </a:p>
        </p:txBody>
      </p:sp>
      <p:sp>
        <p:nvSpPr>
          <p:cNvPr id="4" name="Text Placeholder 3">
            <a:extLst>
              <a:ext uri="{FF2B5EF4-FFF2-40B4-BE49-F238E27FC236}">
                <a16:creationId xmlns:a16="http://schemas.microsoft.com/office/drawing/2014/main" id="{5130BC8A-95D0-4E97-A228-56D0EE2E84E8}"/>
              </a:ext>
            </a:extLst>
          </p:cNvPr>
          <p:cNvSpPr>
            <a:spLocks noGrp="1"/>
          </p:cNvSpPr>
          <p:nvPr>
            <p:ph type="body" sz="quarter" idx="19"/>
          </p:nvPr>
        </p:nvSpPr>
        <p:spPr/>
        <p:txBody>
          <a:bodyPr/>
          <a:lstStyle/>
          <a:p>
            <a:endParaRPr lang="en-US" dirty="0"/>
          </a:p>
        </p:txBody>
      </p:sp>
      <p:sp>
        <p:nvSpPr>
          <p:cNvPr id="5" name="Rectangle 4">
            <a:extLst>
              <a:ext uri="{FF2B5EF4-FFF2-40B4-BE49-F238E27FC236}">
                <a16:creationId xmlns:a16="http://schemas.microsoft.com/office/drawing/2014/main" id="{25C18D4A-AA17-4AE6-BD41-406141800C4E}"/>
              </a:ext>
            </a:extLst>
          </p:cNvPr>
          <p:cNvSpPr/>
          <p:nvPr/>
        </p:nvSpPr>
        <p:spPr>
          <a:xfrm>
            <a:off x="256478" y="1751202"/>
            <a:ext cx="7315200" cy="313932"/>
          </a:xfrm>
          <a:prstGeom prst="rect">
            <a:avLst/>
          </a:prstGeom>
        </p:spPr>
        <p:txBody>
          <a:bodyPr>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the tabs to learn more</a:t>
            </a:r>
          </a:p>
        </p:txBody>
      </p:sp>
      <p:grpSp>
        <p:nvGrpSpPr>
          <p:cNvPr id="13" name="Group 12">
            <a:extLst>
              <a:ext uri="{FF2B5EF4-FFF2-40B4-BE49-F238E27FC236}">
                <a16:creationId xmlns:a16="http://schemas.microsoft.com/office/drawing/2014/main" id="{C5B744DA-F03D-449A-8FFC-5F0823EE37D2}"/>
              </a:ext>
            </a:extLst>
          </p:cNvPr>
          <p:cNvGrpSpPr>
            <a:grpSpLocks noChangeAspect="1"/>
          </p:cNvGrpSpPr>
          <p:nvPr/>
        </p:nvGrpSpPr>
        <p:grpSpPr>
          <a:xfrm>
            <a:off x="672203" y="2298619"/>
            <a:ext cx="406933" cy="406933"/>
            <a:chOff x="1259821" y="3229337"/>
            <a:chExt cx="554400" cy="554400"/>
          </a:xfrm>
        </p:grpSpPr>
        <p:cxnSp>
          <p:nvCxnSpPr>
            <p:cNvPr id="11" name="Straight Connector 10">
              <a:extLst>
                <a:ext uri="{FF2B5EF4-FFF2-40B4-BE49-F238E27FC236}">
                  <a16:creationId xmlns:a16="http://schemas.microsoft.com/office/drawing/2014/main" id="{B076AD4D-BCE0-4FD1-B1E0-54FB004AC4A7}"/>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5F2F4D-4CF7-40A8-9C23-00A4C12E73FB}"/>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15" name="Rectangle 14">
            <a:hlinkClick r:id="rId4" action="ppaction://hlinksldjump"/>
            <a:extLst>
              <a:ext uri="{FF2B5EF4-FFF2-40B4-BE49-F238E27FC236}">
                <a16:creationId xmlns:a16="http://schemas.microsoft.com/office/drawing/2014/main" id="{D49BD585-7399-4440-BBB8-C1F8C5865BB6}"/>
              </a:ext>
            </a:extLst>
          </p:cNvPr>
          <p:cNvSpPr/>
          <p:nvPr/>
        </p:nvSpPr>
        <p:spPr>
          <a:xfrm>
            <a:off x="502429" y="2765854"/>
            <a:ext cx="13529539" cy="527539"/>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chemeClr val="bg1"/>
                </a:solidFill>
                <a:latin typeface="Effra" panose="020B0603020203020204" pitchFamily="34" charset="0"/>
              </a:rPr>
              <a:t>5 PHASES</a:t>
            </a:r>
          </a:p>
        </p:txBody>
      </p:sp>
      <p:cxnSp>
        <p:nvCxnSpPr>
          <p:cNvPr id="18" name="Straight Connector 17">
            <a:extLst>
              <a:ext uri="{FF2B5EF4-FFF2-40B4-BE49-F238E27FC236}">
                <a16:creationId xmlns:a16="http://schemas.microsoft.com/office/drawing/2014/main" id="{2C91C9FC-EE63-4C84-A1E2-FC56D1EDDE63}"/>
              </a:ext>
            </a:extLst>
          </p:cNvPr>
          <p:cNvCxnSpPr>
            <a:cxnSpLocks/>
          </p:cNvCxnSpPr>
          <p:nvPr/>
        </p:nvCxnSpPr>
        <p:spPr>
          <a:xfrm rot="5400000">
            <a:off x="875670" y="2826156"/>
            <a:ext cx="0" cy="4069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a:hlinkClick r:id="rId5" action="ppaction://hlinksldjump"/>
            <a:extLst>
              <a:ext uri="{FF2B5EF4-FFF2-40B4-BE49-F238E27FC236}">
                <a16:creationId xmlns:a16="http://schemas.microsoft.com/office/drawing/2014/main" id="{E26F27A1-5605-4494-B100-06E520DDFE12}"/>
              </a:ext>
            </a:extLst>
          </p:cNvPr>
          <p:cNvSpPr/>
          <p:nvPr/>
        </p:nvSpPr>
        <p:spPr>
          <a:xfrm>
            <a:off x="502429" y="7263513"/>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REFRACTORY PERIOD</a:t>
            </a:r>
          </a:p>
        </p:txBody>
      </p:sp>
      <p:grpSp>
        <p:nvGrpSpPr>
          <p:cNvPr id="24" name="Group 23">
            <a:extLst>
              <a:ext uri="{FF2B5EF4-FFF2-40B4-BE49-F238E27FC236}">
                <a16:creationId xmlns:a16="http://schemas.microsoft.com/office/drawing/2014/main" id="{3FAB17D0-A176-47B0-94AE-18B130EC27D0}"/>
              </a:ext>
            </a:extLst>
          </p:cNvPr>
          <p:cNvGrpSpPr>
            <a:grpSpLocks noChangeAspect="1"/>
          </p:cNvGrpSpPr>
          <p:nvPr/>
        </p:nvGrpSpPr>
        <p:grpSpPr>
          <a:xfrm>
            <a:off x="672203" y="7323815"/>
            <a:ext cx="406933" cy="406933"/>
            <a:chOff x="1259821" y="3229337"/>
            <a:chExt cx="554400" cy="554400"/>
          </a:xfrm>
        </p:grpSpPr>
        <p:cxnSp>
          <p:nvCxnSpPr>
            <p:cNvPr id="25" name="Straight Connector 24">
              <a:extLst>
                <a:ext uri="{FF2B5EF4-FFF2-40B4-BE49-F238E27FC236}">
                  <a16:creationId xmlns:a16="http://schemas.microsoft.com/office/drawing/2014/main" id="{5A2788BF-2193-48CF-9952-41622DA26BF1}"/>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A9F274-3FF8-4E81-9513-8E3BE5DAAFE0}"/>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E8E106B-84DB-42C4-898F-7B3DA725FDF9}"/>
              </a:ext>
            </a:extLst>
          </p:cNvPr>
          <p:cNvSpPr/>
          <p:nvPr/>
        </p:nvSpPr>
        <p:spPr>
          <a:xfrm>
            <a:off x="509227" y="2777454"/>
            <a:ext cx="13492800" cy="4471529"/>
          </a:xfrm>
          <a:prstGeom prst="rect">
            <a:avLst/>
          </a:prstGeom>
          <a:noFill/>
          <a:ln w="349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B58E6F-BB0C-4CDE-B5C1-9F5F128CFE5B}"/>
              </a:ext>
            </a:extLst>
          </p:cNvPr>
          <p:cNvPicPr>
            <a:picLocks noChangeAspect="1"/>
          </p:cNvPicPr>
          <p:nvPr/>
        </p:nvPicPr>
        <p:blipFill>
          <a:blip r:embed="rId6"/>
          <a:stretch>
            <a:fillRect/>
          </a:stretch>
        </p:blipFill>
        <p:spPr>
          <a:xfrm>
            <a:off x="2025077" y="3426634"/>
            <a:ext cx="3778001" cy="3689107"/>
          </a:xfrm>
          <a:prstGeom prst="rect">
            <a:avLst/>
          </a:prstGeom>
        </p:spPr>
      </p:pic>
      <p:sp>
        <p:nvSpPr>
          <p:cNvPr id="28" name="Rectangle 27">
            <a:extLst>
              <a:ext uri="{FF2B5EF4-FFF2-40B4-BE49-F238E27FC236}">
                <a16:creationId xmlns:a16="http://schemas.microsoft.com/office/drawing/2014/main" id="{999CC189-8C16-48A1-BA78-1A9AB0CBE69A}"/>
              </a:ext>
            </a:extLst>
          </p:cNvPr>
          <p:cNvSpPr/>
          <p:nvPr/>
        </p:nvSpPr>
        <p:spPr>
          <a:xfrm>
            <a:off x="7571678" y="3348096"/>
            <a:ext cx="5205918" cy="3846181"/>
          </a:xfrm>
          <a:prstGeom prst="rect">
            <a:avLst/>
          </a:prstGeom>
        </p:spPr>
        <p:txBody>
          <a:bodyPr wrap="square">
            <a:spAutoFit/>
          </a:bodyPr>
          <a:lstStyle/>
          <a:p>
            <a:pPr lvl="0" defTabSz="914400">
              <a:lnSpc>
                <a:spcPct val="90000"/>
              </a:lnSpc>
              <a:spcBef>
                <a:spcPts val="1000"/>
              </a:spcBef>
            </a:pPr>
            <a:r>
              <a:rPr lang="en-US" sz="1800" b="1" dirty="0">
                <a:solidFill>
                  <a:srgbClr val="888B8D"/>
                </a:solidFill>
                <a:latin typeface="Effra" panose="020B0603020203020204" pitchFamily="34" charset="0"/>
              </a:rPr>
              <a:t>Phase 0</a:t>
            </a:r>
            <a:br>
              <a:rPr lang="en-US" sz="1800" dirty="0">
                <a:solidFill>
                  <a:srgbClr val="888B8D"/>
                </a:solidFill>
                <a:latin typeface="Effra" panose="020B0603020203020204" pitchFamily="34" charset="0"/>
              </a:rPr>
            </a:br>
            <a:r>
              <a:rPr lang="en-US" sz="1800" dirty="0">
                <a:solidFill>
                  <a:srgbClr val="888B8D"/>
                </a:solidFill>
                <a:latin typeface="Effra" panose="020B0603020203020204" pitchFamily="34" charset="0"/>
              </a:rPr>
              <a:t>Rapid or upstroke depolarization with an influx of sodium ions into the cell</a:t>
            </a:r>
          </a:p>
          <a:p>
            <a:pPr lvl="0" defTabSz="914400">
              <a:lnSpc>
                <a:spcPct val="90000"/>
              </a:lnSpc>
              <a:spcBef>
                <a:spcPts val="1000"/>
              </a:spcBef>
            </a:pPr>
            <a:r>
              <a:rPr lang="en-US" sz="1800" b="1" dirty="0">
                <a:solidFill>
                  <a:srgbClr val="888B8D"/>
                </a:solidFill>
                <a:latin typeface="Effra" panose="020B0603020203020204" pitchFamily="34" charset="0"/>
              </a:rPr>
              <a:t>Phase 1</a:t>
            </a:r>
            <a:br>
              <a:rPr lang="en-US" sz="1800" dirty="0">
                <a:solidFill>
                  <a:srgbClr val="888B8D"/>
                </a:solidFill>
                <a:latin typeface="Effra" panose="020B0603020203020204" pitchFamily="34" charset="0"/>
              </a:rPr>
            </a:br>
            <a:r>
              <a:rPr lang="en-US" sz="1800" dirty="0">
                <a:solidFill>
                  <a:srgbClr val="888B8D"/>
                </a:solidFill>
                <a:latin typeface="Effra" panose="020B0603020203020204" pitchFamily="34" charset="0"/>
              </a:rPr>
              <a:t>Early rapid repolarization with transient onward movement of potassium ions</a:t>
            </a:r>
          </a:p>
          <a:p>
            <a:pPr lvl="0" defTabSz="914400">
              <a:lnSpc>
                <a:spcPct val="90000"/>
              </a:lnSpc>
              <a:spcBef>
                <a:spcPts val="1000"/>
              </a:spcBef>
            </a:pPr>
            <a:r>
              <a:rPr lang="en-US" sz="1800" b="1" dirty="0">
                <a:solidFill>
                  <a:srgbClr val="888B8D"/>
                </a:solidFill>
                <a:latin typeface="Effra" panose="020B0603020203020204" pitchFamily="34" charset="0"/>
              </a:rPr>
              <a:t>Phase 2</a:t>
            </a:r>
            <a:br>
              <a:rPr lang="en-US" sz="1800" dirty="0">
                <a:solidFill>
                  <a:srgbClr val="888B8D"/>
                </a:solidFill>
                <a:latin typeface="Effra" panose="020B0603020203020204" pitchFamily="34" charset="0"/>
              </a:rPr>
            </a:br>
            <a:r>
              <a:rPr lang="en-US" sz="1800" dirty="0">
                <a:solidFill>
                  <a:srgbClr val="888B8D"/>
                </a:solidFill>
                <a:latin typeface="Effra" panose="020B0603020203020204" pitchFamily="34" charset="0"/>
              </a:rPr>
              <a:t>Plateau Phase: Continued influx of sodium and slow influx of calcium</a:t>
            </a:r>
          </a:p>
          <a:p>
            <a:pPr lvl="0" defTabSz="914400">
              <a:lnSpc>
                <a:spcPct val="90000"/>
              </a:lnSpc>
              <a:spcBef>
                <a:spcPts val="1000"/>
              </a:spcBef>
            </a:pPr>
            <a:r>
              <a:rPr lang="en-US" sz="1800" b="1" dirty="0">
                <a:solidFill>
                  <a:srgbClr val="888B8D"/>
                </a:solidFill>
                <a:latin typeface="Effra" panose="020B0603020203020204" pitchFamily="34" charset="0"/>
              </a:rPr>
              <a:t>Phase 3</a:t>
            </a:r>
            <a:br>
              <a:rPr lang="en-US" sz="1800" dirty="0">
                <a:solidFill>
                  <a:srgbClr val="888B8D"/>
                </a:solidFill>
                <a:latin typeface="Effra" panose="020B0603020203020204" pitchFamily="34" charset="0"/>
              </a:rPr>
            </a:br>
            <a:r>
              <a:rPr lang="en-US" sz="1800" dirty="0">
                <a:solidFill>
                  <a:srgbClr val="888B8D"/>
                </a:solidFill>
                <a:latin typeface="Effra" panose="020B0603020203020204" pitchFamily="34" charset="0"/>
              </a:rPr>
              <a:t>Repolarization: Potassium outflow</a:t>
            </a:r>
          </a:p>
          <a:p>
            <a:pPr lvl="0" defTabSz="914400">
              <a:lnSpc>
                <a:spcPct val="90000"/>
              </a:lnSpc>
              <a:spcBef>
                <a:spcPts val="1000"/>
              </a:spcBef>
            </a:pPr>
            <a:r>
              <a:rPr lang="en-US" sz="1800" b="1" dirty="0">
                <a:solidFill>
                  <a:srgbClr val="888B8D"/>
                </a:solidFill>
                <a:latin typeface="Effra" panose="020B0603020203020204" pitchFamily="34" charset="0"/>
              </a:rPr>
              <a:t>Phase 4</a:t>
            </a:r>
            <a:br>
              <a:rPr lang="en-US" sz="1800" dirty="0">
                <a:solidFill>
                  <a:srgbClr val="888B8D"/>
                </a:solidFill>
                <a:latin typeface="Effra" panose="020B0603020203020204" pitchFamily="34" charset="0"/>
              </a:rPr>
            </a:br>
            <a:r>
              <a:rPr lang="en-US" sz="1800" dirty="0">
                <a:solidFill>
                  <a:srgbClr val="888B8D"/>
                </a:solidFill>
                <a:latin typeface="Effra" panose="020B0603020203020204" pitchFamily="34" charset="0"/>
              </a:rPr>
              <a:t>Resting phase</a:t>
            </a:r>
          </a:p>
        </p:txBody>
      </p:sp>
      <p:sp>
        <p:nvSpPr>
          <p:cNvPr id="19" name="Rectangle 18">
            <a:hlinkClick r:id="rId3" action="ppaction://hlinksldjump"/>
            <a:extLst>
              <a:ext uri="{FF2B5EF4-FFF2-40B4-BE49-F238E27FC236}">
                <a16:creationId xmlns:a16="http://schemas.microsoft.com/office/drawing/2014/main" id="{67548163-B313-4AB3-A47D-CCDA92C6553A}"/>
              </a:ext>
            </a:extLst>
          </p:cNvPr>
          <p:cNvSpPr/>
          <p:nvPr/>
        </p:nvSpPr>
        <p:spPr>
          <a:xfrm>
            <a:off x="672203" y="229861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5" action="ppaction://hlinksldjump"/>
            <a:extLst>
              <a:ext uri="{FF2B5EF4-FFF2-40B4-BE49-F238E27FC236}">
                <a16:creationId xmlns:a16="http://schemas.microsoft.com/office/drawing/2014/main" id="{5E4ECAF8-C11A-4101-8F4A-246C67F9232E}"/>
              </a:ext>
            </a:extLst>
          </p:cNvPr>
          <p:cNvSpPr/>
          <p:nvPr/>
        </p:nvSpPr>
        <p:spPr>
          <a:xfrm>
            <a:off x="672202" y="7329502"/>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83C78F12-19A5-471F-BC02-72EB50500930}"/>
              </a:ext>
            </a:extLst>
          </p:cNvPr>
          <p:cNvSpPr/>
          <p:nvPr/>
        </p:nvSpPr>
        <p:spPr>
          <a:xfrm>
            <a:off x="672201" y="2826158"/>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646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3" action="ppaction://hlinksldjump"/>
            <a:extLst>
              <a:ext uri="{FF2B5EF4-FFF2-40B4-BE49-F238E27FC236}">
                <a16:creationId xmlns:a16="http://schemas.microsoft.com/office/drawing/2014/main" id="{5ACC25CB-2293-4DEF-ACBE-AB2EB823103A}"/>
              </a:ext>
            </a:extLst>
          </p:cNvPr>
          <p:cNvSpPr/>
          <p:nvPr/>
        </p:nvSpPr>
        <p:spPr>
          <a:xfrm>
            <a:off x="502429" y="2238317"/>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DEFINITION</a:t>
            </a:r>
          </a:p>
        </p:txBody>
      </p:sp>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a:xfrm>
            <a:off x="1543050" y="438548"/>
            <a:ext cx="7739846" cy="491490"/>
          </a:xfrm>
        </p:spPr>
        <p:txBody>
          <a:bodyPr/>
          <a:lstStyle/>
          <a:p>
            <a:r>
              <a:rPr lang="en-US" dirty="0"/>
              <a:t>ACTION POTENTIAL OF THE HEART</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2</a:t>
            </a:r>
          </a:p>
        </p:txBody>
      </p:sp>
      <p:sp>
        <p:nvSpPr>
          <p:cNvPr id="4" name="Text Placeholder 3">
            <a:extLst>
              <a:ext uri="{FF2B5EF4-FFF2-40B4-BE49-F238E27FC236}">
                <a16:creationId xmlns:a16="http://schemas.microsoft.com/office/drawing/2014/main" id="{5130BC8A-95D0-4E97-A228-56D0EE2E84E8}"/>
              </a:ext>
            </a:extLst>
          </p:cNvPr>
          <p:cNvSpPr>
            <a:spLocks noGrp="1"/>
          </p:cNvSpPr>
          <p:nvPr>
            <p:ph type="body" sz="quarter" idx="19"/>
          </p:nvPr>
        </p:nvSpPr>
        <p:spPr/>
        <p:txBody>
          <a:bodyPr/>
          <a:lstStyle/>
          <a:p>
            <a:endParaRPr lang="en-US" dirty="0"/>
          </a:p>
        </p:txBody>
      </p:sp>
      <p:sp>
        <p:nvSpPr>
          <p:cNvPr id="5" name="Rectangle 4">
            <a:extLst>
              <a:ext uri="{FF2B5EF4-FFF2-40B4-BE49-F238E27FC236}">
                <a16:creationId xmlns:a16="http://schemas.microsoft.com/office/drawing/2014/main" id="{25C18D4A-AA17-4AE6-BD41-406141800C4E}"/>
              </a:ext>
            </a:extLst>
          </p:cNvPr>
          <p:cNvSpPr/>
          <p:nvPr/>
        </p:nvSpPr>
        <p:spPr>
          <a:xfrm>
            <a:off x="256478" y="1751202"/>
            <a:ext cx="7315200" cy="313932"/>
          </a:xfrm>
          <a:prstGeom prst="rect">
            <a:avLst/>
          </a:prstGeom>
        </p:spPr>
        <p:txBody>
          <a:bodyPr>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the tabs to learn more</a:t>
            </a:r>
          </a:p>
        </p:txBody>
      </p:sp>
      <p:grpSp>
        <p:nvGrpSpPr>
          <p:cNvPr id="13" name="Group 12">
            <a:extLst>
              <a:ext uri="{FF2B5EF4-FFF2-40B4-BE49-F238E27FC236}">
                <a16:creationId xmlns:a16="http://schemas.microsoft.com/office/drawing/2014/main" id="{C5B744DA-F03D-449A-8FFC-5F0823EE37D2}"/>
              </a:ext>
            </a:extLst>
          </p:cNvPr>
          <p:cNvGrpSpPr>
            <a:grpSpLocks noChangeAspect="1"/>
          </p:cNvGrpSpPr>
          <p:nvPr/>
        </p:nvGrpSpPr>
        <p:grpSpPr>
          <a:xfrm>
            <a:off x="672203" y="2298619"/>
            <a:ext cx="406933" cy="406933"/>
            <a:chOff x="1259821" y="3229337"/>
            <a:chExt cx="554400" cy="554400"/>
          </a:xfrm>
        </p:grpSpPr>
        <p:cxnSp>
          <p:nvCxnSpPr>
            <p:cNvPr id="11" name="Straight Connector 10">
              <a:extLst>
                <a:ext uri="{FF2B5EF4-FFF2-40B4-BE49-F238E27FC236}">
                  <a16:creationId xmlns:a16="http://schemas.microsoft.com/office/drawing/2014/main" id="{B076AD4D-BCE0-4FD1-B1E0-54FB004AC4A7}"/>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5F2F4D-4CF7-40A8-9C23-00A4C12E73FB}"/>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15" name="Rectangle 14">
            <a:hlinkClick r:id="rId4" action="ppaction://hlinksldjump"/>
            <a:extLst>
              <a:ext uri="{FF2B5EF4-FFF2-40B4-BE49-F238E27FC236}">
                <a16:creationId xmlns:a16="http://schemas.microsoft.com/office/drawing/2014/main" id="{D49BD585-7399-4440-BBB8-C1F8C5865BB6}"/>
              </a:ext>
            </a:extLst>
          </p:cNvPr>
          <p:cNvSpPr/>
          <p:nvPr/>
        </p:nvSpPr>
        <p:spPr>
          <a:xfrm>
            <a:off x="502429" y="2765854"/>
            <a:ext cx="13529539" cy="527539"/>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rgbClr val="71C5E8"/>
                </a:solidFill>
                <a:latin typeface="Effra" panose="020B0603020203020204" pitchFamily="34" charset="0"/>
              </a:rPr>
              <a:t>5 PHASES</a:t>
            </a:r>
          </a:p>
        </p:txBody>
      </p:sp>
      <p:grpSp>
        <p:nvGrpSpPr>
          <p:cNvPr id="16" name="Group 15">
            <a:extLst>
              <a:ext uri="{FF2B5EF4-FFF2-40B4-BE49-F238E27FC236}">
                <a16:creationId xmlns:a16="http://schemas.microsoft.com/office/drawing/2014/main" id="{03CA63BA-F95E-463C-A9A1-1E6BD6A84894}"/>
              </a:ext>
            </a:extLst>
          </p:cNvPr>
          <p:cNvGrpSpPr>
            <a:grpSpLocks noChangeAspect="1"/>
          </p:cNvGrpSpPr>
          <p:nvPr/>
        </p:nvGrpSpPr>
        <p:grpSpPr>
          <a:xfrm>
            <a:off x="672203" y="2826156"/>
            <a:ext cx="406933" cy="406933"/>
            <a:chOff x="1259821" y="3229337"/>
            <a:chExt cx="554400" cy="554400"/>
          </a:xfrm>
        </p:grpSpPr>
        <p:cxnSp>
          <p:nvCxnSpPr>
            <p:cNvPr id="17" name="Straight Connector 16">
              <a:extLst>
                <a:ext uri="{FF2B5EF4-FFF2-40B4-BE49-F238E27FC236}">
                  <a16:creationId xmlns:a16="http://schemas.microsoft.com/office/drawing/2014/main" id="{D6A456D4-E263-412F-A58D-CA78502CBF87}"/>
                </a:ext>
              </a:extLst>
            </p:cNvPr>
            <p:cNvCxnSpPr/>
            <p:nvPr/>
          </p:nvCxnSpPr>
          <p:spPr>
            <a:xfrm>
              <a:off x="1543050"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91C9FC-EE63-4C84-A1E2-FC56D1EDDE63}"/>
                </a:ext>
              </a:extLst>
            </p:cNvPr>
            <p:cNvCxnSpPr>
              <a:cxnSpLocks/>
            </p:cNvCxnSpPr>
            <p:nvPr/>
          </p:nvCxnSpPr>
          <p:spPr>
            <a:xfrm rot="5400000">
              <a:off x="1537021" y="3229337"/>
              <a:ext cx="0" cy="554400"/>
            </a:xfrm>
            <a:prstGeom prst="line">
              <a:avLst/>
            </a:prstGeom>
            <a:ln w="76200">
              <a:solidFill>
                <a:srgbClr val="71C5E8"/>
              </a:solidFill>
            </a:ln>
          </p:spPr>
          <p:style>
            <a:lnRef idx="1">
              <a:schemeClr val="accent1"/>
            </a:lnRef>
            <a:fillRef idx="0">
              <a:schemeClr val="accent1"/>
            </a:fillRef>
            <a:effectRef idx="0">
              <a:schemeClr val="accent1"/>
            </a:effectRef>
            <a:fontRef idx="minor">
              <a:schemeClr val="tx1"/>
            </a:fontRef>
          </p:style>
        </p:cxnSp>
      </p:grpSp>
      <p:sp>
        <p:nvSpPr>
          <p:cNvPr id="19" name="Rectangle 18">
            <a:hlinkClick r:id="rId5" action="ppaction://hlinksldjump"/>
            <a:extLst>
              <a:ext uri="{FF2B5EF4-FFF2-40B4-BE49-F238E27FC236}">
                <a16:creationId xmlns:a16="http://schemas.microsoft.com/office/drawing/2014/main" id="{759FC6C0-39C0-4BD9-8455-82238422A531}"/>
              </a:ext>
            </a:extLst>
          </p:cNvPr>
          <p:cNvSpPr/>
          <p:nvPr/>
        </p:nvSpPr>
        <p:spPr>
          <a:xfrm>
            <a:off x="502429" y="3289666"/>
            <a:ext cx="13529539" cy="527539"/>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0" defTabSz="531813"/>
            <a:r>
              <a:rPr lang="en-US" b="1" dirty="0">
                <a:solidFill>
                  <a:schemeClr val="bg1"/>
                </a:solidFill>
                <a:latin typeface="Effra" panose="020B0603020203020204" pitchFamily="34" charset="0"/>
              </a:rPr>
              <a:t>REFRACTORY PERIOD</a:t>
            </a:r>
          </a:p>
        </p:txBody>
      </p:sp>
      <p:cxnSp>
        <p:nvCxnSpPr>
          <p:cNvPr id="22" name="Straight Connector 21">
            <a:extLst>
              <a:ext uri="{FF2B5EF4-FFF2-40B4-BE49-F238E27FC236}">
                <a16:creationId xmlns:a16="http://schemas.microsoft.com/office/drawing/2014/main" id="{EBCFC88F-59BC-4CF5-B24F-20F668933745}"/>
              </a:ext>
            </a:extLst>
          </p:cNvPr>
          <p:cNvCxnSpPr>
            <a:cxnSpLocks/>
          </p:cNvCxnSpPr>
          <p:nvPr/>
        </p:nvCxnSpPr>
        <p:spPr>
          <a:xfrm rot="5400000">
            <a:off x="875670" y="3349968"/>
            <a:ext cx="0" cy="4069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F38097C-172E-448C-9085-D6270B3A3CB7}"/>
              </a:ext>
            </a:extLst>
          </p:cNvPr>
          <p:cNvSpPr/>
          <p:nvPr/>
        </p:nvSpPr>
        <p:spPr>
          <a:xfrm>
            <a:off x="514706" y="3298315"/>
            <a:ext cx="13492800" cy="4471529"/>
          </a:xfrm>
          <a:prstGeom prst="rect">
            <a:avLst/>
          </a:prstGeom>
          <a:noFill/>
          <a:ln w="349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F716C2D-385C-43D1-B14C-6F2FD0CD9ABF}"/>
              </a:ext>
            </a:extLst>
          </p:cNvPr>
          <p:cNvSpPr/>
          <p:nvPr/>
        </p:nvSpPr>
        <p:spPr>
          <a:xfrm>
            <a:off x="7571678" y="4092138"/>
            <a:ext cx="5205918" cy="3483005"/>
          </a:xfrm>
          <a:prstGeom prst="rect">
            <a:avLst/>
          </a:prstGeom>
        </p:spPr>
        <p:txBody>
          <a:bodyPr wrap="square">
            <a:spAutoFit/>
          </a:bodyPr>
          <a:lstStyle/>
          <a:p>
            <a:pPr lvl="0" defTabSz="914400">
              <a:lnSpc>
                <a:spcPct val="90000"/>
              </a:lnSpc>
              <a:spcBef>
                <a:spcPts val="1000"/>
              </a:spcBef>
            </a:pPr>
            <a:r>
              <a:rPr lang="en-US" sz="1800" b="1" dirty="0">
                <a:solidFill>
                  <a:srgbClr val="888B8D"/>
                </a:solidFill>
                <a:latin typeface="Effra" panose="020B0603020203020204" pitchFamily="34" charset="0"/>
              </a:rPr>
              <a:t>ERP (Effective Refractory Period)</a:t>
            </a:r>
          </a:p>
          <a:p>
            <a:pPr marL="285750" lvl="0" indent="-285750" defTabSz="914400">
              <a:lnSpc>
                <a:spcPct val="90000"/>
              </a:lnSpc>
              <a:spcBef>
                <a:spcPts val="1000"/>
              </a:spcBef>
              <a:buFont typeface="Wingdings" panose="05000000000000000000" pitchFamily="2" charset="2"/>
              <a:buChar char="§"/>
            </a:pPr>
            <a:r>
              <a:rPr lang="en-US" sz="1800" dirty="0">
                <a:solidFill>
                  <a:srgbClr val="888B8D"/>
                </a:solidFill>
                <a:latin typeface="Effra" panose="020B0603020203020204" pitchFamily="34" charset="0"/>
              </a:rPr>
              <a:t>Absolute Refractory Period</a:t>
            </a:r>
          </a:p>
          <a:p>
            <a:pPr marL="285750" lvl="0" indent="-285750" defTabSz="914400">
              <a:lnSpc>
                <a:spcPct val="90000"/>
              </a:lnSpc>
              <a:spcBef>
                <a:spcPts val="1000"/>
              </a:spcBef>
              <a:buFont typeface="Wingdings" panose="05000000000000000000" pitchFamily="2" charset="2"/>
              <a:buChar char="§"/>
            </a:pPr>
            <a:r>
              <a:rPr lang="en-US" sz="1800" dirty="0">
                <a:solidFill>
                  <a:srgbClr val="888B8D"/>
                </a:solidFill>
                <a:latin typeface="Effra" panose="020B0603020203020204" pitchFamily="34" charset="0"/>
              </a:rPr>
              <a:t>Phases 0, 1, 2, and early Phase 3</a:t>
            </a:r>
          </a:p>
          <a:p>
            <a:pPr marL="285750" lvl="0" indent="-285750" defTabSz="914400">
              <a:lnSpc>
                <a:spcPct val="90000"/>
              </a:lnSpc>
              <a:spcBef>
                <a:spcPts val="1000"/>
              </a:spcBef>
              <a:buFont typeface="Wingdings" panose="05000000000000000000" pitchFamily="2" charset="2"/>
              <a:buChar char="§"/>
            </a:pPr>
            <a:r>
              <a:rPr lang="en-US" sz="1800" dirty="0">
                <a:solidFill>
                  <a:srgbClr val="888B8D"/>
                </a:solidFill>
                <a:latin typeface="Effra" panose="020B0603020203020204" pitchFamily="34" charset="0"/>
              </a:rPr>
              <a:t>A depolarization cannot be initiated by an impulse of any strength</a:t>
            </a:r>
          </a:p>
          <a:p>
            <a:pPr lvl="0" defTabSz="914400">
              <a:lnSpc>
                <a:spcPct val="90000"/>
              </a:lnSpc>
              <a:spcBef>
                <a:spcPts val="1000"/>
              </a:spcBef>
            </a:pPr>
            <a:r>
              <a:rPr lang="en-US" sz="1800" b="1" dirty="0">
                <a:solidFill>
                  <a:srgbClr val="888B8D"/>
                </a:solidFill>
                <a:latin typeface="Effra" panose="020B0603020203020204" pitchFamily="34" charset="0"/>
              </a:rPr>
              <a:t>RRP (Relative Refractory Period)</a:t>
            </a:r>
          </a:p>
          <a:p>
            <a:pPr marL="285750" lvl="0" indent="-285750" defTabSz="914400">
              <a:lnSpc>
                <a:spcPct val="90000"/>
              </a:lnSpc>
              <a:spcBef>
                <a:spcPts val="1000"/>
              </a:spcBef>
              <a:buFont typeface="Wingdings" panose="05000000000000000000" pitchFamily="2" charset="2"/>
              <a:buChar char="§"/>
            </a:pPr>
            <a:r>
              <a:rPr lang="en-US" sz="1800" dirty="0">
                <a:solidFill>
                  <a:srgbClr val="888B8D"/>
                </a:solidFill>
                <a:latin typeface="Effra" panose="020B0603020203020204" pitchFamily="34" charset="0"/>
              </a:rPr>
              <a:t>Late Phase 2 and early Phase 3</a:t>
            </a:r>
          </a:p>
          <a:p>
            <a:pPr marL="285750" lvl="0" indent="-285750" defTabSz="914400">
              <a:lnSpc>
                <a:spcPct val="90000"/>
              </a:lnSpc>
              <a:spcBef>
                <a:spcPts val="1000"/>
              </a:spcBef>
              <a:buFont typeface="Wingdings" panose="05000000000000000000" pitchFamily="2" charset="2"/>
              <a:buChar char="§"/>
            </a:pPr>
            <a:r>
              <a:rPr lang="en-US" sz="1800" dirty="0">
                <a:solidFill>
                  <a:srgbClr val="888B8D"/>
                </a:solidFill>
                <a:latin typeface="Effra" panose="020B0603020203020204" pitchFamily="34" charset="0"/>
              </a:rPr>
              <a:t>A strong impulse can cause depolarization, possibly with aberrancy</a:t>
            </a:r>
          </a:p>
          <a:p>
            <a:pPr marL="285750" lvl="0" indent="-285750" defTabSz="914400">
              <a:lnSpc>
                <a:spcPct val="90000"/>
              </a:lnSpc>
              <a:spcBef>
                <a:spcPts val="1000"/>
              </a:spcBef>
              <a:buFont typeface="Wingdings" panose="05000000000000000000" pitchFamily="2" charset="2"/>
              <a:buChar char="§"/>
            </a:pPr>
            <a:r>
              <a:rPr lang="en-US" sz="1800" dirty="0">
                <a:solidFill>
                  <a:srgbClr val="888B8D"/>
                </a:solidFill>
                <a:latin typeface="Effra" panose="020B0603020203020204" pitchFamily="34" charset="0"/>
              </a:rPr>
              <a:t>“R on T” phenomena</a:t>
            </a:r>
          </a:p>
        </p:txBody>
      </p:sp>
      <p:pic>
        <p:nvPicPr>
          <p:cNvPr id="27" name="Picture 26">
            <a:extLst>
              <a:ext uri="{FF2B5EF4-FFF2-40B4-BE49-F238E27FC236}">
                <a16:creationId xmlns:a16="http://schemas.microsoft.com/office/drawing/2014/main" id="{0458E326-125E-4518-BB64-4AA3641D0C0A}"/>
              </a:ext>
            </a:extLst>
          </p:cNvPr>
          <p:cNvPicPr>
            <a:picLocks noChangeAspect="1"/>
          </p:cNvPicPr>
          <p:nvPr/>
        </p:nvPicPr>
        <p:blipFill>
          <a:blip r:embed="rId6"/>
          <a:stretch>
            <a:fillRect/>
          </a:stretch>
        </p:blipFill>
        <p:spPr>
          <a:xfrm>
            <a:off x="2025077" y="4208322"/>
            <a:ext cx="3778002" cy="3250638"/>
          </a:xfrm>
          <a:prstGeom prst="rect">
            <a:avLst/>
          </a:prstGeom>
        </p:spPr>
      </p:pic>
      <p:sp>
        <p:nvSpPr>
          <p:cNvPr id="20" name="Rectangle 19">
            <a:hlinkClick r:id="rId3" action="ppaction://hlinksldjump"/>
            <a:extLst>
              <a:ext uri="{FF2B5EF4-FFF2-40B4-BE49-F238E27FC236}">
                <a16:creationId xmlns:a16="http://schemas.microsoft.com/office/drawing/2014/main" id="{85FEE5E9-5F30-4617-BDAF-0F3620A2C469}"/>
              </a:ext>
            </a:extLst>
          </p:cNvPr>
          <p:cNvSpPr/>
          <p:nvPr/>
        </p:nvSpPr>
        <p:spPr>
          <a:xfrm>
            <a:off x="672203" y="229861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4" action="ppaction://hlinksldjump"/>
            <a:extLst>
              <a:ext uri="{FF2B5EF4-FFF2-40B4-BE49-F238E27FC236}">
                <a16:creationId xmlns:a16="http://schemas.microsoft.com/office/drawing/2014/main" id="{6D76361A-18A2-4101-B797-FB65C140D950}"/>
              </a:ext>
            </a:extLst>
          </p:cNvPr>
          <p:cNvSpPr/>
          <p:nvPr/>
        </p:nvSpPr>
        <p:spPr>
          <a:xfrm>
            <a:off x="672202" y="2822429"/>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5" action="ppaction://hlinksldjump"/>
            <a:extLst>
              <a:ext uri="{FF2B5EF4-FFF2-40B4-BE49-F238E27FC236}">
                <a16:creationId xmlns:a16="http://schemas.microsoft.com/office/drawing/2014/main" id="{F6BD4986-F5F9-4DE5-99B9-8422448D0EBA}"/>
              </a:ext>
            </a:extLst>
          </p:cNvPr>
          <p:cNvSpPr/>
          <p:nvPr/>
        </p:nvSpPr>
        <p:spPr>
          <a:xfrm>
            <a:off x="672201" y="3344281"/>
            <a:ext cx="406929" cy="406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442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701461-A01A-4817-88AA-779B5E460098}"/>
              </a:ext>
            </a:extLst>
          </p:cNvPr>
          <p:cNvGrpSpPr>
            <a:grpSpLocks noChangeAspect="1"/>
          </p:cNvGrpSpPr>
          <p:nvPr/>
        </p:nvGrpSpPr>
        <p:grpSpPr>
          <a:xfrm>
            <a:off x="954904" y="2860157"/>
            <a:ext cx="1880819" cy="516563"/>
            <a:chOff x="1251081" y="2680152"/>
            <a:chExt cx="2497015" cy="685800"/>
          </a:xfrm>
        </p:grpSpPr>
        <p:grpSp>
          <p:nvGrpSpPr>
            <p:cNvPr id="7" name="Group 6">
              <a:extLst>
                <a:ext uri="{FF2B5EF4-FFF2-40B4-BE49-F238E27FC236}">
                  <a16:creationId xmlns:a16="http://schemas.microsoft.com/office/drawing/2014/main" id="{78AC32D5-1DDE-45A3-91E4-E2E4A239DCA0}"/>
                </a:ext>
              </a:extLst>
            </p:cNvPr>
            <p:cNvGrpSpPr/>
            <p:nvPr/>
          </p:nvGrpSpPr>
          <p:grpSpPr>
            <a:xfrm>
              <a:off x="1251081" y="2680152"/>
              <a:ext cx="2497015" cy="685800"/>
              <a:chOff x="1529862" y="2936631"/>
              <a:chExt cx="2497015" cy="685800"/>
            </a:xfrm>
          </p:grpSpPr>
          <p:sp>
            <p:nvSpPr>
              <p:cNvPr id="3" name="Rectangle 2">
                <a:extLst>
                  <a:ext uri="{FF2B5EF4-FFF2-40B4-BE49-F238E27FC236}">
                    <a16:creationId xmlns:a16="http://schemas.microsoft.com/office/drawing/2014/main" id="{BB339B21-C4C9-45F8-AC17-254C86B34C90}"/>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1EDA9-CC21-4102-8242-6311C5316C4C}"/>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3FEA8AC4-F984-4D15-AD26-7F4890567342}"/>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E7C984-3838-44C3-B6A3-8BB25E6D384F}"/>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a:hlinkClick r:id="rId4" action="ppaction://hlinksldjump"/>
            <a:extLst>
              <a:ext uri="{FF2B5EF4-FFF2-40B4-BE49-F238E27FC236}">
                <a16:creationId xmlns:a16="http://schemas.microsoft.com/office/drawing/2014/main" id="{5EBE8DC7-E90C-447F-AF17-81B70A9541E4}"/>
              </a:ext>
            </a:extLst>
          </p:cNvPr>
          <p:cNvSpPr txBox="1"/>
          <p:nvPr/>
        </p:nvSpPr>
        <p:spPr>
          <a:xfrm>
            <a:off x="1415185" y="2230179"/>
            <a:ext cx="2520462" cy="430887"/>
          </a:xfrm>
          <a:prstGeom prst="rect">
            <a:avLst/>
          </a:prstGeom>
          <a:noFill/>
        </p:spPr>
        <p:txBody>
          <a:bodyPr wrap="square" rtlCol="0">
            <a:spAutoFit/>
          </a:bodyPr>
          <a:lstStyle/>
          <a:p>
            <a:pPr algn="l"/>
            <a:r>
              <a:rPr lang="en-US" dirty="0">
                <a:solidFill>
                  <a:srgbClr val="00A9E0"/>
                </a:solidFill>
                <a:latin typeface="Effra" panose="020B0603020203020204" pitchFamily="34" charset="0"/>
              </a:rPr>
              <a:t>INTRODUCTION</a:t>
            </a:r>
          </a:p>
        </p:txBody>
      </p:sp>
      <p:sp>
        <p:nvSpPr>
          <p:cNvPr id="30" name="TextBox 29">
            <a:extLst>
              <a:ext uri="{FF2B5EF4-FFF2-40B4-BE49-F238E27FC236}">
                <a16:creationId xmlns:a16="http://schemas.microsoft.com/office/drawing/2014/main" id="{E967DBF9-FF05-484B-BC23-505BA838B0D7}"/>
              </a:ext>
            </a:extLst>
          </p:cNvPr>
          <p:cNvSpPr txBox="1"/>
          <p:nvPr/>
        </p:nvSpPr>
        <p:spPr>
          <a:xfrm>
            <a:off x="1415185" y="5028041"/>
            <a:ext cx="2520462" cy="430887"/>
          </a:xfrm>
          <a:prstGeom prst="rect">
            <a:avLst/>
          </a:prstGeom>
          <a:noFill/>
        </p:spPr>
        <p:txBody>
          <a:bodyPr wrap="square" rtlCol="0">
            <a:spAutoFit/>
          </a:bodyPr>
          <a:lstStyle/>
          <a:p>
            <a:pPr algn="l"/>
            <a:r>
              <a:rPr lang="en-US" dirty="0">
                <a:solidFill>
                  <a:srgbClr val="00A9E0"/>
                </a:solidFill>
                <a:latin typeface="Effra" panose="020B0603020203020204" pitchFamily="34" charset="0"/>
              </a:rPr>
              <a:t>SUMMARY</a:t>
            </a:r>
          </a:p>
        </p:txBody>
      </p:sp>
      <p:sp>
        <p:nvSpPr>
          <p:cNvPr id="31" name="TextBox 30">
            <a:extLst>
              <a:ext uri="{FF2B5EF4-FFF2-40B4-BE49-F238E27FC236}">
                <a16:creationId xmlns:a16="http://schemas.microsoft.com/office/drawing/2014/main" id="{FBEDEF53-E8D0-493E-BA9F-ECD6F8DFB480}"/>
              </a:ext>
            </a:extLst>
          </p:cNvPr>
          <p:cNvSpPr txBox="1"/>
          <p:nvPr/>
        </p:nvSpPr>
        <p:spPr>
          <a:xfrm>
            <a:off x="1489990" y="2901500"/>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01</a:t>
            </a:r>
          </a:p>
        </p:txBody>
      </p:sp>
      <p:grpSp>
        <p:nvGrpSpPr>
          <p:cNvPr id="32" name="Group 31">
            <a:extLst>
              <a:ext uri="{FF2B5EF4-FFF2-40B4-BE49-F238E27FC236}">
                <a16:creationId xmlns:a16="http://schemas.microsoft.com/office/drawing/2014/main" id="{B2EE4B3F-63EA-4A27-ACE9-90E57D8F3C85}"/>
              </a:ext>
            </a:extLst>
          </p:cNvPr>
          <p:cNvGrpSpPr>
            <a:grpSpLocks noChangeAspect="1"/>
          </p:cNvGrpSpPr>
          <p:nvPr/>
        </p:nvGrpSpPr>
        <p:grpSpPr>
          <a:xfrm>
            <a:off x="954904" y="3578675"/>
            <a:ext cx="1880819" cy="516563"/>
            <a:chOff x="1251081" y="2680152"/>
            <a:chExt cx="2497015" cy="685800"/>
          </a:xfrm>
        </p:grpSpPr>
        <p:grpSp>
          <p:nvGrpSpPr>
            <p:cNvPr id="33" name="Group 32">
              <a:extLst>
                <a:ext uri="{FF2B5EF4-FFF2-40B4-BE49-F238E27FC236}">
                  <a16:creationId xmlns:a16="http://schemas.microsoft.com/office/drawing/2014/main" id="{21E59F56-5C07-44B5-807A-701C1BA7D748}"/>
                </a:ext>
              </a:extLst>
            </p:cNvPr>
            <p:cNvGrpSpPr/>
            <p:nvPr/>
          </p:nvGrpSpPr>
          <p:grpSpPr>
            <a:xfrm>
              <a:off x="1251081" y="2680152"/>
              <a:ext cx="2497015" cy="685800"/>
              <a:chOff x="1529862" y="2936631"/>
              <a:chExt cx="2497015" cy="685800"/>
            </a:xfrm>
          </p:grpSpPr>
          <p:sp>
            <p:nvSpPr>
              <p:cNvPr id="36" name="Rectangle 35">
                <a:extLst>
                  <a:ext uri="{FF2B5EF4-FFF2-40B4-BE49-F238E27FC236}">
                    <a16:creationId xmlns:a16="http://schemas.microsoft.com/office/drawing/2014/main" id="{E8002284-2993-4600-8176-0CF949ED3676}"/>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CB779E2-5700-435D-B24E-6592957F9C4D}"/>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AFBFE766-2BF8-4D5A-9A94-620C914CCFD9}"/>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10B394-D681-4B94-A779-9B99EEF1177D}"/>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C3A56F2-E05D-43CE-905B-FEEEEEB16298}"/>
              </a:ext>
            </a:extLst>
          </p:cNvPr>
          <p:cNvSpPr txBox="1"/>
          <p:nvPr/>
        </p:nvSpPr>
        <p:spPr>
          <a:xfrm>
            <a:off x="1489990" y="3620018"/>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02</a:t>
            </a:r>
          </a:p>
        </p:txBody>
      </p:sp>
      <p:grpSp>
        <p:nvGrpSpPr>
          <p:cNvPr id="39" name="Group 38">
            <a:extLst>
              <a:ext uri="{FF2B5EF4-FFF2-40B4-BE49-F238E27FC236}">
                <a16:creationId xmlns:a16="http://schemas.microsoft.com/office/drawing/2014/main" id="{CAAE8819-98B6-4021-919E-0588EACC9D1D}"/>
              </a:ext>
            </a:extLst>
          </p:cNvPr>
          <p:cNvGrpSpPr>
            <a:grpSpLocks noChangeAspect="1"/>
          </p:cNvGrpSpPr>
          <p:nvPr/>
        </p:nvGrpSpPr>
        <p:grpSpPr>
          <a:xfrm>
            <a:off x="954904" y="4303358"/>
            <a:ext cx="1880819" cy="516563"/>
            <a:chOff x="1251081" y="2680152"/>
            <a:chExt cx="2497015" cy="685800"/>
          </a:xfrm>
        </p:grpSpPr>
        <p:grpSp>
          <p:nvGrpSpPr>
            <p:cNvPr id="40" name="Group 39">
              <a:extLst>
                <a:ext uri="{FF2B5EF4-FFF2-40B4-BE49-F238E27FC236}">
                  <a16:creationId xmlns:a16="http://schemas.microsoft.com/office/drawing/2014/main" id="{33B9B8B6-E4DC-469C-8324-AC95E900624A}"/>
                </a:ext>
              </a:extLst>
            </p:cNvPr>
            <p:cNvGrpSpPr/>
            <p:nvPr/>
          </p:nvGrpSpPr>
          <p:grpSpPr>
            <a:xfrm>
              <a:off x="1251081" y="2680152"/>
              <a:ext cx="2497015" cy="685800"/>
              <a:chOff x="1529862" y="2936631"/>
              <a:chExt cx="2497015" cy="685800"/>
            </a:xfrm>
          </p:grpSpPr>
          <p:sp>
            <p:nvSpPr>
              <p:cNvPr id="43" name="Rectangle 42">
                <a:extLst>
                  <a:ext uri="{FF2B5EF4-FFF2-40B4-BE49-F238E27FC236}">
                    <a16:creationId xmlns:a16="http://schemas.microsoft.com/office/drawing/2014/main" id="{88681256-757E-4A72-AD3C-9C628A265B84}"/>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ABA4465-411C-411A-828F-D5F4DA05D098}"/>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C5BF24A3-33AA-4325-9A69-12E3FD53DD4E}"/>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CE740-AAF1-44D5-A5B5-CE637D1B890E}"/>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2478EB5-818F-4403-9F65-F08723261337}"/>
              </a:ext>
            </a:extLst>
          </p:cNvPr>
          <p:cNvSpPr txBox="1"/>
          <p:nvPr/>
        </p:nvSpPr>
        <p:spPr>
          <a:xfrm>
            <a:off x="1489990" y="4344701"/>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03</a:t>
            </a:r>
          </a:p>
        </p:txBody>
      </p:sp>
      <p:sp>
        <p:nvSpPr>
          <p:cNvPr id="46" name="TextBox 45">
            <a:extLst>
              <a:ext uri="{FF2B5EF4-FFF2-40B4-BE49-F238E27FC236}">
                <a16:creationId xmlns:a16="http://schemas.microsoft.com/office/drawing/2014/main" id="{9AFB60B9-5B8D-48DC-9BB6-6EE81BD5F77B}"/>
              </a:ext>
            </a:extLst>
          </p:cNvPr>
          <p:cNvSpPr txBox="1"/>
          <p:nvPr/>
        </p:nvSpPr>
        <p:spPr>
          <a:xfrm>
            <a:off x="2988777" y="2901500"/>
            <a:ext cx="352051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anatomical structures</a:t>
            </a:r>
          </a:p>
        </p:txBody>
      </p:sp>
      <p:sp>
        <p:nvSpPr>
          <p:cNvPr id="47" name="TextBox 46">
            <a:extLst>
              <a:ext uri="{FF2B5EF4-FFF2-40B4-BE49-F238E27FC236}">
                <a16:creationId xmlns:a16="http://schemas.microsoft.com/office/drawing/2014/main" id="{2C1EF7B9-6F47-488E-9ED5-0F1FCB9AE28F}"/>
              </a:ext>
            </a:extLst>
          </p:cNvPr>
          <p:cNvSpPr txBox="1"/>
          <p:nvPr/>
        </p:nvSpPr>
        <p:spPr>
          <a:xfrm>
            <a:off x="2988777" y="3635576"/>
            <a:ext cx="340349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electrical conduction</a:t>
            </a:r>
          </a:p>
        </p:txBody>
      </p:sp>
      <p:sp>
        <p:nvSpPr>
          <p:cNvPr id="48" name="TextBox 47">
            <a:extLst>
              <a:ext uri="{FF2B5EF4-FFF2-40B4-BE49-F238E27FC236}">
                <a16:creationId xmlns:a16="http://schemas.microsoft.com/office/drawing/2014/main" id="{4EFA1810-043E-4322-BFB8-C8D68047CA33}"/>
              </a:ext>
            </a:extLst>
          </p:cNvPr>
          <p:cNvSpPr txBox="1"/>
          <p:nvPr/>
        </p:nvSpPr>
        <p:spPr>
          <a:xfrm>
            <a:off x="2988777" y="4360089"/>
            <a:ext cx="3940502"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Electrical conduction and the ECG</a:t>
            </a:r>
          </a:p>
        </p:txBody>
      </p:sp>
      <p:sp>
        <p:nvSpPr>
          <p:cNvPr id="8" name="Rectangle 7">
            <a:hlinkClick r:id="rId5" action="ppaction://hlinksldjump"/>
            <a:extLst>
              <a:ext uri="{FF2B5EF4-FFF2-40B4-BE49-F238E27FC236}">
                <a16:creationId xmlns:a16="http://schemas.microsoft.com/office/drawing/2014/main" id="{80A206EB-0AAE-49AF-9C87-34BED1A9D1F1}"/>
              </a:ext>
            </a:extLst>
          </p:cNvPr>
          <p:cNvSpPr/>
          <p:nvPr/>
        </p:nvSpPr>
        <p:spPr>
          <a:xfrm>
            <a:off x="954904" y="2860157"/>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a:extLst>
              <a:ext uri="{FF2B5EF4-FFF2-40B4-BE49-F238E27FC236}">
                <a16:creationId xmlns:a16="http://schemas.microsoft.com/office/drawing/2014/main" id="{C027BB62-870B-4525-AFBC-20C78AEFD9D4}"/>
              </a:ext>
            </a:extLst>
          </p:cNvPr>
          <p:cNvSpPr/>
          <p:nvPr/>
        </p:nvSpPr>
        <p:spPr>
          <a:xfrm>
            <a:off x="954904" y="3575684"/>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a:extLst>
              <a:ext uri="{FF2B5EF4-FFF2-40B4-BE49-F238E27FC236}">
                <a16:creationId xmlns:a16="http://schemas.microsoft.com/office/drawing/2014/main" id="{5E7EFAE9-A7A4-40B5-8551-D8CE1E51ABEE}"/>
              </a:ext>
            </a:extLst>
          </p:cNvPr>
          <p:cNvSpPr/>
          <p:nvPr/>
        </p:nvSpPr>
        <p:spPr>
          <a:xfrm>
            <a:off x="954904" y="4291211"/>
            <a:ext cx="5974375"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a:extLst>
              <a:ext uri="{FF2B5EF4-FFF2-40B4-BE49-F238E27FC236}">
                <a16:creationId xmlns:a16="http://schemas.microsoft.com/office/drawing/2014/main" id="{30F3BCB2-C5E6-460C-91BC-83B4A3A3DD3D}"/>
              </a:ext>
            </a:extLst>
          </p:cNvPr>
          <p:cNvSpPr/>
          <p:nvPr/>
        </p:nvSpPr>
        <p:spPr>
          <a:xfrm>
            <a:off x="1415186" y="4985202"/>
            <a:ext cx="1420538"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95967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a:xfrm>
            <a:off x="1543050" y="438548"/>
            <a:ext cx="7739846" cy="491490"/>
          </a:xfrm>
        </p:spPr>
        <p:txBody>
          <a:bodyPr/>
          <a:lstStyle/>
          <a:p>
            <a:r>
              <a:rPr lang="en-US" dirty="0"/>
              <a:t>AUTOMATICITY: CARDIAC CELLS</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2</a:t>
            </a:r>
          </a:p>
        </p:txBody>
      </p:sp>
      <p:sp>
        <p:nvSpPr>
          <p:cNvPr id="5" name="Rectangle 4">
            <a:extLst>
              <a:ext uri="{FF2B5EF4-FFF2-40B4-BE49-F238E27FC236}">
                <a16:creationId xmlns:a16="http://schemas.microsoft.com/office/drawing/2014/main" id="{25C18D4A-AA17-4AE6-BD41-406141800C4E}"/>
              </a:ext>
            </a:extLst>
          </p:cNvPr>
          <p:cNvSpPr/>
          <p:nvPr/>
        </p:nvSpPr>
        <p:spPr>
          <a:xfrm>
            <a:off x="256478" y="1751201"/>
            <a:ext cx="10068140" cy="1089529"/>
          </a:xfrm>
          <a:prstGeom prst="rect">
            <a:avLst/>
          </a:prstGeom>
        </p:spPr>
        <p:txBody>
          <a:bodyPr wrap="square">
            <a:spAutoFit/>
          </a:bodyPr>
          <a:lstStyle/>
          <a:p>
            <a:pPr lvl="0" defTabSz="914400">
              <a:lnSpc>
                <a:spcPct val="90000"/>
              </a:lnSpc>
              <a:spcBef>
                <a:spcPts val="1000"/>
              </a:spcBef>
            </a:pPr>
            <a:r>
              <a:rPr lang="en-US" sz="1800" dirty="0">
                <a:solidFill>
                  <a:srgbClr val="888B8D"/>
                </a:solidFill>
                <a:latin typeface="Effra" panose="020B0603020203020204" pitchFamily="34" charset="0"/>
              </a:rPr>
              <a:t>Different areas of the heart have differing rates of automaticity. The cardiac cells that depolarize the fastest will drive the heart rate. In a normal heart, the SA node is the fastest, and so acts as the area of the heart that drives the pace. A normal resting heart rate range is between 60 to 100 beats per minute.</a:t>
            </a:r>
          </a:p>
        </p:txBody>
      </p:sp>
      <p:sp>
        <p:nvSpPr>
          <p:cNvPr id="6" name="Rectangle 5">
            <a:extLst>
              <a:ext uri="{FF2B5EF4-FFF2-40B4-BE49-F238E27FC236}">
                <a16:creationId xmlns:a16="http://schemas.microsoft.com/office/drawing/2014/main" id="{5AB5C7B9-5499-41E5-9AFD-733D2AB8A24A}"/>
              </a:ext>
            </a:extLst>
          </p:cNvPr>
          <p:cNvSpPr/>
          <p:nvPr/>
        </p:nvSpPr>
        <p:spPr>
          <a:xfrm>
            <a:off x="256478" y="3144924"/>
            <a:ext cx="7315200" cy="313932"/>
          </a:xfrm>
          <a:prstGeom prst="rect">
            <a:avLst/>
          </a:prstGeom>
        </p:spPr>
        <p:txBody>
          <a:bodyPr>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the icons to learn more</a:t>
            </a:r>
          </a:p>
        </p:txBody>
      </p:sp>
      <p:pic>
        <p:nvPicPr>
          <p:cNvPr id="7" name="Picture 11" descr="automaticity_hlts4">
            <a:extLst>
              <a:ext uri="{FF2B5EF4-FFF2-40B4-BE49-F238E27FC236}">
                <a16:creationId xmlns:a16="http://schemas.microsoft.com/office/drawing/2014/main" id="{ADD96451-3F87-4478-97A4-95FA8D30848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670" b="90367" l="3593" r="89521">
                        <a14:foregroundMark x1="12575" y1="11468" x2="12575" y2="11468"/>
                        <a14:foregroundMark x1="22455" y1="9862" x2="22455" y2="9862"/>
                        <a14:foregroundMark x1="9281" y1="27064" x2="9281" y2="27064"/>
                        <a14:foregroundMark x1="8084" y1="38073" x2="8084" y2="38073"/>
                        <a14:foregroundMark x1="5988" y1="40138" x2="5988" y2="40138"/>
                        <a14:foregroundMark x1="51497" y1="7569" x2="51497" y2="7569"/>
                        <a14:foregroundMark x1="44012" y1="5505" x2="44012" y2="5505"/>
                        <a14:foregroundMark x1="43413" y1="3899" x2="43413" y2="3899"/>
                        <a14:foregroundMark x1="53293" y1="5963" x2="53293" y2="5963"/>
                        <a14:foregroundMark x1="66766" y1="12844" x2="66766" y2="12844"/>
                        <a14:foregroundMark x1="67964" y1="14220" x2="67964" y2="14220"/>
                        <a14:foregroundMark x1="80838" y1="30046" x2="80838" y2="30046"/>
                        <a14:foregroundMark x1="80539" y1="37844" x2="80539" y2="37844"/>
                        <a14:foregroundMark x1="78144" y1="44954" x2="78144" y2="44954"/>
                        <a14:foregroundMark x1="5389" y1="42890" x2="5389" y2="42890"/>
                        <a14:foregroundMark x1="3593" y1="40138" x2="3593" y2="40138"/>
                        <a14:foregroundMark x1="3892" y1="33716" x2="3892" y2="33716"/>
                        <a14:foregroundMark x1="6587" y1="25688" x2="6587" y2="25688"/>
                        <a14:foregroundMark x1="64970" y1="90367" x2="64970" y2="90367"/>
                        <a14:foregroundMark x1="4491" y1="43349" x2="4491" y2="43349"/>
                        <a14:foregroundMark x1="5090" y1="44266" x2="5090" y2="44266"/>
                        <a14:backgroundMark x1="1497" y1="37385" x2="1497" y2="37385"/>
                      </a14:backgroundRemoval>
                    </a14:imgEffect>
                  </a14:imgLayer>
                </a14:imgProps>
              </a:ext>
              <a:ext uri="{28A0092B-C50C-407E-A947-70E740481C1C}">
                <a14:useLocalDpi xmlns:a14="http://schemas.microsoft.com/office/drawing/2010/main" val="0"/>
              </a:ext>
            </a:extLst>
          </a:blip>
          <a:srcRect t="2844" r="17347" b="7168"/>
          <a:stretch/>
        </p:blipFill>
        <p:spPr bwMode="auto">
          <a:xfrm>
            <a:off x="3066586" y="3250326"/>
            <a:ext cx="3367374" cy="47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41D8CD40-2D03-439B-A064-A9F143E80BAE}"/>
              </a:ext>
            </a:extLst>
          </p:cNvPr>
          <p:cNvGrpSpPr/>
          <p:nvPr/>
        </p:nvGrpSpPr>
        <p:grpSpPr>
          <a:xfrm>
            <a:off x="7315200" y="4114800"/>
            <a:ext cx="4248614" cy="2044989"/>
            <a:chOff x="5649544" y="3191471"/>
            <a:chExt cx="4248614" cy="2044989"/>
          </a:xfrm>
        </p:grpSpPr>
        <p:sp>
          <p:nvSpPr>
            <p:cNvPr id="9" name="TextBox 8">
              <a:extLst>
                <a:ext uri="{FF2B5EF4-FFF2-40B4-BE49-F238E27FC236}">
                  <a16:creationId xmlns:a16="http://schemas.microsoft.com/office/drawing/2014/main" id="{5FA04481-5F04-4324-A493-17C42322D1E6}"/>
                </a:ext>
              </a:extLst>
            </p:cNvPr>
            <p:cNvSpPr txBox="1"/>
            <p:nvPr/>
          </p:nvSpPr>
          <p:spPr>
            <a:xfrm>
              <a:off x="5649544" y="3191471"/>
              <a:ext cx="4248614" cy="646331"/>
            </a:xfrm>
            <a:prstGeom prst="rect">
              <a:avLst/>
            </a:prstGeom>
            <a:noFill/>
          </p:spPr>
          <p:txBody>
            <a:bodyPr wrap="square" rtlCol="0">
              <a:spAutoFit/>
            </a:bodyPr>
            <a:lstStyle/>
            <a:p>
              <a:pPr marL="342900" indent="-342900" algn="l">
                <a:buFont typeface="+mj-lt"/>
                <a:buAutoNum type="arabicPeriod"/>
              </a:pPr>
              <a:r>
                <a:rPr lang="en-US" sz="1800" dirty="0">
                  <a:solidFill>
                    <a:schemeClr val="tx2"/>
                  </a:solidFill>
                  <a:latin typeface="Effra" panose="020B0603020203020204" pitchFamily="34" charset="0"/>
                </a:rPr>
                <a:t>Sinus Node</a:t>
              </a:r>
            </a:p>
            <a:p>
              <a:pPr marL="357188" algn="l"/>
              <a:r>
                <a:rPr lang="en-US" sz="1800" dirty="0">
                  <a:solidFill>
                    <a:srgbClr val="00A9E0"/>
                  </a:solidFill>
                  <a:latin typeface="Effra" panose="020B0603020203020204" pitchFamily="34" charset="0"/>
                </a:rPr>
                <a:t>Generally, 60 - 100 bpm.</a:t>
              </a:r>
            </a:p>
          </p:txBody>
        </p:sp>
        <p:sp>
          <p:nvSpPr>
            <p:cNvPr id="10" name="TextBox 9">
              <a:extLst>
                <a:ext uri="{FF2B5EF4-FFF2-40B4-BE49-F238E27FC236}">
                  <a16:creationId xmlns:a16="http://schemas.microsoft.com/office/drawing/2014/main" id="{EBABC23B-8B3F-45EE-8C55-274F41CBBA48}"/>
                </a:ext>
              </a:extLst>
            </p:cNvPr>
            <p:cNvSpPr txBox="1"/>
            <p:nvPr/>
          </p:nvSpPr>
          <p:spPr>
            <a:xfrm>
              <a:off x="5649544" y="3890800"/>
              <a:ext cx="3798277" cy="646331"/>
            </a:xfrm>
            <a:prstGeom prst="rect">
              <a:avLst/>
            </a:prstGeom>
            <a:noFill/>
          </p:spPr>
          <p:txBody>
            <a:bodyPr wrap="square" rtlCol="0">
              <a:spAutoFit/>
            </a:bodyPr>
            <a:lstStyle/>
            <a:p>
              <a:pPr marL="342900" indent="-342900" algn="l">
                <a:buFont typeface="+mj-lt"/>
                <a:buAutoNum type="arabicPeriod" startAt="2"/>
              </a:pPr>
              <a:r>
                <a:rPr lang="en-US" sz="1800" dirty="0">
                  <a:solidFill>
                    <a:schemeClr val="tx2"/>
                  </a:solidFill>
                  <a:latin typeface="Effra" panose="020B0603020203020204" pitchFamily="34" charset="0"/>
                </a:rPr>
                <a:t>Atrioventricular node</a:t>
              </a:r>
            </a:p>
            <a:p>
              <a:pPr marL="357188" algn="l"/>
              <a:r>
                <a:rPr lang="en-US" sz="1800" dirty="0">
                  <a:solidFill>
                    <a:srgbClr val="00A9E0"/>
                  </a:solidFill>
                  <a:latin typeface="Effra" panose="020B0603020203020204" pitchFamily="34" charset="0"/>
                </a:rPr>
                <a:t>40 – 60 bpm.</a:t>
              </a:r>
            </a:p>
          </p:txBody>
        </p:sp>
        <p:sp>
          <p:nvSpPr>
            <p:cNvPr id="11" name="TextBox 10">
              <a:extLst>
                <a:ext uri="{FF2B5EF4-FFF2-40B4-BE49-F238E27FC236}">
                  <a16:creationId xmlns:a16="http://schemas.microsoft.com/office/drawing/2014/main" id="{10AC4A78-CD2E-4397-B418-9B3723811026}"/>
                </a:ext>
              </a:extLst>
            </p:cNvPr>
            <p:cNvSpPr txBox="1"/>
            <p:nvPr/>
          </p:nvSpPr>
          <p:spPr>
            <a:xfrm>
              <a:off x="5649544" y="4590129"/>
              <a:ext cx="3798277" cy="646331"/>
            </a:xfrm>
            <a:prstGeom prst="rect">
              <a:avLst/>
            </a:prstGeom>
            <a:noFill/>
          </p:spPr>
          <p:txBody>
            <a:bodyPr wrap="square" rtlCol="0">
              <a:spAutoFit/>
            </a:bodyPr>
            <a:lstStyle/>
            <a:p>
              <a:pPr marL="342900" indent="-342900" algn="l">
                <a:buFont typeface="+mj-lt"/>
                <a:buAutoNum type="arabicPeriod" startAt="3"/>
              </a:pPr>
              <a:r>
                <a:rPr lang="en-US" sz="1800" dirty="0">
                  <a:solidFill>
                    <a:schemeClr val="tx2"/>
                  </a:solidFill>
                  <a:latin typeface="Effra" panose="020B0603020203020204" pitchFamily="34" charset="0"/>
                </a:rPr>
                <a:t>Purkinje network</a:t>
              </a:r>
            </a:p>
            <a:p>
              <a:pPr marL="357188" algn="l"/>
              <a:r>
                <a:rPr lang="en-US" sz="1800" dirty="0">
                  <a:solidFill>
                    <a:srgbClr val="00A9E0"/>
                  </a:solidFill>
                  <a:latin typeface="Effra" panose="020B0603020203020204" pitchFamily="34" charset="0"/>
                </a:rPr>
                <a:t>Generally, 20 – 40 bpm.</a:t>
              </a:r>
            </a:p>
          </p:txBody>
        </p:sp>
      </p:grpSp>
      <p:sp>
        <p:nvSpPr>
          <p:cNvPr id="13" name="Oval 12">
            <a:extLst>
              <a:ext uri="{FF2B5EF4-FFF2-40B4-BE49-F238E27FC236}">
                <a16:creationId xmlns:a16="http://schemas.microsoft.com/office/drawing/2014/main" id="{98E0F40B-8BC6-477A-9346-B3C617F22F61}"/>
              </a:ext>
            </a:extLst>
          </p:cNvPr>
          <p:cNvSpPr/>
          <p:nvPr/>
        </p:nvSpPr>
        <p:spPr>
          <a:xfrm>
            <a:off x="3814841" y="5759244"/>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4" name="Oval 13">
            <a:extLst>
              <a:ext uri="{FF2B5EF4-FFF2-40B4-BE49-F238E27FC236}">
                <a16:creationId xmlns:a16="http://schemas.microsoft.com/office/drawing/2014/main" id="{4585815B-31DD-41CD-85C7-88740A5E4744}"/>
              </a:ext>
            </a:extLst>
          </p:cNvPr>
          <p:cNvSpPr/>
          <p:nvPr/>
        </p:nvSpPr>
        <p:spPr>
          <a:xfrm>
            <a:off x="4534136" y="6227399"/>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5" name="Oval 14">
            <a:extLst>
              <a:ext uri="{FF2B5EF4-FFF2-40B4-BE49-F238E27FC236}">
                <a16:creationId xmlns:a16="http://schemas.microsoft.com/office/drawing/2014/main" id="{CE9F5BE9-D522-470B-908A-55A6BC9474C8}"/>
              </a:ext>
            </a:extLst>
          </p:cNvPr>
          <p:cNvSpPr/>
          <p:nvPr/>
        </p:nvSpPr>
        <p:spPr>
          <a:xfrm>
            <a:off x="4373606" y="7133671"/>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3</a:t>
            </a:r>
          </a:p>
        </p:txBody>
      </p:sp>
    </p:spTree>
    <p:custDataLst>
      <p:tags r:id="rId1"/>
    </p:custDataLst>
    <p:extLst>
      <p:ext uri="{BB962C8B-B14F-4D97-AF65-F5344CB8AC3E}">
        <p14:creationId xmlns:p14="http://schemas.microsoft.com/office/powerpoint/2010/main" val="1577979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a:xfrm>
            <a:off x="1543050" y="438548"/>
            <a:ext cx="7739846" cy="491490"/>
          </a:xfrm>
        </p:spPr>
        <p:txBody>
          <a:bodyPr/>
          <a:lstStyle/>
          <a:p>
            <a:r>
              <a:rPr lang="en-US" dirty="0"/>
              <a:t>AUTOMATICITY: THE DOMINO EFFECT</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2</a:t>
            </a:r>
          </a:p>
        </p:txBody>
      </p:sp>
      <p:pic>
        <p:nvPicPr>
          <p:cNvPr id="8" name="Picture 7">
            <a:extLst>
              <a:ext uri="{FF2B5EF4-FFF2-40B4-BE49-F238E27FC236}">
                <a16:creationId xmlns:a16="http://schemas.microsoft.com/office/drawing/2014/main" id="{6943E6CA-4FE8-4DB2-85FA-578B64E24D23}"/>
              </a:ext>
            </a:extLst>
          </p:cNvPr>
          <p:cNvPicPr>
            <a:picLocks noChangeAspect="1"/>
          </p:cNvPicPr>
          <p:nvPr/>
        </p:nvPicPr>
        <p:blipFill>
          <a:blip r:embed="rId3"/>
          <a:stretch>
            <a:fillRect/>
          </a:stretch>
        </p:blipFill>
        <p:spPr>
          <a:xfrm>
            <a:off x="2854642" y="2153675"/>
            <a:ext cx="7915275" cy="4762500"/>
          </a:xfrm>
          <a:prstGeom prst="rect">
            <a:avLst/>
          </a:prstGeom>
        </p:spPr>
      </p:pic>
      <p:sp>
        <p:nvSpPr>
          <p:cNvPr id="9" name="Rectangle 8">
            <a:extLst>
              <a:ext uri="{FF2B5EF4-FFF2-40B4-BE49-F238E27FC236}">
                <a16:creationId xmlns:a16="http://schemas.microsoft.com/office/drawing/2014/main" id="{D07B84A4-A3F7-49CC-AF5A-196FA5CB69BE}"/>
              </a:ext>
            </a:extLst>
          </p:cNvPr>
          <p:cNvSpPr/>
          <p:nvPr/>
        </p:nvSpPr>
        <p:spPr>
          <a:xfrm>
            <a:off x="7532441" y="4390232"/>
            <a:ext cx="4954834" cy="2790945"/>
          </a:xfrm>
          <a:prstGeom prst="rect">
            <a:avLst/>
          </a:prstGeom>
          <a:ln>
            <a:solidFill>
              <a:srgbClr val="00A9E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38"/>
            <a:r>
              <a:rPr lang="en-US" sz="1800" dirty="0">
                <a:solidFill>
                  <a:schemeClr val="bg1"/>
                </a:solidFill>
                <a:latin typeface="Effra" panose="020B0603020203020204" pitchFamily="34" charset="0"/>
              </a:rPr>
              <a:t>This is how conduction looks when it originates in the SA node (also known as the heart’s natural pacemaker). </a:t>
            </a:r>
          </a:p>
          <a:p>
            <a:pPr marL="173038"/>
            <a:endParaRPr lang="en-US" sz="1800" dirty="0">
              <a:solidFill>
                <a:schemeClr val="bg1"/>
              </a:solidFill>
              <a:latin typeface="Effra" panose="020B0603020203020204" pitchFamily="34" charset="0"/>
            </a:endParaRPr>
          </a:p>
          <a:p>
            <a:pPr marL="173038"/>
            <a:r>
              <a:rPr lang="en-US" sz="1800" dirty="0">
                <a:solidFill>
                  <a:schemeClr val="bg1"/>
                </a:solidFill>
                <a:latin typeface="Effra" panose="020B0603020203020204" pitchFamily="34" charset="0"/>
              </a:rPr>
              <a:t>Once a pacemaker cell initiates an impulse, its neighboring cells follow suit, like domino’s. It’s important to understand how automaticity and conduction work together to create normal sinus rhythm.</a:t>
            </a:r>
          </a:p>
        </p:txBody>
      </p:sp>
    </p:spTree>
    <p:custDataLst>
      <p:tags r:id="rId1"/>
    </p:custDataLst>
    <p:extLst>
      <p:ext uri="{BB962C8B-B14F-4D97-AF65-F5344CB8AC3E}">
        <p14:creationId xmlns:p14="http://schemas.microsoft.com/office/powerpoint/2010/main" val="1049675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B577C-3817-4960-836C-5BC87E8FDAD3}"/>
              </a:ext>
            </a:extLst>
          </p:cNvPr>
          <p:cNvSpPr/>
          <p:nvPr/>
        </p:nvSpPr>
        <p:spPr>
          <a:xfrm>
            <a:off x="492368" y="6007261"/>
            <a:ext cx="13558911" cy="1800000"/>
          </a:xfrm>
          <a:prstGeom prst="rect">
            <a:avLst/>
          </a:prstGeom>
          <a:solidFill>
            <a:srgbClr val="E8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US" dirty="0">
                <a:solidFill>
                  <a:schemeClr val="tx1"/>
                </a:solidFill>
                <a:latin typeface="Effra" panose="020B0603020203020204" pitchFamily="34" charset="0"/>
              </a:rPr>
              <a:t>Depolarization resulting in conduction travels down two different paths: one path is fast and the other path</a:t>
            </a:r>
            <a:br>
              <a:rPr lang="en-US" dirty="0">
                <a:solidFill>
                  <a:schemeClr val="tx1"/>
                </a:solidFill>
                <a:latin typeface="Effra" panose="020B0603020203020204" pitchFamily="34" charset="0"/>
              </a:rPr>
            </a:br>
            <a:r>
              <a:rPr lang="en-US" dirty="0">
                <a:solidFill>
                  <a:schemeClr val="tx1"/>
                </a:solidFill>
                <a:latin typeface="Effra" panose="020B0603020203020204" pitchFamily="34" charset="0"/>
              </a:rPr>
              <a:t>is slow.</a:t>
            </a:r>
          </a:p>
        </p:txBody>
      </p:sp>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7354765" cy="491490"/>
          </a:xfrm>
        </p:spPr>
        <p:txBody>
          <a:bodyPr/>
          <a:lstStyle/>
          <a:p>
            <a:r>
              <a:rPr lang="en-US" dirty="0"/>
              <a:t>AUTOMATICITY AND CONDUCTION</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2</a:t>
            </a:r>
          </a:p>
        </p:txBody>
      </p:sp>
      <p:sp>
        <p:nvSpPr>
          <p:cNvPr id="9" name="Rectangle 8">
            <a:extLst>
              <a:ext uri="{FF2B5EF4-FFF2-40B4-BE49-F238E27FC236}">
                <a16:creationId xmlns:a16="http://schemas.microsoft.com/office/drawing/2014/main" id="{4EBA8EFE-E992-4F51-9425-6A953C6DD0E3}"/>
              </a:ext>
            </a:extLst>
          </p:cNvPr>
          <p:cNvSpPr/>
          <p:nvPr/>
        </p:nvSpPr>
        <p:spPr>
          <a:xfrm>
            <a:off x="492368" y="1953484"/>
            <a:ext cx="6775200" cy="2023200"/>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US" dirty="0">
                <a:latin typeface="Effra" panose="020B0603020203020204" pitchFamily="34" charset="0"/>
              </a:rPr>
              <a:t>Electrical impulses that use the normal conduction system result in rapid depolarization. This can</a:t>
            </a:r>
            <a:br>
              <a:rPr lang="en-US" dirty="0">
                <a:latin typeface="Effra" panose="020B0603020203020204" pitchFamily="34" charset="0"/>
              </a:rPr>
            </a:br>
            <a:r>
              <a:rPr lang="en-US" dirty="0">
                <a:latin typeface="Effra" panose="020B0603020203020204" pitchFamily="34" charset="0"/>
              </a:rPr>
              <a:t>be likened to a sports car speeding down a superhighway.</a:t>
            </a:r>
          </a:p>
        </p:txBody>
      </p:sp>
      <p:sp>
        <p:nvSpPr>
          <p:cNvPr id="10" name="Rectangle 9">
            <a:extLst>
              <a:ext uri="{FF2B5EF4-FFF2-40B4-BE49-F238E27FC236}">
                <a16:creationId xmlns:a16="http://schemas.microsoft.com/office/drawing/2014/main" id="{1F082513-A8B6-4F6E-837F-7DCF1100AD1B}"/>
              </a:ext>
            </a:extLst>
          </p:cNvPr>
          <p:cNvSpPr/>
          <p:nvPr/>
        </p:nvSpPr>
        <p:spPr>
          <a:xfrm>
            <a:off x="492368" y="3976684"/>
            <a:ext cx="6775199" cy="2030577"/>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US" dirty="0">
                <a:latin typeface="Effra" panose="020B0603020203020204" pitchFamily="34" charset="0"/>
              </a:rPr>
              <a:t>Electrical impulses that originate outside of the normal conduction system use the slow route: the cell-to-cell pathway. This can be likened to a horse and buggy moving on a dirt road.</a:t>
            </a:r>
          </a:p>
        </p:txBody>
      </p:sp>
      <p:pic>
        <p:nvPicPr>
          <p:cNvPr id="5" name="Picture 4">
            <a:extLst>
              <a:ext uri="{FF2B5EF4-FFF2-40B4-BE49-F238E27FC236}">
                <a16:creationId xmlns:a16="http://schemas.microsoft.com/office/drawing/2014/main" id="{302E8346-8674-4CF6-89CD-39AD74D5B969}"/>
              </a:ext>
            </a:extLst>
          </p:cNvPr>
          <p:cNvPicPr>
            <a:picLocks noChangeAspect="1"/>
          </p:cNvPicPr>
          <p:nvPr/>
        </p:nvPicPr>
        <p:blipFill>
          <a:blip r:embed="rId4"/>
          <a:stretch>
            <a:fillRect/>
          </a:stretch>
        </p:blipFill>
        <p:spPr>
          <a:xfrm>
            <a:off x="7267566" y="1953484"/>
            <a:ext cx="6779759" cy="4053776"/>
          </a:xfrm>
          <a:prstGeom prst="rect">
            <a:avLst/>
          </a:prstGeom>
        </p:spPr>
      </p:pic>
    </p:spTree>
    <p:custDataLst>
      <p:tags r:id="rId1"/>
    </p:custDataLst>
    <p:extLst>
      <p:ext uri="{BB962C8B-B14F-4D97-AF65-F5344CB8AC3E}">
        <p14:creationId xmlns:p14="http://schemas.microsoft.com/office/powerpoint/2010/main" val="3101510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B577C-3817-4960-836C-5BC87E8FDAD3}"/>
              </a:ext>
            </a:extLst>
          </p:cNvPr>
          <p:cNvSpPr/>
          <p:nvPr/>
        </p:nvSpPr>
        <p:spPr>
          <a:xfrm>
            <a:off x="4618300" y="3838252"/>
            <a:ext cx="9472100" cy="2169008"/>
          </a:xfrm>
          <a:prstGeom prst="rect">
            <a:avLst/>
          </a:prstGeom>
          <a:solidFill>
            <a:srgbClr val="E8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US" dirty="0">
                <a:solidFill>
                  <a:schemeClr val="tx1"/>
                </a:solidFill>
                <a:latin typeface="Effra" panose="020B0603020203020204" pitchFamily="34" charset="0"/>
              </a:rPr>
              <a:t>Specifically, this system controls the speed and rhythm of heart contractions using the two main properties you have been learning about:</a:t>
            </a:r>
          </a:p>
          <a:p>
            <a:pPr marL="531813" indent="-265113">
              <a:buFont typeface="+mj-lt"/>
              <a:buAutoNum type="arabicPeriod"/>
            </a:pPr>
            <a:r>
              <a:rPr lang="en-US" dirty="0">
                <a:solidFill>
                  <a:schemeClr val="tx1"/>
                </a:solidFill>
                <a:latin typeface="Effra" panose="020B0603020203020204" pitchFamily="34" charset="0"/>
              </a:rPr>
              <a:t>Automaticity, the ability of conduction fibers to spontaneously depolarize</a:t>
            </a:r>
          </a:p>
          <a:p>
            <a:pPr marL="531813" indent="-265113">
              <a:buFont typeface="+mj-lt"/>
              <a:buAutoNum type="arabicPeriod"/>
            </a:pPr>
            <a:r>
              <a:rPr lang="en-US" dirty="0">
                <a:solidFill>
                  <a:schemeClr val="tx1"/>
                </a:solidFill>
                <a:latin typeface="Effra" panose="020B0603020203020204" pitchFamily="34" charset="0"/>
              </a:rPr>
              <a:t>Conductivity, the ability of cardiac cells to rapidly conduct the electrical impulse</a:t>
            </a:r>
          </a:p>
        </p:txBody>
      </p:sp>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7354765" cy="491490"/>
          </a:xfrm>
        </p:spPr>
        <p:txBody>
          <a:bodyPr/>
          <a:lstStyle/>
          <a:p>
            <a:r>
              <a:rPr lang="en-US" dirty="0"/>
              <a:t>THE HEART’S CONDUCTION SYSTEM</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2</a:t>
            </a:r>
          </a:p>
        </p:txBody>
      </p:sp>
      <p:sp>
        <p:nvSpPr>
          <p:cNvPr id="9" name="Rectangle 8">
            <a:extLst>
              <a:ext uri="{FF2B5EF4-FFF2-40B4-BE49-F238E27FC236}">
                <a16:creationId xmlns:a16="http://schemas.microsoft.com/office/drawing/2014/main" id="{4EBA8EFE-E992-4F51-9425-6A953C6DD0E3}"/>
              </a:ext>
            </a:extLst>
          </p:cNvPr>
          <p:cNvSpPr/>
          <p:nvPr/>
        </p:nvSpPr>
        <p:spPr>
          <a:xfrm>
            <a:off x="4618300" y="2052652"/>
            <a:ext cx="9472100" cy="1785600"/>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US" dirty="0">
                <a:latin typeface="Effra" panose="020B0603020203020204" pitchFamily="34" charset="0"/>
              </a:rPr>
              <a:t>The conduction system is a system of specialized cardiac tissue that controls the heart’s activity.</a:t>
            </a:r>
          </a:p>
        </p:txBody>
      </p:sp>
      <p:sp>
        <p:nvSpPr>
          <p:cNvPr id="10" name="Rectangle 9">
            <a:extLst>
              <a:ext uri="{FF2B5EF4-FFF2-40B4-BE49-F238E27FC236}">
                <a16:creationId xmlns:a16="http://schemas.microsoft.com/office/drawing/2014/main" id="{1F082513-A8B6-4F6E-837F-7DCF1100AD1B}"/>
              </a:ext>
            </a:extLst>
          </p:cNvPr>
          <p:cNvSpPr/>
          <p:nvPr/>
        </p:nvSpPr>
        <p:spPr>
          <a:xfrm>
            <a:off x="4618300" y="6007260"/>
            <a:ext cx="9472100" cy="1783791"/>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US" dirty="0">
                <a:solidFill>
                  <a:schemeClr val="bg1"/>
                </a:solidFill>
                <a:latin typeface="Effra" panose="020B0603020203020204" pitchFamily="34" charset="0"/>
              </a:rPr>
              <a:t>This electrical control system ensures that the heart keeps</a:t>
            </a:r>
            <a:br>
              <a:rPr lang="en-US" dirty="0">
                <a:solidFill>
                  <a:schemeClr val="bg1"/>
                </a:solidFill>
                <a:latin typeface="Effra" panose="020B0603020203020204" pitchFamily="34" charset="0"/>
              </a:rPr>
            </a:br>
            <a:r>
              <a:rPr lang="en-US" dirty="0">
                <a:solidFill>
                  <a:schemeClr val="bg1"/>
                </a:solidFill>
                <a:latin typeface="Effra" panose="020B0603020203020204" pitchFamily="34" charset="0"/>
              </a:rPr>
              <a:t>pumping, and it adjusts its pumping rate to meet the body’s</a:t>
            </a:r>
            <a:br>
              <a:rPr lang="en-US" dirty="0">
                <a:solidFill>
                  <a:schemeClr val="bg1"/>
                </a:solidFill>
                <a:latin typeface="Effra" panose="020B0603020203020204" pitchFamily="34" charset="0"/>
              </a:rPr>
            </a:br>
            <a:r>
              <a:rPr lang="en-US" dirty="0">
                <a:solidFill>
                  <a:schemeClr val="bg1"/>
                </a:solidFill>
                <a:latin typeface="Effra" panose="020B0603020203020204" pitchFamily="34" charset="0"/>
              </a:rPr>
              <a:t>needs during different activities, for example, sleeping, or intense physical effort.</a:t>
            </a:r>
          </a:p>
        </p:txBody>
      </p:sp>
      <p:pic>
        <p:nvPicPr>
          <p:cNvPr id="7" name="Picture 6">
            <a:extLst>
              <a:ext uri="{FF2B5EF4-FFF2-40B4-BE49-F238E27FC236}">
                <a16:creationId xmlns:a16="http://schemas.microsoft.com/office/drawing/2014/main" id="{60AA1F22-C3E6-4375-80F7-65F7EC7B328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2790" y="2670093"/>
            <a:ext cx="3276600" cy="4505325"/>
          </a:xfrm>
          <a:prstGeom prst="rect">
            <a:avLst/>
          </a:prstGeom>
        </p:spPr>
      </p:pic>
    </p:spTree>
    <p:custDataLst>
      <p:tags r:id="rId1"/>
    </p:custDataLst>
    <p:extLst>
      <p:ext uri="{BB962C8B-B14F-4D97-AF65-F5344CB8AC3E}">
        <p14:creationId xmlns:p14="http://schemas.microsoft.com/office/powerpoint/2010/main" val="3878202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F5444-58CA-4956-9447-4919D3DAE8FB}"/>
              </a:ext>
            </a:extLst>
          </p:cNvPr>
          <p:cNvSpPr>
            <a:spLocks noGrp="1"/>
          </p:cNvSpPr>
          <p:nvPr>
            <p:ph type="body" sz="quarter" idx="17"/>
          </p:nvPr>
        </p:nvSpPr>
        <p:spPr>
          <a:xfrm>
            <a:off x="1543049" y="438548"/>
            <a:ext cx="7354765" cy="491490"/>
          </a:xfrm>
        </p:spPr>
        <p:txBody>
          <a:bodyPr/>
          <a:lstStyle/>
          <a:p>
            <a:r>
              <a:rPr lang="en-US" dirty="0"/>
              <a:t>THE HEART’S CONDUCTION SYSTEM</a:t>
            </a:r>
          </a:p>
        </p:txBody>
      </p:sp>
      <p:sp>
        <p:nvSpPr>
          <p:cNvPr id="3" name="Text Placeholder 2">
            <a:extLst>
              <a:ext uri="{FF2B5EF4-FFF2-40B4-BE49-F238E27FC236}">
                <a16:creationId xmlns:a16="http://schemas.microsoft.com/office/drawing/2014/main" id="{DD1AD6A4-B807-4AE1-BE7B-681EE44F0749}"/>
              </a:ext>
            </a:extLst>
          </p:cNvPr>
          <p:cNvSpPr>
            <a:spLocks noGrp="1"/>
          </p:cNvSpPr>
          <p:nvPr>
            <p:ph type="body" sz="quarter" idx="18"/>
          </p:nvPr>
        </p:nvSpPr>
        <p:spPr/>
        <p:txBody>
          <a:bodyPr/>
          <a:lstStyle/>
          <a:p>
            <a:r>
              <a:rPr lang="en-US" dirty="0"/>
              <a:t>2</a:t>
            </a:r>
          </a:p>
        </p:txBody>
      </p:sp>
      <p:sp>
        <p:nvSpPr>
          <p:cNvPr id="8" name="Rectangle 7">
            <a:extLst>
              <a:ext uri="{FF2B5EF4-FFF2-40B4-BE49-F238E27FC236}">
                <a16:creationId xmlns:a16="http://schemas.microsoft.com/office/drawing/2014/main" id="{97F0B96F-3B2F-4A57-926D-C384B79306D3}"/>
              </a:ext>
            </a:extLst>
          </p:cNvPr>
          <p:cNvSpPr/>
          <p:nvPr/>
        </p:nvSpPr>
        <p:spPr>
          <a:xfrm>
            <a:off x="256478" y="1751202"/>
            <a:ext cx="7315200" cy="313932"/>
          </a:xfrm>
          <a:prstGeom prst="rect">
            <a:avLst/>
          </a:prstGeom>
        </p:spPr>
        <p:txBody>
          <a:bodyPr>
            <a:spAutoFit/>
          </a:bodyPr>
          <a:lstStyle/>
          <a:p>
            <a:pPr marL="176213" lvl="0" indent="-176213" defTabSz="914400">
              <a:lnSpc>
                <a:spcPct val="90000"/>
              </a:lnSpc>
              <a:spcBef>
                <a:spcPts val="1000"/>
              </a:spcBef>
            </a:pPr>
            <a:r>
              <a:rPr lang="en-US" sz="1600" dirty="0">
                <a:solidFill>
                  <a:srgbClr val="B1B3B3"/>
                </a:solidFill>
                <a:latin typeface="Effra" panose="020B0603020203020204" pitchFamily="34" charset="0"/>
              </a:rPr>
              <a:t>Click number 1 to begin</a:t>
            </a:r>
          </a:p>
        </p:txBody>
      </p:sp>
      <p:grpSp>
        <p:nvGrpSpPr>
          <p:cNvPr id="7" name="Group 6">
            <a:extLst>
              <a:ext uri="{FF2B5EF4-FFF2-40B4-BE49-F238E27FC236}">
                <a16:creationId xmlns:a16="http://schemas.microsoft.com/office/drawing/2014/main" id="{02273636-96BD-43FA-B6E8-610AFCC79A5F}"/>
              </a:ext>
            </a:extLst>
          </p:cNvPr>
          <p:cNvGrpSpPr/>
          <p:nvPr/>
        </p:nvGrpSpPr>
        <p:grpSpPr>
          <a:xfrm>
            <a:off x="4137777" y="2663234"/>
            <a:ext cx="10106895" cy="5294410"/>
            <a:chOff x="4720612" y="3191471"/>
            <a:chExt cx="8887043" cy="4401616"/>
          </a:xfrm>
        </p:grpSpPr>
        <p:sp>
          <p:nvSpPr>
            <p:cNvPr id="9" name="TextBox 8">
              <a:extLst>
                <a:ext uri="{FF2B5EF4-FFF2-40B4-BE49-F238E27FC236}">
                  <a16:creationId xmlns:a16="http://schemas.microsoft.com/office/drawing/2014/main" id="{AA781174-D099-4483-BF3F-EF3E7FB84B39}"/>
                </a:ext>
              </a:extLst>
            </p:cNvPr>
            <p:cNvSpPr txBox="1"/>
            <p:nvPr/>
          </p:nvSpPr>
          <p:spPr>
            <a:xfrm>
              <a:off x="4720612" y="3191471"/>
              <a:ext cx="4185525" cy="1919072"/>
            </a:xfrm>
            <a:prstGeom prst="rect">
              <a:avLst/>
            </a:prstGeom>
            <a:noFill/>
          </p:spPr>
          <p:txBody>
            <a:bodyPr wrap="square" rtlCol="0">
              <a:spAutoFit/>
            </a:bodyPr>
            <a:lstStyle/>
            <a:p>
              <a:pPr marL="342900" indent="-342900" algn="l">
                <a:buFont typeface="+mj-lt"/>
                <a:buAutoNum type="arabicPeriod"/>
              </a:pPr>
              <a:r>
                <a:rPr lang="en-US" sz="1800" dirty="0">
                  <a:solidFill>
                    <a:schemeClr val="tx2"/>
                  </a:solidFill>
                  <a:latin typeface="Effra" panose="020B0603020203020204" pitchFamily="34" charset="0"/>
                </a:rPr>
                <a:t>Sinus node (SA Node)</a:t>
              </a:r>
            </a:p>
            <a:p>
              <a:pPr marL="357188" algn="l"/>
              <a:r>
                <a:rPr lang="en-US" sz="1800" dirty="0">
                  <a:solidFill>
                    <a:srgbClr val="00A9E0"/>
                  </a:solidFill>
                  <a:latin typeface="Effra" panose="020B0603020203020204" pitchFamily="34" charset="0"/>
                </a:rPr>
                <a:t>The conduction system in a normal heart begins with the sinus node. The SA node is located in the upper right atrium and is known as the heart’s natural pacemaker.</a:t>
              </a:r>
            </a:p>
            <a:p>
              <a:pPr marL="642938" indent="-285750" algn="l">
                <a:buFont typeface="Wingdings" panose="05000000000000000000" pitchFamily="2" charset="2"/>
                <a:buChar char="§"/>
              </a:pPr>
              <a:endParaRPr lang="en-US" sz="1800" dirty="0">
                <a:solidFill>
                  <a:srgbClr val="00A9E0"/>
                </a:solidFill>
                <a:latin typeface="Effra" panose="020B0603020203020204" pitchFamily="34" charset="0"/>
              </a:endParaRPr>
            </a:p>
            <a:p>
              <a:pPr marL="357188" algn="l"/>
              <a:r>
                <a:rPr lang="en-US" sz="1800" dirty="0">
                  <a:solidFill>
                    <a:srgbClr val="00A9E0"/>
                  </a:solidFill>
                  <a:latin typeface="Effra" panose="020B0603020203020204" pitchFamily="34" charset="0"/>
                </a:rPr>
                <a:t>It produces resting rates between 60 to 100 beats per minute</a:t>
              </a:r>
            </a:p>
          </p:txBody>
        </p:sp>
        <p:sp>
          <p:nvSpPr>
            <p:cNvPr id="10" name="TextBox 9">
              <a:extLst>
                <a:ext uri="{FF2B5EF4-FFF2-40B4-BE49-F238E27FC236}">
                  <a16:creationId xmlns:a16="http://schemas.microsoft.com/office/drawing/2014/main" id="{654FD8A4-4A23-4C58-A537-99333272DB28}"/>
                </a:ext>
              </a:extLst>
            </p:cNvPr>
            <p:cNvSpPr txBox="1"/>
            <p:nvPr/>
          </p:nvSpPr>
          <p:spPr>
            <a:xfrm>
              <a:off x="4720612" y="5213437"/>
              <a:ext cx="4185524" cy="2379650"/>
            </a:xfrm>
            <a:prstGeom prst="rect">
              <a:avLst/>
            </a:prstGeom>
            <a:noFill/>
          </p:spPr>
          <p:txBody>
            <a:bodyPr wrap="square" rtlCol="0">
              <a:spAutoFit/>
            </a:bodyPr>
            <a:lstStyle/>
            <a:p>
              <a:pPr marL="342900" indent="-342900" algn="l">
                <a:buFont typeface="+mj-lt"/>
                <a:buAutoNum type="arabicPeriod" startAt="2"/>
              </a:pPr>
              <a:r>
                <a:rPr lang="en-US" sz="1800" dirty="0">
                  <a:solidFill>
                    <a:schemeClr val="tx2"/>
                  </a:solidFill>
                  <a:latin typeface="Effra" panose="020B0603020203020204" pitchFamily="34" charset="0"/>
                </a:rPr>
                <a:t>Atrioventricular node (AV Node)</a:t>
              </a:r>
            </a:p>
            <a:p>
              <a:pPr marL="357188" algn="l"/>
              <a:r>
                <a:rPr lang="en-US" sz="1800" dirty="0">
                  <a:solidFill>
                    <a:srgbClr val="00A9E0"/>
                  </a:solidFill>
                  <a:latin typeface="Effra" panose="020B0603020203020204" pitchFamily="34" charset="0"/>
                </a:rPr>
                <a:t>The atrioventricular, or AV node, is located between the atrium and the ventricles in the interatrial septum close to the tricuspid valve.</a:t>
              </a:r>
            </a:p>
            <a:p>
              <a:pPr marL="642938" indent="-285750" algn="l">
                <a:buFont typeface="Wingdings" panose="05000000000000000000" pitchFamily="2" charset="2"/>
                <a:buChar char="§"/>
              </a:pPr>
              <a:endParaRPr lang="en-US" sz="1800" dirty="0">
                <a:solidFill>
                  <a:srgbClr val="00A9E0"/>
                </a:solidFill>
                <a:latin typeface="Effra" panose="020B0603020203020204" pitchFamily="34" charset="0"/>
              </a:endParaRPr>
            </a:p>
            <a:p>
              <a:pPr marL="357188" algn="l"/>
              <a:r>
                <a:rPr lang="en-US" sz="1800" dirty="0">
                  <a:solidFill>
                    <a:srgbClr val="00A9E0"/>
                  </a:solidFill>
                  <a:latin typeface="Effra" panose="020B0603020203020204" pitchFamily="34" charset="0"/>
                </a:rPr>
                <a:t>The AV node receives the impulse from the SA node delivers impulses to the His-Purkinje System at a rate between 40-60 bpm.</a:t>
              </a:r>
            </a:p>
          </p:txBody>
        </p:sp>
        <p:sp>
          <p:nvSpPr>
            <p:cNvPr id="11" name="TextBox 10">
              <a:extLst>
                <a:ext uri="{FF2B5EF4-FFF2-40B4-BE49-F238E27FC236}">
                  <a16:creationId xmlns:a16="http://schemas.microsoft.com/office/drawing/2014/main" id="{26190D30-B220-4BCF-87CC-7EBF2DD6CD53}"/>
                </a:ext>
              </a:extLst>
            </p:cNvPr>
            <p:cNvSpPr txBox="1"/>
            <p:nvPr/>
          </p:nvSpPr>
          <p:spPr>
            <a:xfrm>
              <a:off x="9422867" y="3191472"/>
              <a:ext cx="4184788" cy="1688783"/>
            </a:xfrm>
            <a:prstGeom prst="rect">
              <a:avLst/>
            </a:prstGeom>
            <a:noFill/>
          </p:spPr>
          <p:txBody>
            <a:bodyPr wrap="square" rtlCol="0">
              <a:spAutoFit/>
            </a:bodyPr>
            <a:lstStyle/>
            <a:p>
              <a:pPr marL="342900" indent="-342900" algn="l">
                <a:buFont typeface="+mj-lt"/>
                <a:buAutoNum type="arabicPeriod" startAt="3"/>
              </a:pPr>
              <a:r>
                <a:rPr lang="en-US" sz="1800" dirty="0">
                  <a:solidFill>
                    <a:schemeClr val="tx2"/>
                  </a:solidFill>
                  <a:latin typeface="Effra" panose="020B0603020203020204" pitchFamily="34" charset="0"/>
                </a:rPr>
                <a:t>Bundle of His</a:t>
              </a:r>
            </a:p>
            <a:p>
              <a:pPr marL="357188" algn="l"/>
              <a:r>
                <a:rPr lang="en-US" sz="1800" dirty="0">
                  <a:solidFill>
                    <a:srgbClr val="00A9E0"/>
                  </a:solidFill>
                  <a:latin typeface="Effra" panose="020B0603020203020204" pitchFamily="34" charset="0"/>
                </a:rPr>
                <a:t>Just below the AV node, the impulse passes through the bundle of His, at the forefront of the His-Purkinje network.</a:t>
              </a:r>
            </a:p>
            <a:p>
              <a:pPr marL="642938" indent="-285750" algn="l">
                <a:buFont typeface="Wingdings" panose="05000000000000000000" pitchFamily="2" charset="2"/>
                <a:buChar char="§"/>
              </a:pPr>
              <a:r>
                <a:rPr lang="en-US" sz="1800" dirty="0">
                  <a:solidFill>
                    <a:srgbClr val="00A9E0"/>
                  </a:solidFill>
                  <a:latin typeface="Effra" panose="020B0603020203020204" pitchFamily="34" charset="0"/>
                </a:rPr>
                <a:t>Begins conduction to the ventricles</a:t>
              </a:r>
            </a:p>
            <a:p>
              <a:pPr marL="642938" indent="-285750" algn="l">
                <a:buFont typeface="Wingdings" panose="05000000000000000000" pitchFamily="2" charset="2"/>
                <a:buChar char="§"/>
              </a:pPr>
              <a:r>
                <a:rPr lang="en-US" sz="1800" dirty="0">
                  <a:solidFill>
                    <a:srgbClr val="00A9E0"/>
                  </a:solidFill>
                  <a:latin typeface="Effra" panose="020B0603020203020204" pitchFamily="34" charset="0"/>
                </a:rPr>
                <a:t>AV Junctional Tissue:</a:t>
              </a:r>
            </a:p>
            <a:p>
              <a:pPr marL="1191395" lvl="1" indent="-285750">
                <a:buFont typeface="Wingdings" panose="05000000000000000000" pitchFamily="2" charset="2"/>
                <a:buChar char="§"/>
              </a:pPr>
              <a:r>
                <a:rPr lang="en-US" sz="1800" dirty="0">
                  <a:solidFill>
                    <a:srgbClr val="00A9E0"/>
                  </a:solidFill>
                  <a:latin typeface="Effra" panose="020B0603020203020204" pitchFamily="34" charset="0"/>
                </a:rPr>
                <a:t>Rates between 40-60 bpm</a:t>
              </a:r>
            </a:p>
          </p:txBody>
        </p:sp>
        <p:sp>
          <p:nvSpPr>
            <p:cNvPr id="12" name="TextBox 11">
              <a:extLst>
                <a:ext uri="{FF2B5EF4-FFF2-40B4-BE49-F238E27FC236}">
                  <a16:creationId xmlns:a16="http://schemas.microsoft.com/office/drawing/2014/main" id="{E549849E-053F-472D-BE2A-65A76421DCB5}"/>
                </a:ext>
              </a:extLst>
            </p:cNvPr>
            <p:cNvSpPr txBox="1"/>
            <p:nvPr/>
          </p:nvSpPr>
          <p:spPr>
            <a:xfrm>
              <a:off x="9422867" y="5213437"/>
              <a:ext cx="4184788" cy="2149361"/>
            </a:xfrm>
            <a:prstGeom prst="rect">
              <a:avLst/>
            </a:prstGeom>
            <a:noFill/>
          </p:spPr>
          <p:txBody>
            <a:bodyPr wrap="square" rtlCol="0">
              <a:spAutoFit/>
            </a:bodyPr>
            <a:lstStyle/>
            <a:p>
              <a:pPr marL="342900" indent="-342900" algn="l">
                <a:buFont typeface="+mj-lt"/>
                <a:buAutoNum type="arabicPeriod" startAt="4"/>
              </a:pPr>
              <a:r>
                <a:rPr lang="en-US" sz="1800" dirty="0">
                  <a:solidFill>
                    <a:schemeClr val="tx2"/>
                  </a:solidFill>
                  <a:latin typeface="Effra" panose="020B0603020203020204" pitchFamily="34" charset="0"/>
                </a:rPr>
                <a:t>Purkinje Network</a:t>
              </a:r>
            </a:p>
            <a:p>
              <a:pPr marL="357188" algn="l"/>
              <a:r>
                <a:rPr lang="en-US" sz="1800" dirty="0">
                  <a:solidFill>
                    <a:srgbClr val="00A9E0"/>
                  </a:solidFill>
                  <a:latin typeface="Effra" panose="020B0603020203020204" pitchFamily="34" charset="0"/>
                </a:rPr>
                <a:t>The bundle branches and the Purkinje fibers make up the Purkinje Network. (The other number 4s indicate the extent of the network.)</a:t>
              </a:r>
            </a:p>
            <a:p>
              <a:pPr marL="642938" indent="-285750" algn="l">
                <a:buFont typeface="Wingdings" panose="05000000000000000000" pitchFamily="2" charset="2"/>
                <a:buChar char="§"/>
              </a:pPr>
              <a:endParaRPr lang="en-US" sz="1800" dirty="0">
                <a:solidFill>
                  <a:srgbClr val="00A9E0"/>
                </a:solidFill>
                <a:latin typeface="Effra" panose="020B0603020203020204" pitchFamily="34" charset="0"/>
              </a:endParaRPr>
            </a:p>
            <a:p>
              <a:pPr marL="357188" algn="l"/>
              <a:r>
                <a:rPr lang="en-US" sz="1800" dirty="0">
                  <a:solidFill>
                    <a:srgbClr val="00A9E0"/>
                  </a:solidFill>
                  <a:latin typeface="Effra" panose="020B0603020203020204" pitchFamily="34" charset="0"/>
                </a:rPr>
                <a:t>The network moves the impulses at rates between 20 to 40 beats per minute; this is known as an “escape” rhythm.</a:t>
              </a:r>
            </a:p>
          </p:txBody>
        </p:sp>
      </p:grpSp>
      <p:pic>
        <p:nvPicPr>
          <p:cNvPr id="13" name="Picture 12">
            <a:extLst>
              <a:ext uri="{FF2B5EF4-FFF2-40B4-BE49-F238E27FC236}">
                <a16:creationId xmlns:a16="http://schemas.microsoft.com/office/drawing/2014/main" id="{B35A40A1-9418-4066-A052-BFA1AA7263E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2790" y="2670093"/>
            <a:ext cx="3276600" cy="4505325"/>
          </a:xfrm>
          <a:prstGeom prst="rect">
            <a:avLst/>
          </a:prstGeom>
        </p:spPr>
      </p:pic>
      <p:sp>
        <p:nvSpPr>
          <p:cNvPr id="14" name="Oval 13">
            <a:extLst>
              <a:ext uri="{FF2B5EF4-FFF2-40B4-BE49-F238E27FC236}">
                <a16:creationId xmlns:a16="http://schemas.microsoft.com/office/drawing/2014/main" id="{F3432FB8-D026-4FCF-AA82-F2E2281EA7E2}"/>
              </a:ext>
            </a:extLst>
          </p:cNvPr>
          <p:cNvSpPr/>
          <p:nvPr/>
        </p:nvSpPr>
        <p:spPr>
          <a:xfrm>
            <a:off x="1600924" y="5095322"/>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6" name="Oval 15">
            <a:extLst>
              <a:ext uri="{FF2B5EF4-FFF2-40B4-BE49-F238E27FC236}">
                <a16:creationId xmlns:a16="http://schemas.microsoft.com/office/drawing/2014/main" id="{25475FD1-2077-4A1C-8B2E-2D9EEB4E9429}"/>
              </a:ext>
            </a:extLst>
          </p:cNvPr>
          <p:cNvSpPr/>
          <p:nvPr/>
        </p:nvSpPr>
        <p:spPr>
          <a:xfrm>
            <a:off x="2445284" y="5686816"/>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3</a:t>
            </a:r>
          </a:p>
        </p:txBody>
      </p:sp>
      <p:sp>
        <p:nvSpPr>
          <p:cNvPr id="15" name="Oval 14">
            <a:extLst>
              <a:ext uri="{FF2B5EF4-FFF2-40B4-BE49-F238E27FC236}">
                <a16:creationId xmlns:a16="http://schemas.microsoft.com/office/drawing/2014/main" id="{757C11F9-681F-4C5F-9527-8D25D635CE11}"/>
              </a:ext>
            </a:extLst>
          </p:cNvPr>
          <p:cNvSpPr/>
          <p:nvPr/>
        </p:nvSpPr>
        <p:spPr>
          <a:xfrm>
            <a:off x="2232828" y="5528416"/>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7" name="Oval 16">
            <a:extLst>
              <a:ext uri="{FF2B5EF4-FFF2-40B4-BE49-F238E27FC236}">
                <a16:creationId xmlns:a16="http://schemas.microsoft.com/office/drawing/2014/main" id="{27272CBA-9DC8-429A-A928-A6F4C94F58CA}"/>
              </a:ext>
            </a:extLst>
          </p:cNvPr>
          <p:cNvSpPr/>
          <p:nvPr/>
        </p:nvSpPr>
        <p:spPr>
          <a:xfrm>
            <a:off x="2851973" y="6130037"/>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4</a:t>
            </a:r>
          </a:p>
        </p:txBody>
      </p:sp>
      <p:sp>
        <p:nvSpPr>
          <p:cNvPr id="18" name="Oval 17">
            <a:extLst>
              <a:ext uri="{FF2B5EF4-FFF2-40B4-BE49-F238E27FC236}">
                <a16:creationId xmlns:a16="http://schemas.microsoft.com/office/drawing/2014/main" id="{786A7094-86B6-45ED-BA38-136D19D2E0D9}"/>
              </a:ext>
            </a:extLst>
          </p:cNvPr>
          <p:cNvSpPr/>
          <p:nvPr/>
        </p:nvSpPr>
        <p:spPr>
          <a:xfrm>
            <a:off x="2761808" y="6652727"/>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4</a:t>
            </a:r>
          </a:p>
        </p:txBody>
      </p:sp>
      <p:sp>
        <p:nvSpPr>
          <p:cNvPr id="19" name="Oval 18">
            <a:extLst>
              <a:ext uri="{FF2B5EF4-FFF2-40B4-BE49-F238E27FC236}">
                <a16:creationId xmlns:a16="http://schemas.microsoft.com/office/drawing/2014/main" id="{D64A1597-5449-4261-8434-D4ADBABBD351}"/>
              </a:ext>
            </a:extLst>
          </p:cNvPr>
          <p:cNvSpPr/>
          <p:nvPr/>
        </p:nvSpPr>
        <p:spPr>
          <a:xfrm>
            <a:off x="2151455" y="6779418"/>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4</a:t>
            </a:r>
          </a:p>
        </p:txBody>
      </p:sp>
      <p:sp>
        <p:nvSpPr>
          <p:cNvPr id="20" name="Oval 19">
            <a:extLst>
              <a:ext uri="{FF2B5EF4-FFF2-40B4-BE49-F238E27FC236}">
                <a16:creationId xmlns:a16="http://schemas.microsoft.com/office/drawing/2014/main" id="{8C01063B-0C4F-4FE4-92D5-4A01DDACA87C}"/>
              </a:ext>
            </a:extLst>
          </p:cNvPr>
          <p:cNvSpPr/>
          <p:nvPr/>
        </p:nvSpPr>
        <p:spPr>
          <a:xfrm>
            <a:off x="3434762" y="6003616"/>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4</a:t>
            </a:r>
          </a:p>
        </p:txBody>
      </p:sp>
      <p:sp>
        <p:nvSpPr>
          <p:cNvPr id="21" name="Oval 20">
            <a:extLst>
              <a:ext uri="{FF2B5EF4-FFF2-40B4-BE49-F238E27FC236}">
                <a16:creationId xmlns:a16="http://schemas.microsoft.com/office/drawing/2014/main" id="{574B335A-43EC-45DB-9482-51330CFB66C5}"/>
              </a:ext>
            </a:extLst>
          </p:cNvPr>
          <p:cNvSpPr/>
          <p:nvPr/>
        </p:nvSpPr>
        <p:spPr>
          <a:xfrm>
            <a:off x="3283205" y="5429627"/>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4</a:t>
            </a:r>
          </a:p>
        </p:txBody>
      </p:sp>
    </p:spTree>
    <p:custDataLst>
      <p:tags r:id="rId1"/>
    </p:custDataLst>
    <p:extLst>
      <p:ext uri="{BB962C8B-B14F-4D97-AF65-F5344CB8AC3E}">
        <p14:creationId xmlns:p14="http://schemas.microsoft.com/office/powerpoint/2010/main" val="365238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D667-3AAC-4A86-B190-4648BB8E5C11}"/>
              </a:ext>
            </a:extLst>
          </p:cNvPr>
          <p:cNvSpPr>
            <a:spLocks noGrp="1"/>
          </p:cNvSpPr>
          <p:nvPr>
            <p:ph type="title"/>
          </p:nvPr>
        </p:nvSpPr>
        <p:spPr/>
        <p:txBody>
          <a:bodyPr>
            <a:normAutofit fontScale="90000"/>
          </a:bodyPr>
          <a:lstStyle/>
          <a:p>
            <a:r>
              <a:rPr lang="en-US" dirty="0"/>
              <a:t>Action potential is the term used to describe specifically how the energy within each cell is generated and used, ultimately causing the heart to contract.</a:t>
            </a:r>
          </a:p>
        </p:txBody>
      </p:sp>
      <p:sp>
        <p:nvSpPr>
          <p:cNvPr id="3" name="Text Placeholder 2">
            <a:extLst>
              <a:ext uri="{FF2B5EF4-FFF2-40B4-BE49-F238E27FC236}">
                <a16:creationId xmlns:a16="http://schemas.microsoft.com/office/drawing/2014/main" id="{204E060C-A258-4C4F-9592-288FD08AD5A4}"/>
              </a:ext>
            </a:extLst>
          </p:cNvPr>
          <p:cNvSpPr>
            <a:spLocks noGrp="1"/>
          </p:cNvSpPr>
          <p:nvPr>
            <p:ph type="body" sz="quarter" idx="10"/>
          </p:nvPr>
        </p:nvSpPr>
        <p:spPr/>
        <p:txBody>
          <a:bodyPr/>
          <a:lstStyle/>
          <a:p>
            <a:r>
              <a:rPr lang="en-US" dirty="0"/>
              <a:t>True</a:t>
            </a:r>
          </a:p>
        </p:txBody>
      </p:sp>
      <p:sp>
        <p:nvSpPr>
          <p:cNvPr id="4" name="Text Placeholder 3">
            <a:extLst>
              <a:ext uri="{FF2B5EF4-FFF2-40B4-BE49-F238E27FC236}">
                <a16:creationId xmlns:a16="http://schemas.microsoft.com/office/drawing/2014/main" id="{C7E24CD2-D82C-4EE4-8203-5AC477FFB5B5}"/>
              </a:ext>
            </a:extLst>
          </p:cNvPr>
          <p:cNvSpPr>
            <a:spLocks noGrp="1"/>
          </p:cNvSpPr>
          <p:nvPr>
            <p:ph type="body" sz="quarter" idx="11"/>
          </p:nvPr>
        </p:nvSpPr>
        <p:spPr/>
        <p:txBody>
          <a:bodyPr/>
          <a:lstStyle/>
          <a:p>
            <a:r>
              <a:rPr lang="en-US" dirty="0"/>
              <a:t>False</a:t>
            </a:r>
          </a:p>
        </p:txBody>
      </p:sp>
    </p:spTree>
    <p:custDataLst>
      <p:tags r:id="rId1"/>
    </p:custDataLst>
    <p:extLst>
      <p:ext uri="{BB962C8B-B14F-4D97-AF65-F5344CB8AC3E}">
        <p14:creationId xmlns:p14="http://schemas.microsoft.com/office/powerpoint/2010/main" val="224983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D667-3AAC-4A86-B190-4648BB8E5C11}"/>
              </a:ext>
            </a:extLst>
          </p:cNvPr>
          <p:cNvSpPr>
            <a:spLocks noGrp="1"/>
          </p:cNvSpPr>
          <p:nvPr>
            <p:ph type="title"/>
          </p:nvPr>
        </p:nvSpPr>
        <p:spPr/>
        <p:txBody>
          <a:bodyPr>
            <a:normAutofit fontScale="90000"/>
          </a:bodyPr>
          <a:lstStyle/>
          <a:p>
            <a:r>
              <a:rPr lang="en-US" dirty="0"/>
              <a:t>Action potential is the term used to describe specifically how the energy within each cell is generated and used, ultimately causing the heart to contract.</a:t>
            </a:r>
          </a:p>
        </p:txBody>
      </p:sp>
      <p:sp>
        <p:nvSpPr>
          <p:cNvPr id="3" name="Text Placeholder 2">
            <a:extLst>
              <a:ext uri="{FF2B5EF4-FFF2-40B4-BE49-F238E27FC236}">
                <a16:creationId xmlns:a16="http://schemas.microsoft.com/office/drawing/2014/main" id="{204E060C-A258-4C4F-9592-288FD08AD5A4}"/>
              </a:ext>
            </a:extLst>
          </p:cNvPr>
          <p:cNvSpPr>
            <a:spLocks noGrp="1"/>
          </p:cNvSpPr>
          <p:nvPr>
            <p:ph type="body" sz="quarter" idx="10"/>
          </p:nvPr>
        </p:nvSpPr>
        <p:spPr/>
        <p:txBody>
          <a:bodyPr>
            <a:normAutofit/>
          </a:bodyPr>
          <a:lstStyle/>
          <a:p>
            <a:r>
              <a:rPr lang="en-US" b="1" dirty="0">
                <a:solidFill>
                  <a:schemeClr val="tx2"/>
                </a:solidFill>
              </a:rPr>
              <a:t>True</a:t>
            </a:r>
          </a:p>
        </p:txBody>
      </p:sp>
      <p:sp>
        <p:nvSpPr>
          <p:cNvPr id="4" name="Text Placeholder 3">
            <a:extLst>
              <a:ext uri="{FF2B5EF4-FFF2-40B4-BE49-F238E27FC236}">
                <a16:creationId xmlns:a16="http://schemas.microsoft.com/office/drawing/2014/main" id="{C7E24CD2-D82C-4EE4-8203-5AC477FFB5B5}"/>
              </a:ext>
            </a:extLst>
          </p:cNvPr>
          <p:cNvSpPr>
            <a:spLocks noGrp="1"/>
          </p:cNvSpPr>
          <p:nvPr>
            <p:ph type="body" sz="quarter" idx="11"/>
          </p:nvPr>
        </p:nvSpPr>
        <p:spPr/>
        <p:txBody>
          <a:bodyPr>
            <a:normAutofit/>
          </a:bodyPr>
          <a:lstStyle/>
          <a:p>
            <a:r>
              <a:rPr lang="en-US" dirty="0"/>
              <a:t>False</a:t>
            </a:r>
          </a:p>
        </p:txBody>
      </p:sp>
      <p:sp>
        <p:nvSpPr>
          <p:cNvPr id="5" name="Oval 4">
            <a:extLst>
              <a:ext uri="{FF2B5EF4-FFF2-40B4-BE49-F238E27FC236}">
                <a16:creationId xmlns:a16="http://schemas.microsoft.com/office/drawing/2014/main" id="{02440AFA-E560-46B1-9AF2-8C9E6CBDBBA1}"/>
              </a:ext>
            </a:extLst>
          </p:cNvPr>
          <p:cNvSpPr/>
          <p:nvPr/>
        </p:nvSpPr>
        <p:spPr>
          <a:xfrm>
            <a:off x="1062000" y="3337629"/>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3775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2177-2D36-4114-8CA6-0ECDF1B9A4D0}"/>
              </a:ext>
            </a:extLst>
          </p:cNvPr>
          <p:cNvSpPr>
            <a:spLocks noGrp="1"/>
          </p:cNvSpPr>
          <p:nvPr>
            <p:ph type="title"/>
          </p:nvPr>
        </p:nvSpPr>
        <p:spPr/>
        <p:txBody>
          <a:bodyPr>
            <a:normAutofit fontScale="90000"/>
          </a:bodyPr>
          <a:lstStyle/>
          <a:p>
            <a:r>
              <a:rPr lang="en-US" dirty="0"/>
              <a:t>During this period, a cardiac cell can be stimulated to depolarize.</a:t>
            </a:r>
          </a:p>
        </p:txBody>
      </p:sp>
      <p:sp>
        <p:nvSpPr>
          <p:cNvPr id="3" name="Text Placeholder 2">
            <a:extLst>
              <a:ext uri="{FF2B5EF4-FFF2-40B4-BE49-F238E27FC236}">
                <a16:creationId xmlns:a16="http://schemas.microsoft.com/office/drawing/2014/main" id="{C9949955-E339-4EEB-80FA-65F0355AEFD8}"/>
              </a:ext>
            </a:extLst>
          </p:cNvPr>
          <p:cNvSpPr>
            <a:spLocks noGrp="1"/>
          </p:cNvSpPr>
          <p:nvPr>
            <p:ph type="body" sz="quarter" idx="10"/>
          </p:nvPr>
        </p:nvSpPr>
        <p:spPr/>
        <p:txBody>
          <a:bodyPr/>
          <a:lstStyle/>
          <a:p>
            <a:r>
              <a:rPr lang="en-US" dirty="0"/>
              <a:t>Automaticity Period</a:t>
            </a:r>
          </a:p>
        </p:txBody>
      </p:sp>
      <p:sp>
        <p:nvSpPr>
          <p:cNvPr id="4" name="Text Placeholder 3">
            <a:extLst>
              <a:ext uri="{FF2B5EF4-FFF2-40B4-BE49-F238E27FC236}">
                <a16:creationId xmlns:a16="http://schemas.microsoft.com/office/drawing/2014/main" id="{18CB3B49-E17E-43FE-BA52-DEA569244AC2}"/>
              </a:ext>
            </a:extLst>
          </p:cNvPr>
          <p:cNvSpPr>
            <a:spLocks noGrp="1"/>
          </p:cNvSpPr>
          <p:nvPr>
            <p:ph type="body" sz="quarter" idx="11"/>
          </p:nvPr>
        </p:nvSpPr>
        <p:spPr/>
        <p:txBody>
          <a:bodyPr/>
          <a:lstStyle/>
          <a:p>
            <a:r>
              <a:rPr lang="en-US" dirty="0"/>
              <a:t>Relative Refractory Period (RRP)</a:t>
            </a:r>
          </a:p>
        </p:txBody>
      </p:sp>
      <p:sp>
        <p:nvSpPr>
          <p:cNvPr id="5" name="Text Placeholder 4">
            <a:extLst>
              <a:ext uri="{FF2B5EF4-FFF2-40B4-BE49-F238E27FC236}">
                <a16:creationId xmlns:a16="http://schemas.microsoft.com/office/drawing/2014/main" id="{2DD69E2B-844E-4BF2-BDC0-15A222686C1C}"/>
              </a:ext>
            </a:extLst>
          </p:cNvPr>
          <p:cNvSpPr>
            <a:spLocks noGrp="1"/>
          </p:cNvSpPr>
          <p:nvPr>
            <p:ph type="body" sz="quarter" idx="12"/>
          </p:nvPr>
        </p:nvSpPr>
        <p:spPr/>
        <p:txBody>
          <a:bodyPr/>
          <a:lstStyle/>
          <a:p>
            <a:r>
              <a:rPr lang="en-US" dirty="0"/>
              <a:t>Depolarization Period</a:t>
            </a:r>
          </a:p>
        </p:txBody>
      </p:sp>
      <p:sp>
        <p:nvSpPr>
          <p:cNvPr id="6" name="Text Placeholder 5">
            <a:extLst>
              <a:ext uri="{FF2B5EF4-FFF2-40B4-BE49-F238E27FC236}">
                <a16:creationId xmlns:a16="http://schemas.microsoft.com/office/drawing/2014/main" id="{DB09ABBD-B0A7-4376-BF0C-4C86D7E0EE02}"/>
              </a:ext>
            </a:extLst>
          </p:cNvPr>
          <p:cNvSpPr>
            <a:spLocks noGrp="1"/>
          </p:cNvSpPr>
          <p:nvPr>
            <p:ph type="body" sz="quarter" idx="13"/>
          </p:nvPr>
        </p:nvSpPr>
        <p:spPr/>
        <p:txBody>
          <a:bodyPr/>
          <a:lstStyle/>
          <a:p>
            <a:r>
              <a:rPr lang="en-US" dirty="0"/>
              <a:t>Effective Refractory Period (ERP)</a:t>
            </a:r>
          </a:p>
        </p:txBody>
      </p:sp>
    </p:spTree>
    <p:custDataLst>
      <p:tags r:id="rId1"/>
    </p:custDataLst>
    <p:extLst>
      <p:ext uri="{BB962C8B-B14F-4D97-AF65-F5344CB8AC3E}">
        <p14:creationId xmlns:p14="http://schemas.microsoft.com/office/powerpoint/2010/main" val="3993144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2177-2D36-4114-8CA6-0ECDF1B9A4D0}"/>
              </a:ext>
            </a:extLst>
          </p:cNvPr>
          <p:cNvSpPr>
            <a:spLocks noGrp="1"/>
          </p:cNvSpPr>
          <p:nvPr>
            <p:ph type="title"/>
          </p:nvPr>
        </p:nvSpPr>
        <p:spPr/>
        <p:txBody>
          <a:bodyPr>
            <a:normAutofit fontScale="90000"/>
          </a:bodyPr>
          <a:lstStyle/>
          <a:p>
            <a:r>
              <a:rPr lang="en-US" dirty="0"/>
              <a:t>During this period, a cardiac cell can be stimulated to depolarize.</a:t>
            </a:r>
          </a:p>
        </p:txBody>
      </p:sp>
      <p:sp>
        <p:nvSpPr>
          <p:cNvPr id="3" name="Text Placeholder 2">
            <a:extLst>
              <a:ext uri="{FF2B5EF4-FFF2-40B4-BE49-F238E27FC236}">
                <a16:creationId xmlns:a16="http://schemas.microsoft.com/office/drawing/2014/main" id="{C9949955-E339-4EEB-80FA-65F0355AEFD8}"/>
              </a:ext>
            </a:extLst>
          </p:cNvPr>
          <p:cNvSpPr>
            <a:spLocks noGrp="1"/>
          </p:cNvSpPr>
          <p:nvPr>
            <p:ph type="body" sz="quarter" idx="10"/>
          </p:nvPr>
        </p:nvSpPr>
        <p:spPr/>
        <p:txBody>
          <a:bodyPr/>
          <a:lstStyle/>
          <a:p>
            <a:r>
              <a:rPr lang="en-US" dirty="0"/>
              <a:t>Automaticity Period</a:t>
            </a:r>
          </a:p>
        </p:txBody>
      </p:sp>
      <p:sp>
        <p:nvSpPr>
          <p:cNvPr id="4" name="Text Placeholder 3">
            <a:extLst>
              <a:ext uri="{FF2B5EF4-FFF2-40B4-BE49-F238E27FC236}">
                <a16:creationId xmlns:a16="http://schemas.microsoft.com/office/drawing/2014/main" id="{18CB3B49-E17E-43FE-BA52-DEA569244AC2}"/>
              </a:ext>
            </a:extLst>
          </p:cNvPr>
          <p:cNvSpPr>
            <a:spLocks noGrp="1"/>
          </p:cNvSpPr>
          <p:nvPr>
            <p:ph type="body" sz="quarter" idx="11"/>
          </p:nvPr>
        </p:nvSpPr>
        <p:spPr/>
        <p:txBody>
          <a:bodyPr/>
          <a:lstStyle/>
          <a:p>
            <a:r>
              <a:rPr lang="en-US" b="1" dirty="0">
                <a:solidFill>
                  <a:schemeClr val="tx2"/>
                </a:solidFill>
              </a:rPr>
              <a:t>Relative Refractory Period (RRP)</a:t>
            </a:r>
          </a:p>
        </p:txBody>
      </p:sp>
      <p:sp>
        <p:nvSpPr>
          <p:cNvPr id="5" name="Text Placeholder 4">
            <a:extLst>
              <a:ext uri="{FF2B5EF4-FFF2-40B4-BE49-F238E27FC236}">
                <a16:creationId xmlns:a16="http://schemas.microsoft.com/office/drawing/2014/main" id="{2DD69E2B-844E-4BF2-BDC0-15A222686C1C}"/>
              </a:ext>
            </a:extLst>
          </p:cNvPr>
          <p:cNvSpPr>
            <a:spLocks noGrp="1"/>
          </p:cNvSpPr>
          <p:nvPr>
            <p:ph type="body" sz="quarter" idx="12"/>
          </p:nvPr>
        </p:nvSpPr>
        <p:spPr/>
        <p:txBody>
          <a:bodyPr/>
          <a:lstStyle/>
          <a:p>
            <a:r>
              <a:rPr lang="en-US" dirty="0"/>
              <a:t>Depolarization Period</a:t>
            </a:r>
          </a:p>
        </p:txBody>
      </p:sp>
      <p:sp>
        <p:nvSpPr>
          <p:cNvPr id="6" name="Text Placeholder 5">
            <a:extLst>
              <a:ext uri="{FF2B5EF4-FFF2-40B4-BE49-F238E27FC236}">
                <a16:creationId xmlns:a16="http://schemas.microsoft.com/office/drawing/2014/main" id="{DB09ABBD-B0A7-4376-BF0C-4C86D7E0EE02}"/>
              </a:ext>
            </a:extLst>
          </p:cNvPr>
          <p:cNvSpPr>
            <a:spLocks noGrp="1"/>
          </p:cNvSpPr>
          <p:nvPr>
            <p:ph type="body" sz="quarter" idx="13"/>
          </p:nvPr>
        </p:nvSpPr>
        <p:spPr/>
        <p:txBody>
          <a:bodyPr/>
          <a:lstStyle/>
          <a:p>
            <a:r>
              <a:rPr lang="en-US" dirty="0"/>
              <a:t>Effective Refractory Period (ERP)</a:t>
            </a:r>
          </a:p>
        </p:txBody>
      </p:sp>
      <p:sp>
        <p:nvSpPr>
          <p:cNvPr id="8" name="Oval 7">
            <a:extLst>
              <a:ext uri="{FF2B5EF4-FFF2-40B4-BE49-F238E27FC236}">
                <a16:creationId xmlns:a16="http://schemas.microsoft.com/office/drawing/2014/main" id="{60142A1A-CF88-4EF6-A7B6-62476F04E0D9}"/>
              </a:ext>
            </a:extLst>
          </p:cNvPr>
          <p:cNvSpPr/>
          <p:nvPr/>
        </p:nvSpPr>
        <p:spPr>
          <a:xfrm>
            <a:off x="1062000" y="4329920"/>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249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2177-2D36-4114-8CA6-0ECDF1B9A4D0}"/>
              </a:ext>
            </a:extLst>
          </p:cNvPr>
          <p:cNvSpPr>
            <a:spLocks noGrp="1"/>
          </p:cNvSpPr>
          <p:nvPr>
            <p:ph type="title"/>
          </p:nvPr>
        </p:nvSpPr>
        <p:spPr/>
        <p:txBody>
          <a:bodyPr>
            <a:normAutofit fontScale="90000"/>
          </a:bodyPr>
          <a:lstStyle/>
          <a:p>
            <a:r>
              <a:rPr lang="en-US" dirty="0"/>
              <a:t>This group of cardiac cells is known as the heart’s natural pacemaker.</a:t>
            </a:r>
          </a:p>
        </p:txBody>
      </p:sp>
      <p:sp>
        <p:nvSpPr>
          <p:cNvPr id="3" name="Text Placeholder 2">
            <a:extLst>
              <a:ext uri="{FF2B5EF4-FFF2-40B4-BE49-F238E27FC236}">
                <a16:creationId xmlns:a16="http://schemas.microsoft.com/office/drawing/2014/main" id="{C9949955-E339-4EEB-80FA-65F0355AEFD8}"/>
              </a:ext>
            </a:extLst>
          </p:cNvPr>
          <p:cNvSpPr>
            <a:spLocks noGrp="1"/>
          </p:cNvSpPr>
          <p:nvPr>
            <p:ph type="body" sz="quarter" idx="10"/>
          </p:nvPr>
        </p:nvSpPr>
        <p:spPr/>
        <p:txBody>
          <a:bodyPr/>
          <a:lstStyle/>
          <a:p>
            <a:r>
              <a:rPr lang="en-US" dirty="0"/>
              <a:t>Purkinje network</a:t>
            </a:r>
          </a:p>
        </p:txBody>
      </p:sp>
      <p:sp>
        <p:nvSpPr>
          <p:cNvPr id="4" name="Text Placeholder 3">
            <a:extLst>
              <a:ext uri="{FF2B5EF4-FFF2-40B4-BE49-F238E27FC236}">
                <a16:creationId xmlns:a16="http://schemas.microsoft.com/office/drawing/2014/main" id="{18CB3B49-E17E-43FE-BA52-DEA569244AC2}"/>
              </a:ext>
            </a:extLst>
          </p:cNvPr>
          <p:cNvSpPr>
            <a:spLocks noGrp="1"/>
          </p:cNvSpPr>
          <p:nvPr>
            <p:ph type="body" sz="quarter" idx="11"/>
          </p:nvPr>
        </p:nvSpPr>
        <p:spPr/>
        <p:txBody>
          <a:bodyPr/>
          <a:lstStyle/>
          <a:p>
            <a:r>
              <a:rPr lang="en-US" dirty="0"/>
              <a:t>AV node</a:t>
            </a:r>
          </a:p>
        </p:txBody>
      </p:sp>
      <p:sp>
        <p:nvSpPr>
          <p:cNvPr id="5" name="Text Placeholder 4">
            <a:extLst>
              <a:ext uri="{FF2B5EF4-FFF2-40B4-BE49-F238E27FC236}">
                <a16:creationId xmlns:a16="http://schemas.microsoft.com/office/drawing/2014/main" id="{2DD69E2B-844E-4BF2-BDC0-15A222686C1C}"/>
              </a:ext>
            </a:extLst>
          </p:cNvPr>
          <p:cNvSpPr>
            <a:spLocks noGrp="1"/>
          </p:cNvSpPr>
          <p:nvPr>
            <p:ph type="body" sz="quarter" idx="12"/>
          </p:nvPr>
        </p:nvSpPr>
        <p:spPr/>
        <p:txBody>
          <a:bodyPr/>
          <a:lstStyle/>
          <a:p>
            <a:r>
              <a:rPr lang="en-US" dirty="0"/>
              <a:t>SA node</a:t>
            </a:r>
          </a:p>
        </p:txBody>
      </p:sp>
      <p:sp>
        <p:nvSpPr>
          <p:cNvPr id="6" name="Text Placeholder 5">
            <a:extLst>
              <a:ext uri="{FF2B5EF4-FFF2-40B4-BE49-F238E27FC236}">
                <a16:creationId xmlns:a16="http://schemas.microsoft.com/office/drawing/2014/main" id="{DB09ABBD-B0A7-4376-BF0C-4C86D7E0EE02}"/>
              </a:ext>
            </a:extLst>
          </p:cNvPr>
          <p:cNvSpPr>
            <a:spLocks noGrp="1"/>
          </p:cNvSpPr>
          <p:nvPr>
            <p:ph type="body" sz="quarter" idx="13"/>
          </p:nvPr>
        </p:nvSpPr>
        <p:spPr/>
        <p:txBody>
          <a:bodyPr/>
          <a:lstStyle/>
          <a:p>
            <a:r>
              <a:rPr lang="en-US" dirty="0"/>
              <a:t>His bundle</a:t>
            </a:r>
          </a:p>
        </p:txBody>
      </p:sp>
    </p:spTree>
    <p:custDataLst>
      <p:tags r:id="rId1"/>
    </p:custDataLst>
    <p:extLst>
      <p:ext uri="{BB962C8B-B14F-4D97-AF65-F5344CB8AC3E}">
        <p14:creationId xmlns:p14="http://schemas.microsoft.com/office/powerpoint/2010/main" val="244491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02049C-8E0E-4696-A075-9A66ECFF80BC}"/>
              </a:ext>
            </a:extLst>
          </p:cNvPr>
          <p:cNvSpPr>
            <a:spLocks noGrp="1"/>
          </p:cNvSpPr>
          <p:nvPr>
            <p:ph type="pic" sz="quarter" idx="13"/>
          </p:nvPr>
        </p:nvSpPr>
        <p:spPr/>
      </p:sp>
      <p:pic>
        <p:nvPicPr>
          <p:cNvPr id="7" name="Picture Placeholder 6">
            <a:extLst>
              <a:ext uri="{FF2B5EF4-FFF2-40B4-BE49-F238E27FC236}">
                <a16:creationId xmlns:a16="http://schemas.microsoft.com/office/drawing/2014/main" id="{A4F5B021-1EDA-43FE-9A99-FF91A57213FF}"/>
              </a:ext>
            </a:extLst>
          </p:cNvPr>
          <p:cNvPicPr>
            <a:picLocks noGrp="1" noChangeAspect="1"/>
          </p:cNvPicPr>
          <p:nvPr>
            <p:ph type="pic" sz="quarter" idx="14"/>
          </p:nvPr>
        </p:nvPicPr>
        <p:blipFill>
          <a:blip r:embed="rId3"/>
          <a:srcRect l="282" r="282"/>
          <a:stretch>
            <a:fillRect/>
          </a:stretch>
        </p:blipFill>
        <p:spPr>
          <a:prstGeom prst="rect">
            <a:avLst/>
          </a:prstGeom>
        </p:spPr>
      </p:pic>
      <p:sp>
        <p:nvSpPr>
          <p:cNvPr id="4" name="Text Placeholder 3">
            <a:extLst>
              <a:ext uri="{FF2B5EF4-FFF2-40B4-BE49-F238E27FC236}">
                <a16:creationId xmlns:a16="http://schemas.microsoft.com/office/drawing/2014/main" id="{3DF8C544-5210-4443-B0F6-9FD554672F22}"/>
              </a:ext>
            </a:extLst>
          </p:cNvPr>
          <p:cNvSpPr>
            <a:spLocks noGrp="1"/>
          </p:cNvSpPr>
          <p:nvPr>
            <p:ph type="body" sz="quarter" idx="16"/>
          </p:nvPr>
        </p:nvSpPr>
        <p:spPr>
          <a:xfrm>
            <a:off x="209550" y="1363022"/>
            <a:ext cx="8494183" cy="2853268"/>
          </a:xfrm>
        </p:spPr>
        <p:txBody>
          <a:bodyPr>
            <a:normAutofit/>
          </a:bodyPr>
          <a:lstStyle/>
          <a:p>
            <a:r>
              <a:rPr lang="en-US" sz="2400" dirty="0"/>
              <a:t>In this module, you will learn about the anatomical structures of the heart and their functions. You will also find out about how electrical impulses travel through the heart, the mechanical effect of this and why the heart contracts.</a:t>
            </a:r>
          </a:p>
          <a:p>
            <a:endParaRPr lang="en-US" sz="2400" dirty="0"/>
          </a:p>
          <a:p>
            <a:r>
              <a:rPr lang="en-US" sz="2400" dirty="0"/>
              <a:t>After completing this module you will be able to:</a:t>
            </a:r>
          </a:p>
          <a:p>
            <a:endParaRPr lang="en-US" sz="2400" dirty="0"/>
          </a:p>
        </p:txBody>
      </p:sp>
      <p:sp>
        <p:nvSpPr>
          <p:cNvPr id="5" name="Text Placeholder 4">
            <a:extLst>
              <a:ext uri="{FF2B5EF4-FFF2-40B4-BE49-F238E27FC236}">
                <a16:creationId xmlns:a16="http://schemas.microsoft.com/office/drawing/2014/main" id="{42C925B3-AC70-4E2B-8EB5-AB25BBE730F7}"/>
              </a:ext>
            </a:extLst>
          </p:cNvPr>
          <p:cNvSpPr>
            <a:spLocks noGrp="1"/>
          </p:cNvSpPr>
          <p:nvPr>
            <p:ph type="body" sz="quarter" idx="17"/>
          </p:nvPr>
        </p:nvSpPr>
        <p:spPr/>
        <p:txBody>
          <a:bodyPr>
            <a:normAutofit fontScale="92500" lnSpcReduction="20000"/>
          </a:bodyPr>
          <a:lstStyle/>
          <a:p>
            <a:r>
              <a:rPr lang="en-US" dirty="0"/>
              <a:t>INTRODUCTION</a:t>
            </a:r>
          </a:p>
        </p:txBody>
      </p:sp>
      <p:sp>
        <p:nvSpPr>
          <p:cNvPr id="6" name="TextBox 5">
            <a:extLst>
              <a:ext uri="{FF2B5EF4-FFF2-40B4-BE49-F238E27FC236}">
                <a16:creationId xmlns:a16="http://schemas.microsoft.com/office/drawing/2014/main" id="{EC6A478F-9355-4709-95AD-7762AC8A0210}"/>
              </a:ext>
            </a:extLst>
          </p:cNvPr>
          <p:cNvSpPr txBox="1"/>
          <p:nvPr/>
        </p:nvSpPr>
        <p:spPr>
          <a:xfrm>
            <a:off x="-220135" y="3762802"/>
            <a:ext cx="9194801" cy="3212161"/>
          </a:xfrm>
          <a:prstGeom prst="rect">
            <a:avLst/>
          </a:prstGeom>
          <a:noFill/>
        </p:spPr>
        <p:txBody>
          <a:bodyPr wrap="square" rtlCol="0">
            <a:spAutoFit/>
          </a:bodyPr>
          <a:lstStyle/>
          <a:p>
            <a:pPr marL="800100" lvl="1" indent="-342900" defTabSz="914400">
              <a:lnSpc>
                <a:spcPct val="90000"/>
              </a:lnSpc>
              <a:spcBef>
                <a:spcPts val="500"/>
              </a:spcBef>
              <a:buFont typeface="Wingdings" panose="05000000000000000000" pitchFamily="2" charset="2"/>
              <a:buChar char="§"/>
            </a:pPr>
            <a:r>
              <a:rPr lang="en-US" sz="2400" dirty="0">
                <a:solidFill>
                  <a:srgbClr val="FFFFFF"/>
                </a:solidFill>
                <a:latin typeface="Effra" panose="020B0603020203020204" pitchFamily="34" charset="0"/>
              </a:rPr>
              <a:t>Identify the names, locations and functions of the main cardiac anatomical structures</a:t>
            </a:r>
          </a:p>
          <a:p>
            <a:pPr marL="800100" lvl="1" indent="-342900" defTabSz="914400">
              <a:lnSpc>
                <a:spcPct val="90000"/>
              </a:lnSpc>
              <a:spcBef>
                <a:spcPts val="500"/>
              </a:spcBef>
              <a:buFont typeface="Wingdings" panose="05000000000000000000" pitchFamily="2" charset="2"/>
              <a:buChar char="§"/>
            </a:pPr>
            <a:r>
              <a:rPr lang="en-US" sz="2400" dirty="0">
                <a:solidFill>
                  <a:srgbClr val="FFFFFF"/>
                </a:solidFill>
                <a:latin typeface="Effra" panose="020B0603020203020204" pitchFamily="34" charset="0"/>
              </a:rPr>
              <a:t>Explain how an electrical impulse travels through the heart, and explain what happens mechanically as the electrical impulse moves</a:t>
            </a:r>
          </a:p>
          <a:p>
            <a:pPr marL="800100" lvl="1" indent="-342900" defTabSz="914400">
              <a:lnSpc>
                <a:spcPct val="90000"/>
              </a:lnSpc>
              <a:spcBef>
                <a:spcPts val="500"/>
              </a:spcBef>
              <a:buFont typeface="Wingdings" panose="05000000000000000000" pitchFamily="2" charset="2"/>
              <a:buChar char="§"/>
            </a:pPr>
            <a:r>
              <a:rPr lang="en-US" sz="2400" dirty="0">
                <a:solidFill>
                  <a:srgbClr val="FFFFFF"/>
                </a:solidFill>
                <a:latin typeface="Effra" panose="020B0603020203020204" pitchFamily="34" charset="0"/>
              </a:rPr>
              <a:t>Explain what causes the heart to contract by describing automaticity, the action potential cycle of a cardiac cell, the role of the sinus node, and the heart’s natural back-up mechanisms</a:t>
            </a:r>
          </a:p>
        </p:txBody>
      </p:sp>
    </p:spTree>
    <p:custDataLst>
      <p:tags r:id="rId1"/>
    </p:custDataLst>
    <p:extLst>
      <p:ext uri="{BB962C8B-B14F-4D97-AF65-F5344CB8AC3E}">
        <p14:creationId xmlns:p14="http://schemas.microsoft.com/office/powerpoint/2010/main" val="2403075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2177-2D36-4114-8CA6-0ECDF1B9A4D0}"/>
              </a:ext>
            </a:extLst>
          </p:cNvPr>
          <p:cNvSpPr>
            <a:spLocks noGrp="1"/>
          </p:cNvSpPr>
          <p:nvPr>
            <p:ph type="title"/>
          </p:nvPr>
        </p:nvSpPr>
        <p:spPr/>
        <p:txBody>
          <a:bodyPr>
            <a:normAutofit fontScale="90000"/>
          </a:bodyPr>
          <a:lstStyle/>
          <a:p>
            <a:r>
              <a:rPr lang="en-US" dirty="0"/>
              <a:t>This group of cardiac cells is known as the heart’s natural pacemaker.</a:t>
            </a:r>
          </a:p>
        </p:txBody>
      </p:sp>
      <p:sp>
        <p:nvSpPr>
          <p:cNvPr id="3" name="Text Placeholder 2">
            <a:extLst>
              <a:ext uri="{FF2B5EF4-FFF2-40B4-BE49-F238E27FC236}">
                <a16:creationId xmlns:a16="http://schemas.microsoft.com/office/drawing/2014/main" id="{C9949955-E339-4EEB-80FA-65F0355AEFD8}"/>
              </a:ext>
            </a:extLst>
          </p:cNvPr>
          <p:cNvSpPr>
            <a:spLocks noGrp="1"/>
          </p:cNvSpPr>
          <p:nvPr>
            <p:ph type="body" sz="quarter" idx="10"/>
          </p:nvPr>
        </p:nvSpPr>
        <p:spPr/>
        <p:txBody>
          <a:bodyPr/>
          <a:lstStyle/>
          <a:p>
            <a:r>
              <a:rPr lang="en-US" dirty="0"/>
              <a:t>Purkinje network</a:t>
            </a:r>
          </a:p>
        </p:txBody>
      </p:sp>
      <p:sp>
        <p:nvSpPr>
          <p:cNvPr id="4" name="Text Placeholder 3">
            <a:extLst>
              <a:ext uri="{FF2B5EF4-FFF2-40B4-BE49-F238E27FC236}">
                <a16:creationId xmlns:a16="http://schemas.microsoft.com/office/drawing/2014/main" id="{18CB3B49-E17E-43FE-BA52-DEA569244AC2}"/>
              </a:ext>
            </a:extLst>
          </p:cNvPr>
          <p:cNvSpPr>
            <a:spLocks noGrp="1"/>
          </p:cNvSpPr>
          <p:nvPr>
            <p:ph type="body" sz="quarter" idx="11"/>
          </p:nvPr>
        </p:nvSpPr>
        <p:spPr/>
        <p:txBody>
          <a:bodyPr/>
          <a:lstStyle/>
          <a:p>
            <a:r>
              <a:rPr lang="en-US" dirty="0"/>
              <a:t>AV node</a:t>
            </a:r>
          </a:p>
        </p:txBody>
      </p:sp>
      <p:sp>
        <p:nvSpPr>
          <p:cNvPr id="5" name="Text Placeholder 4">
            <a:extLst>
              <a:ext uri="{FF2B5EF4-FFF2-40B4-BE49-F238E27FC236}">
                <a16:creationId xmlns:a16="http://schemas.microsoft.com/office/drawing/2014/main" id="{2DD69E2B-844E-4BF2-BDC0-15A222686C1C}"/>
              </a:ext>
            </a:extLst>
          </p:cNvPr>
          <p:cNvSpPr>
            <a:spLocks noGrp="1"/>
          </p:cNvSpPr>
          <p:nvPr>
            <p:ph type="body" sz="quarter" idx="12"/>
          </p:nvPr>
        </p:nvSpPr>
        <p:spPr/>
        <p:txBody>
          <a:bodyPr/>
          <a:lstStyle/>
          <a:p>
            <a:r>
              <a:rPr lang="en-US" b="1" dirty="0">
                <a:solidFill>
                  <a:schemeClr val="tx2"/>
                </a:solidFill>
              </a:rPr>
              <a:t>SA node</a:t>
            </a:r>
          </a:p>
        </p:txBody>
      </p:sp>
      <p:sp>
        <p:nvSpPr>
          <p:cNvPr id="6" name="Text Placeholder 5">
            <a:extLst>
              <a:ext uri="{FF2B5EF4-FFF2-40B4-BE49-F238E27FC236}">
                <a16:creationId xmlns:a16="http://schemas.microsoft.com/office/drawing/2014/main" id="{DB09ABBD-B0A7-4376-BF0C-4C86D7E0EE02}"/>
              </a:ext>
            </a:extLst>
          </p:cNvPr>
          <p:cNvSpPr>
            <a:spLocks noGrp="1"/>
          </p:cNvSpPr>
          <p:nvPr>
            <p:ph type="body" sz="quarter" idx="13"/>
          </p:nvPr>
        </p:nvSpPr>
        <p:spPr/>
        <p:txBody>
          <a:bodyPr/>
          <a:lstStyle/>
          <a:p>
            <a:r>
              <a:rPr lang="en-US" dirty="0"/>
              <a:t>His bundle</a:t>
            </a:r>
          </a:p>
        </p:txBody>
      </p:sp>
      <p:sp>
        <p:nvSpPr>
          <p:cNvPr id="7" name="Oval 6">
            <a:extLst>
              <a:ext uri="{FF2B5EF4-FFF2-40B4-BE49-F238E27FC236}">
                <a16:creationId xmlns:a16="http://schemas.microsoft.com/office/drawing/2014/main" id="{4225C32C-51F5-4B6B-AFFC-9CE52C3FE2CF}"/>
              </a:ext>
            </a:extLst>
          </p:cNvPr>
          <p:cNvSpPr/>
          <p:nvPr/>
        </p:nvSpPr>
        <p:spPr>
          <a:xfrm>
            <a:off x="1062000" y="5256038"/>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3444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D3CF6-034D-456B-BD9E-03EFB27ED32D}"/>
              </a:ext>
            </a:extLst>
          </p:cNvPr>
          <p:cNvSpPr>
            <a:spLocks noGrp="1"/>
          </p:cNvSpPr>
          <p:nvPr>
            <p:ph type="body" sz="quarter" idx="11"/>
          </p:nvPr>
        </p:nvSpPr>
        <p:spPr>
          <a:xfrm>
            <a:off x="0" y="2480400"/>
            <a:ext cx="12617450" cy="342263"/>
          </a:xfrm>
        </p:spPr>
        <p:txBody>
          <a:bodyPr>
            <a:normAutofit/>
          </a:bodyPr>
          <a:lstStyle/>
          <a:p>
            <a:r>
              <a:rPr lang="en-US" dirty="0"/>
              <a:t>Drag the labels below to the correct location.</a:t>
            </a:r>
          </a:p>
        </p:txBody>
      </p:sp>
      <p:sp>
        <p:nvSpPr>
          <p:cNvPr id="3" name="Text Placeholder 2">
            <a:extLst>
              <a:ext uri="{FF2B5EF4-FFF2-40B4-BE49-F238E27FC236}">
                <a16:creationId xmlns:a16="http://schemas.microsoft.com/office/drawing/2014/main" id="{383D6B26-E39B-4809-9875-6EB7DC643989}"/>
              </a:ext>
            </a:extLst>
          </p:cNvPr>
          <p:cNvSpPr>
            <a:spLocks noGrp="1"/>
          </p:cNvSpPr>
          <p:nvPr>
            <p:ph type="body" sz="quarter" idx="10"/>
          </p:nvPr>
        </p:nvSpPr>
        <p:spPr/>
        <p:txBody>
          <a:bodyPr/>
          <a:lstStyle/>
          <a:p>
            <a:r>
              <a:rPr lang="en-US" dirty="0"/>
              <a:t>DRAG AND DROP IMAGE AND LABELS</a:t>
            </a:r>
          </a:p>
        </p:txBody>
      </p:sp>
      <p:sp>
        <p:nvSpPr>
          <p:cNvPr id="4" name="Title 3">
            <a:extLst>
              <a:ext uri="{FF2B5EF4-FFF2-40B4-BE49-F238E27FC236}">
                <a16:creationId xmlns:a16="http://schemas.microsoft.com/office/drawing/2014/main" id="{79271605-322A-40D4-BA8E-6D67C7714688}"/>
              </a:ext>
            </a:extLst>
          </p:cNvPr>
          <p:cNvSpPr>
            <a:spLocks noGrp="1"/>
          </p:cNvSpPr>
          <p:nvPr>
            <p:ph type="title"/>
          </p:nvPr>
        </p:nvSpPr>
        <p:spPr/>
        <p:txBody>
          <a:bodyPr>
            <a:normAutofit fontScale="90000"/>
          </a:bodyPr>
          <a:lstStyle/>
          <a:p>
            <a:r>
              <a:rPr lang="en-US" dirty="0"/>
              <a:t>Label the heart diagram below, using the following key words.</a:t>
            </a:r>
          </a:p>
        </p:txBody>
      </p:sp>
      <p:pic>
        <p:nvPicPr>
          <p:cNvPr id="5" name="Picture 4">
            <a:extLst>
              <a:ext uri="{FF2B5EF4-FFF2-40B4-BE49-F238E27FC236}">
                <a16:creationId xmlns:a16="http://schemas.microsoft.com/office/drawing/2014/main" id="{20CE63BA-4E63-4F17-913D-19CC4C6F17BD}"/>
              </a:ext>
            </a:extLst>
          </p:cNvPr>
          <p:cNvPicPr>
            <a:picLocks noChangeAspect="1"/>
          </p:cNvPicPr>
          <p:nvPr/>
        </p:nvPicPr>
        <p:blipFill>
          <a:blip r:embed="rId4"/>
          <a:stretch>
            <a:fillRect/>
          </a:stretch>
        </p:blipFill>
        <p:spPr>
          <a:xfrm>
            <a:off x="5930899" y="2579060"/>
            <a:ext cx="7054303" cy="5074677"/>
          </a:xfrm>
          <a:prstGeom prst="rect">
            <a:avLst/>
          </a:prstGeom>
        </p:spPr>
      </p:pic>
      <p:grpSp>
        <p:nvGrpSpPr>
          <p:cNvPr id="12" name="Group 11">
            <a:extLst>
              <a:ext uri="{FF2B5EF4-FFF2-40B4-BE49-F238E27FC236}">
                <a16:creationId xmlns:a16="http://schemas.microsoft.com/office/drawing/2014/main" id="{95E006D7-59B0-484B-BA5B-1824B43246EC}"/>
              </a:ext>
            </a:extLst>
          </p:cNvPr>
          <p:cNvGrpSpPr/>
          <p:nvPr/>
        </p:nvGrpSpPr>
        <p:grpSpPr>
          <a:xfrm>
            <a:off x="2145323" y="3083363"/>
            <a:ext cx="2872154" cy="4122399"/>
            <a:chOff x="1359877" y="3145302"/>
            <a:chExt cx="2743200" cy="4122399"/>
          </a:xfrm>
        </p:grpSpPr>
        <p:sp>
          <p:nvSpPr>
            <p:cNvPr id="6" name="Rectangle 5">
              <a:extLst>
                <a:ext uri="{FF2B5EF4-FFF2-40B4-BE49-F238E27FC236}">
                  <a16:creationId xmlns:a16="http://schemas.microsoft.com/office/drawing/2014/main" id="{879AD33A-F1BE-4698-A56F-F44BEED03020}"/>
                </a:ext>
              </a:extLst>
            </p:cNvPr>
            <p:cNvSpPr/>
            <p:nvPr/>
          </p:nvSpPr>
          <p:spPr>
            <a:xfrm>
              <a:off x="1359877" y="3145302"/>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Left ventricle</a:t>
              </a:r>
            </a:p>
          </p:txBody>
        </p:sp>
        <p:sp>
          <p:nvSpPr>
            <p:cNvPr id="8" name="Rectangle 7">
              <a:extLst>
                <a:ext uri="{FF2B5EF4-FFF2-40B4-BE49-F238E27FC236}">
                  <a16:creationId xmlns:a16="http://schemas.microsoft.com/office/drawing/2014/main" id="{024E29DC-CA4E-45DB-ABFC-57659AC745EE}"/>
                </a:ext>
              </a:extLst>
            </p:cNvPr>
            <p:cNvSpPr/>
            <p:nvPr/>
          </p:nvSpPr>
          <p:spPr>
            <a:xfrm>
              <a:off x="1359877" y="4038854"/>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Left Bundle Branch (LBB)</a:t>
              </a:r>
            </a:p>
          </p:txBody>
        </p:sp>
        <p:sp>
          <p:nvSpPr>
            <p:cNvPr id="9" name="Rectangle 8">
              <a:extLst>
                <a:ext uri="{FF2B5EF4-FFF2-40B4-BE49-F238E27FC236}">
                  <a16:creationId xmlns:a16="http://schemas.microsoft.com/office/drawing/2014/main" id="{F603C690-6EBD-4B79-83A8-73DF76C92A8C}"/>
                </a:ext>
              </a:extLst>
            </p:cNvPr>
            <p:cNvSpPr/>
            <p:nvPr/>
          </p:nvSpPr>
          <p:spPr>
            <a:xfrm>
              <a:off x="1359877" y="4932406"/>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His bundle</a:t>
              </a:r>
            </a:p>
          </p:txBody>
        </p:sp>
        <p:sp>
          <p:nvSpPr>
            <p:cNvPr id="10" name="Rectangle 9">
              <a:extLst>
                <a:ext uri="{FF2B5EF4-FFF2-40B4-BE49-F238E27FC236}">
                  <a16:creationId xmlns:a16="http://schemas.microsoft.com/office/drawing/2014/main" id="{2E6723B9-CCBB-43C4-B6DE-E8703AAD3783}"/>
                </a:ext>
              </a:extLst>
            </p:cNvPr>
            <p:cNvSpPr/>
            <p:nvPr/>
          </p:nvSpPr>
          <p:spPr>
            <a:xfrm>
              <a:off x="1359877" y="5825958"/>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Purkinje fibers</a:t>
              </a:r>
            </a:p>
          </p:txBody>
        </p:sp>
        <p:sp>
          <p:nvSpPr>
            <p:cNvPr id="11" name="Rectangle 10">
              <a:extLst>
                <a:ext uri="{FF2B5EF4-FFF2-40B4-BE49-F238E27FC236}">
                  <a16:creationId xmlns:a16="http://schemas.microsoft.com/office/drawing/2014/main" id="{A617BAFD-576F-41F7-8687-164941700EF2}"/>
                </a:ext>
              </a:extLst>
            </p:cNvPr>
            <p:cNvSpPr/>
            <p:nvPr/>
          </p:nvSpPr>
          <p:spPr>
            <a:xfrm>
              <a:off x="1359877" y="6666501"/>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Left atrium</a:t>
              </a:r>
            </a:p>
          </p:txBody>
        </p:sp>
      </p:grpSp>
    </p:spTree>
    <p:custDataLst>
      <p:tags r:id="rId1"/>
    </p:custDataLst>
    <p:extLst>
      <p:ext uri="{BB962C8B-B14F-4D97-AF65-F5344CB8AC3E}">
        <p14:creationId xmlns:p14="http://schemas.microsoft.com/office/powerpoint/2010/main" val="1465043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5A092E-16FE-453C-AE2F-D07837F84BCD}"/>
              </a:ext>
            </a:extLst>
          </p:cNvPr>
          <p:cNvPicPr>
            <a:picLocks noChangeAspect="1"/>
          </p:cNvPicPr>
          <p:nvPr/>
        </p:nvPicPr>
        <p:blipFill>
          <a:blip r:embed="rId4"/>
          <a:stretch>
            <a:fillRect/>
          </a:stretch>
        </p:blipFill>
        <p:spPr>
          <a:xfrm>
            <a:off x="3788048" y="2822663"/>
            <a:ext cx="7054303" cy="5074677"/>
          </a:xfrm>
          <a:prstGeom prst="rect">
            <a:avLst/>
          </a:prstGeom>
        </p:spPr>
      </p:pic>
      <p:sp>
        <p:nvSpPr>
          <p:cNvPr id="2" name="Text Placeholder 1">
            <a:extLst>
              <a:ext uri="{FF2B5EF4-FFF2-40B4-BE49-F238E27FC236}">
                <a16:creationId xmlns:a16="http://schemas.microsoft.com/office/drawing/2014/main" id="{954D3CF6-034D-456B-BD9E-03EFB27ED32D}"/>
              </a:ext>
            </a:extLst>
          </p:cNvPr>
          <p:cNvSpPr>
            <a:spLocks noGrp="1"/>
          </p:cNvSpPr>
          <p:nvPr>
            <p:ph type="body" sz="quarter" idx="11"/>
          </p:nvPr>
        </p:nvSpPr>
        <p:spPr>
          <a:xfrm>
            <a:off x="0" y="2480400"/>
            <a:ext cx="12617450" cy="342263"/>
          </a:xfrm>
        </p:spPr>
        <p:txBody>
          <a:bodyPr>
            <a:normAutofit/>
          </a:bodyPr>
          <a:lstStyle/>
          <a:p>
            <a:r>
              <a:rPr lang="en-US" dirty="0"/>
              <a:t>Drag the labels below to the correct location.</a:t>
            </a:r>
          </a:p>
        </p:txBody>
      </p:sp>
      <p:sp>
        <p:nvSpPr>
          <p:cNvPr id="3" name="Text Placeholder 2">
            <a:extLst>
              <a:ext uri="{FF2B5EF4-FFF2-40B4-BE49-F238E27FC236}">
                <a16:creationId xmlns:a16="http://schemas.microsoft.com/office/drawing/2014/main" id="{383D6B26-E39B-4809-9875-6EB7DC643989}"/>
              </a:ext>
            </a:extLst>
          </p:cNvPr>
          <p:cNvSpPr>
            <a:spLocks noGrp="1"/>
          </p:cNvSpPr>
          <p:nvPr>
            <p:ph type="body" sz="quarter" idx="10"/>
          </p:nvPr>
        </p:nvSpPr>
        <p:spPr/>
        <p:txBody>
          <a:bodyPr/>
          <a:lstStyle/>
          <a:p>
            <a:r>
              <a:rPr lang="en-US" dirty="0"/>
              <a:t>DRAG AND DROP IMAGE AND LABELS</a:t>
            </a:r>
          </a:p>
        </p:txBody>
      </p:sp>
      <p:sp>
        <p:nvSpPr>
          <p:cNvPr id="4" name="Title 3">
            <a:extLst>
              <a:ext uri="{FF2B5EF4-FFF2-40B4-BE49-F238E27FC236}">
                <a16:creationId xmlns:a16="http://schemas.microsoft.com/office/drawing/2014/main" id="{79271605-322A-40D4-BA8E-6D67C7714688}"/>
              </a:ext>
            </a:extLst>
          </p:cNvPr>
          <p:cNvSpPr>
            <a:spLocks noGrp="1"/>
          </p:cNvSpPr>
          <p:nvPr>
            <p:ph type="title"/>
          </p:nvPr>
        </p:nvSpPr>
        <p:spPr/>
        <p:txBody>
          <a:bodyPr>
            <a:normAutofit fontScale="90000"/>
          </a:bodyPr>
          <a:lstStyle/>
          <a:p>
            <a:r>
              <a:rPr lang="en-US" dirty="0"/>
              <a:t>Label the heart diagram below, using the following key words.</a:t>
            </a:r>
          </a:p>
        </p:txBody>
      </p:sp>
      <p:sp>
        <p:nvSpPr>
          <p:cNvPr id="14" name="Rectangle 13">
            <a:extLst>
              <a:ext uri="{FF2B5EF4-FFF2-40B4-BE49-F238E27FC236}">
                <a16:creationId xmlns:a16="http://schemas.microsoft.com/office/drawing/2014/main" id="{DD5C124E-F93B-4E8C-98AF-08542D9F54A1}"/>
              </a:ext>
            </a:extLst>
          </p:cNvPr>
          <p:cNvSpPr/>
          <p:nvPr/>
        </p:nvSpPr>
        <p:spPr>
          <a:xfrm>
            <a:off x="7892072" y="6295292"/>
            <a:ext cx="2872154" cy="602585"/>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Left ventricle</a:t>
            </a:r>
          </a:p>
        </p:txBody>
      </p:sp>
      <p:sp>
        <p:nvSpPr>
          <p:cNvPr id="15" name="Rectangle 14">
            <a:extLst>
              <a:ext uri="{FF2B5EF4-FFF2-40B4-BE49-F238E27FC236}">
                <a16:creationId xmlns:a16="http://schemas.microsoft.com/office/drawing/2014/main" id="{7540BCC2-9B5C-41D6-AF86-5031D223E338}"/>
              </a:ext>
            </a:extLst>
          </p:cNvPr>
          <p:cNvSpPr/>
          <p:nvPr/>
        </p:nvSpPr>
        <p:spPr>
          <a:xfrm>
            <a:off x="7892072" y="5598000"/>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Left Bundle Branch (LBB)</a:t>
            </a:r>
          </a:p>
        </p:txBody>
      </p:sp>
      <p:sp>
        <p:nvSpPr>
          <p:cNvPr id="16" name="Rectangle 15">
            <a:extLst>
              <a:ext uri="{FF2B5EF4-FFF2-40B4-BE49-F238E27FC236}">
                <a16:creationId xmlns:a16="http://schemas.microsoft.com/office/drawing/2014/main" id="{75A7D693-63BB-4C00-A6C9-44325631EC1F}"/>
              </a:ext>
            </a:extLst>
          </p:cNvPr>
          <p:cNvSpPr/>
          <p:nvPr/>
        </p:nvSpPr>
        <p:spPr>
          <a:xfrm>
            <a:off x="7892072" y="4900708"/>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His bundle</a:t>
            </a:r>
          </a:p>
        </p:txBody>
      </p:sp>
      <p:sp>
        <p:nvSpPr>
          <p:cNvPr id="17" name="Rectangle 16">
            <a:extLst>
              <a:ext uri="{FF2B5EF4-FFF2-40B4-BE49-F238E27FC236}">
                <a16:creationId xmlns:a16="http://schemas.microsoft.com/office/drawing/2014/main" id="{C015F342-DCB8-49EF-91D4-CEF949EB7EF4}"/>
              </a:ext>
            </a:extLst>
          </p:cNvPr>
          <p:cNvSpPr/>
          <p:nvPr/>
        </p:nvSpPr>
        <p:spPr>
          <a:xfrm>
            <a:off x="7892072" y="6982246"/>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Purkinje fibers</a:t>
            </a:r>
          </a:p>
        </p:txBody>
      </p:sp>
      <p:sp>
        <p:nvSpPr>
          <p:cNvPr id="18" name="Rectangle 17">
            <a:extLst>
              <a:ext uri="{FF2B5EF4-FFF2-40B4-BE49-F238E27FC236}">
                <a16:creationId xmlns:a16="http://schemas.microsoft.com/office/drawing/2014/main" id="{0F03DCA4-2B78-44A0-A39A-C2602402D632}"/>
              </a:ext>
            </a:extLst>
          </p:cNvPr>
          <p:cNvSpPr/>
          <p:nvPr/>
        </p:nvSpPr>
        <p:spPr>
          <a:xfrm>
            <a:off x="7892072" y="4201200"/>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Left atrium</a:t>
            </a:r>
          </a:p>
        </p:txBody>
      </p:sp>
    </p:spTree>
    <p:custDataLst>
      <p:tags r:id="rId1"/>
    </p:custDataLst>
    <p:extLst>
      <p:ext uri="{BB962C8B-B14F-4D97-AF65-F5344CB8AC3E}">
        <p14:creationId xmlns:p14="http://schemas.microsoft.com/office/powerpoint/2010/main" val="1301340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3726DD-B4DB-42DD-92FE-01AB8B3ED586}"/>
              </a:ext>
            </a:extLst>
          </p:cNvPr>
          <p:cNvPicPr>
            <a:picLocks noChangeAspect="1"/>
          </p:cNvPicPr>
          <p:nvPr/>
        </p:nvPicPr>
        <p:blipFill>
          <a:blip r:embed="rId4"/>
          <a:stretch>
            <a:fillRect/>
          </a:stretch>
        </p:blipFill>
        <p:spPr>
          <a:xfrm>
            <a:off x="5930900" y="2579061"/>
            <a:ext cx="7090886" cy="5150644"/>
          </a:xfrm>
          <a:prstGeom prst="rect">
            <a:avLst/>
          </a:prstGeom>
        </p:spPr>
      </p:pic>
      <p:sp>
        <p:nvSpPr>
          <p:cNvPr id="2" name="Text Placeholder 1">
            <a:extLst>
              <a:ext uri="{FF2B5EF4-FFF2-40B4-BE49-F238E27FC236}">
                <a16:creationId xmlns:a16="http://schemas.microsoft.com/office/drawing/2014/main" id="{954D3CF6-034D-456B-BD9E-03EFB27ED32D}"/>
              </a:ext>
            </a:extLst>
          </p:cNvPr>
          <p:cNvSpPr>
            <a:spLocks noGrp="1"/>
          </p:cNvSpPr>
          <p:nvPr>
            <p:ph type="body" sz="quarter" idx="11"/>
          </p:nvPr>
        </p:nvSpPr>
        <p:spPr>
          <a:xfrm>
            <a:off x="0" y="2480400"/>
            <a:ext cx="12617450" cy="342263"/>
          </a:xfrm>
        </p:spPr>
        <p:txBody>
          <a:bodyPr>
            <a:normAutofit/>
          </a:bodyPr>
          <a:lstStyle/>
          <a:p>
            <a:r>
              <a:rPr lang="en-US" dirty="0"/>
              <a:t>Drag the labels below to the correct location.</a:t>
            </a:r>
          </a:p>
        </p:txBody>
      </p:sp>
      <p:sp>
        <p:nvSpPr>
          <p:cNvPr id="3" name="Text Placeholder 2">
            <a:extLst>
              <a:ext uri="{FF2B5EF4-FFF2-40B4-BE49-F238E27FC236}">
                <a16:creationId xmlns:a16="http://schemas.microsoft.com/office/drawing/2014/main" id="{383D6B26-E39B-4809-9875-6EB7DC643989}"/>
              </a:ext>
            </a:extLst>
          </p:cNvPr>
          <p:cNvSpPr>
            <a:spLocks noGrp="1"/>
          </p:cNvSpPr>
          <p:nvPr>
            <p:ph type="body" sz="quarter" idx="10"/>
          </p:nvPr>
        </p:nvSpPr>
        <p:spPr/>
        <p:txBody>
          <a:bodyPr/>
          <a:lstStyle/>
          <a:p>
            <a:r>
              <a:rPr lang="en-US" dirty="0"/>
              <a:t>DRAG AND DROP IMAGE AND LABELS</a:t>
            </a:r>
          </a:p>
        </p:txBody>
      </p:sp>
      <p:sp>
        <p:nvSpPr>
          <p:cNvPr id="4" name="Title 3">
            <a:extLst>
              <a:ext uri="{FF2B5EF4-FFF2-40B4-BE49-F238E27FC236}">
                <a16:creationId xmlns:a16="http://schemas.microsoft.com/office/drawing/2014/main" id="{79271605-322A-40D4-BA8E-6D67C7714688}"/>
              </a:ext>
            </a:extLst>
          </p:cNvPr>
          <p:cNvSpPr>
            <a:spLocks noGrp="1"/>
          </p:cNvSpPr>
          <p:nvPr>
            <p:ph type="title"/>
          </p:nvPr>
        </p:nvSpPr>
        <p:spPr/>
        <p:txBody>
          <a:bodyPr>
            <a:normAutofit fontScale="90000"/>
          </a:bodyPr>
          <a:lstStyle/>
          <a:p>
            <a:r>
              <a:rPr lang="en-US" dirty="0"/>
              <a:t>Label the heart diagram below, using the following key words.</a:t>
            </a:r>
          </a:p>
        </p:txBody>
      </p:sp>
      <p:grpSp>
        <p:nvGrpSpPr>
          <p:cNvPr id="12" name="Group 11">
            <a:extLst>
              <a:ext uri="{FF2B5EF4-FFF2-40B4-BE49-F238E27FC236}">
                <a16:creationId xmlns:a16="http://schemas.microsoft.com/office/drawing/2014/main" id="{95E006D7-59B0-484B-BA5B-1824B43246EC}"/>
              </a:ext>
            </a:extLst>
          </p:cNvPr>
          <p:cNvGrpSpPr/>
          <p:nvPr/>
        </p:nvGrpSpPr>
        <p:grpSpPr>
          <a:xfrm>
            <a:off x="2145323" y="3030354"/>
            <a:ext cx="2872154" cy="4175408"/>
            <a:chOff x="1359877" y="3092293"/>
            <a:chExt cx="2743200" cy="4175408"/>
          </a:xfrm>
        </p:grpSpPr>
        <p:sp>
          <p:nvSpPr>
            <p:cNvPr id="6" name="Rectangle 5">
              <a:extLst>
                <a:ext uri="{FF2B5EF4-FFF2-40B4-BE49-F238E27FC236}">
                  <a16:creationId xmlns:a16="http://schemas.microsoft.com/office/drawing/2014/main" id="{879AD33A-F1BE-4698-A56F-F44BEED03020}"/>
                </a:ext>
              </a:extLst>
            </p:cNvPr>
            <p:cNvSpPr/>
            <p:nvPr/>
          </p:nvSpPr>
          <p:spPr>
            <a:xfrm>
              <a:off x="1359877" y="3092293"/>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Atrioventricular node</a:t>
              </a:r>
            </a:p>
          </p:txBody>
        </p:sp>
        <p:sp>
          <p:nvSpPr>
            <p:cNvPr id="8" name="Rectangle 7">
              <a:extLst>
                <a:ext uri="{FF2B5EF4-FFF2-40B4-BE49-F238E27FC236}">
                  <a16:creationId xmlns:a16="http://schemas.microsoft.com/office/drawing/2014/main" id="{024E29DC-CA4E-45DB-ABFC-57659AC745EE}"/>
                </a:ext>
              </a:extLst>
            </p:cNvPr>
            <p:cNvSpPr/>
            <p:nvPr/>
          </p:nvSpPr>
          <p:spPr>
            <a:xfrm>
              <a:off x="1359877" y="3985845"/>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Right Bundle Branch (RBB)</a:t>
              </a:r>
            </a:p>
          </p:txBody>
        </p:sp>
        <p:sp>
          <p:nvSpPr>
            <p:cNvPr id="9" name="Rectangle 8">
              <a:extLst>
                <a:ext uri="{FF2B5EF4-FFF2-40B4-BE49-F238E27FC236}">
                  <a16:creationId xmlns:a16="http://schemas.microsoft.com/office/drawing/2014/main" id="{F603C690-6EBD-4B79-83A8-73DF76C92A8C}"/>
                </a:ext>
              </a:extLst>
            </p:cNvPr>
            <p:cNvSpPr/>
            <p:nvPr/>
          </p:nvSpPr>
          <p:spPr>
            <a:xfrm>
              <a:off x="1359877" y="4879397"/>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Right ventricle</a:t>
              </a:r>
            </a:p>
          </p:txBody>
        </p:sp>
        <p:sp>
          <p:nvSpPr>
            <p:cNvPr id="10" name="Rectangle 9">
              <a:extLst>
                <a:ext uri="{FF2B5EF4-FFF2-40B4-BE49-F238E27FC236}">
                  <a16:creationId xmlns:a16="http://schemas.microsoft.com/office/drawing/2014/main" id="{2E6723B9-CCBB-43C4-B6DE-E8703AAD3783}"/>
                </a:ext>
              </a:extLst>
            </p:cNvPr>
            <p:cNvSpPr/>
            <p:nvPr/>
          </p:nvSpPr>
          <p:spPr>
            <a:xfrm>
              <a:off x="1359877" y="5772949"/>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Sinoatrial node</a:t>
              </a:r>
            </a:p>
          </p:txBody>
        </p:sp>
        <p:sp>
          <p:nvSpPr>
            <p:cNvPr id="11" name="Rectangle 10">
              <a:extLst>
                <a:ext uri="{FF2B5EF4-FFF2-40B4-BE49-F238E27FC236}">
                  <a16:creationId xmlns:a16="http://schemas.microsoft.com/office/drawing/2014/main" id="{A617BAFD-576F-41F7-8687-164941700EF2}"/>
                </a:ext>
              </a:extLst>
            </p:cNvPr>
            <p:cNvSpPr/>
            <p:nvPr/>
          </p:nvSpPr>
          <p:spPr>
            <a:xfrm>
              <a:off x="1359877" y="6666501"/>
              <a:ext cx="2743200"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Right atrium</a:t>
              </a:r>
            </a:p>
          </p:txBody>
        </p:sp>
      </p:grpSp>
    </p:spTree>
    <p:custDataLst>
      <p:tags r:id="rId1"/>
    </p:custDataLst>
    <p:extLst>
      <p:ext uri="{BB962C8B-B14F-4D97-AF65-F5344CB8AC3E}">
        <p14:creationId xmlns:p14="http://schemas.microsoft.com/office/powerpoint/2010/main" val="3769308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3726DD-B4DB-42DD-92FE-01AB8B3ED586}"/>
              </a:ext>
            </a:extLst>
          </p:cNvPr>
          <p:cNvPicPr>
            <a:picLocks noChangeAspect="1"/>
          </p:cNvPicPr>
          <p:nvPr/>
        </p:nvPicPr>
        <p:blipFill>
          <a:blip r:embed="rId4"/>
          <a:stretch>
            <a:fillRect/>
          </a:stretch>
        </p:blipFill>
        <p:spPr>
          <a:xfrm>
            <a:off x="3745034" y="2822663"/>
            <a:ext cx="7122258" cy="5173431"/>
          </a:xfrm>
          <a:prstGeom prst="rect">
            <a:avLst/>
          </a:prstGeom>
        </p:spPr>
      </p:pic>
      <p:sp>
        <p:nvSpPr>
          <p:cNvPr id="2" name="Text Placeholder 1">
            <a:extLst>
              <a:ext uri="{FF2B5EF4-FFF2-40B4-BE49-F238E27FC236}">
                <a16:creationId xmlns:a16="http://schemas.microsoft.com/office/drawing/2014/main" id="{954D3CF6-034D-456B-BD9E-03EFB27ED32D}"/>
              </a:ext>
            </a:extLst>
          </p:cNvPr>
          <p:cNvSpPr>
            <a:spLocks noGrp="1"/>
          </p:cNvSpPr>
          <p:nvPr>
            <p:ph type="body" sz="quarter" idx="11"/>
          </p:nvPr>
        </p:nvSpPr>
        <p:spPr>
          <a:xfrm>
            <a:off x="0" y="2480400"/>
            <a:ext cx="12617450" cy="342263"/>
          </a:xfrm>
        </p:spPr>
        <p:txBody>
          <a:bodyPr>
            <a:normAutofit/>
          </a:bodyPr>
          <a:lstStyle/>
          <a:p>
            <a:r>
              <a:rPr lang="en-US" dirty="0"/>
              <a:t>Drag the labels below to the correct location.</a:t>
            </a:r>
          </a:p>
        </p:txBody>
      </p:sp>
      <p:sp>
        <p:nvSpPr>
          <p:cNvPr id="3" name="Text Placeholder 2">
            <a:extLst>
              <a:ext uri="{FF2B5EF4-FFF2-40B4-BE49-F238E27FC236}">
                <a16:creationId xmlns:a16="http://schemas.microsoft.com/office/drawing/2014/main" id="{383D6B26-E39B-4809-9875-6EB7DC643989}"/>
              </a:ext>
            </a:extLst>
          </p:cNvPr>
          <p:cNvSpPr>
            <a:spLocks noGrp="1"/>
          </p:cNvSpPr>
          <p:nvPr>
            <p:ph type="body" sz="quarter" idx="10"/>
          </p:nvPr>
        </p:nvSpPr>
        <p:spPr/>
        <p:txBody>
          <a:bodyPr/>
          <a:lstStyle/>
          <a:p>
            <a:r>
              <a:rPr lang="en-US" dirty="0"/>
              <a:t>DRAG AND DROP IMAGE AND LABELS</a:t>
            </a:r>
          </a:p>
        </p:txBody>
      </p:sp>
      <p:sp>
        <p:nvSpPr>
          <p:cNvPr id="4" name="Title 3">
            <a:extLst>
              <a:ext uri="{FF2B5EF4-FFF2-40B4-BE49-F238E27FC236}">
                <a16:creationId xmlns:a16="http://schemas.microsoft.com/office/drawing/2014/main" id="{79271605-322A-40D4-BA8E-6D67C7714688}"/>
              </a:ext>
            </a:extLst>
          </p:cNvPr>
          <p:cNvSpPr>
            <a:spLocks noGrp="1"/>
          </p:cNvSpPr>
          <p:nvPr>
            <p:ph type="title"/>
          </p:nvPr>
        </p:nvSpPr>
        <p:spPr/>
        <p:txBody>
          <a:bodyPr>
            <a:normAutofit fontScale="90000"/>
          </a:bodyPr>
          <a:lstStyle/>
          <a:p>
            <a:r>
              <a:rPr lang="en-US" dirty="0"/>
              <a:t>Label the heart diagram below, using the following key words.</a:t>
            </a:r>
          </a:p>
        </p:txBody>
      </p:sp>
      <p:sp>
        <p:nvSpPr>
          <p:cNvPr id="6" name="Rectangle 5">
            <a:extLst>
              <a:ext uri="{FF2B5EF4-FFF2-40B4-BE49-F238E27FC236}">
                <a16:creationId xmlns:a16="http://schemas.microsoft.com/office/drawing/2014/main" id="{879AD33A-F1BE-4698-A56F-F44BEED03020}"/>
              </a:ext>
            </a:extLst>
          </p:cNvPr>
          <p:cNvSpPr/>
          <p:nvPr/>
        </p:nvSpPr>
        <p:spPr>
          <a:xfrm>
            <a:off x="7854460" y="5632877"/>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Atrioventricular node</a:t>
            </a:r>
          </a:p>
        </p:txBody>
      </p:sp>
      <p:sp>
        <p:nvSpPr>
          <p:cNvPr id="8" name="Rectangle 7">
            <a:extLst>
              <a:ext uri="{FF2B5EF4-FFF2-40B4-BE49-F238E27FC236}">
                <a16:creationId xmlns:a16="http://schemas.microsoft.com/office/drawing/2014/main" id="{024E29DC-CA4E-45DB-ABFC-57659AC745EE}"/>
              </a:ext>
            </a:extLst>
          </p:cNvPr>
          <p:cNvSpPr/>
          <p:nvPr/>
        </p:nvSpPr>
        <p:spPr>
          <a:xfrm>
            <a:off x="7854460" y="6322632"/>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Right Bundle Branch (RBB)</a:t>
            </a:r>
          </a:p>
        </p:txBody>
      </p:sp>
      <p:sp>
        <p:nvSpPr>
          <p:cNvPr id="9" name="Rectangle 8">
            <a:extLst>
              <a:ext uri="{FF2B5EF4-FFF2-40B4-BE49-F238E27FC236}">
                <a16:creationId xmlns:a16="http://schemas.microsoft.com/office/drawing/2014/main" id="{F603C690-6EBD-4B79-83A8-73DF76C92A8C}"/>
              </a:ext>
            </a:extLst>
          </p:cNvPr>
          <p:cNvSpPr/>
          <p:nvPr/>
        </p:nvSpPr>
        <p:spPr>
          <a:xfrm>
            <a:off x="7854460" y="7012387"/>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Right ventricle</a:t>
            </a:r>
          </a:p>
        </p:txBody>
      </p:sp>
      <p:sp>
        <p:nvSpPr>
          <p:cNvPr id="10" name="Rectangle 9">
            <a:extLst>
              <a:ext uri="{FF2B5EF4-FFF2-40B4-BE49-F238E27FC236}">
                <a16:creationId xmlns:a16="http://schemas.microsoft.com/office/drawing/2014/main" id="{2E6723B9-CCBB-43C4-B6DE-E8703AAD3783}"/>
              </a:ext>
            </a:extLst>
          </p:cNvPr>
          <p:cNvSpPr/>
          <p:nvPr/>
        </p:nvSpPr>
        <p:spPr>
          <a:xfrm>
            <a:off x="7854460" y="4230000"/>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Sinoatrial node</a:t>
            </a:r>
          </a:p>
        </p:txBody>
      </p:sp>
      <p:sp>
        <p:nvSpPr>
          <p:cNvPr id="11" name="Rectangle 10">
            <a:extLst>
              <a:ext uri="{FF2B5EF4-FFF2-40B4-BE49-F238E27FC236}">
                <a16:creationId xmlns:a16="http://schemas.microsoft.com/office/drawing/2014/main" id="{A617BAFD-576F-41F7-8687-164941700EF2}"/>
              </a:ext>
            </a:extLst>
          </p:cNvPr>
          <p:cNvSpPr/>
          <p:nvPr/>
        </p:nvSpPr>
        <p:spPr>
          <a:xfrm>
            <a:off x="7854460" y="4931196"/>
            <a:ext cx="2872154" cy="60120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a:r>
              <a:rPr lang="en-US" sz="1800" dirty="0">
                <a:solidFill>
                  <a:schemeClr val="bg1"/>
                </a:solidFill>
                <a:latin typeface="Effra" panose="020B0603020203020204" pitchFamily="34" charset="0"/>
              </a:rPr>
              <a:t>Right atrium</a:t>
            </a:r>
          </a:p>
        </p:txBody>
      </p:sp>
    </p:spTree>
    <p:custDataLst>
      <p:tags r:id="rId1"/>
    </p:custDataLst>
    <p:extLst>
      <p:ext uri="{BB962C8B-B14F-4D97-AF65-F5344CB8AC3E}">
        <p14:creationId xmlns:p14="http://schemas.microsoft.com/office/powerpoint/2010/main" val="424025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C852F5BF-373B-46E0-9509-9E9365576F0A}"/>
              </a:ext>
            </a:extLst>
          </p:cNvPr>
          <p:cNvGrpSpPr/>
          <p:nvPr/>
        </p:nvGrpSpPr>
        <p:grpSpPr>
          <a:xfrm>
            <a:off x="954904" y="3578744"/>
            <a:ext cx="1880819" cy="516563"/>
            <a:chOff x="954904" y="2860157"/>
            <a:chExt cx="1880819" cy="516563"/>
          </a:xfrm>
        </p:grpSpPr>
        <p:grpSp>
          <p:nvGrpSpPr>
            <p:cNvPr id="50" name="Group 49">
              <a:extLst>
                <a:ext uri="{FF2B5EF4-FFF2-40B4-BE49-F238E27FC236}">
                  <a16:creationId xmlns:a16="http://schemas.microsoft.com/office/drawing/2014/main" id="{4AEB776C-B768-457E-A0DB-EAA1A1276EA6}"/>
                </a:ext>
              </a:extLst>
            </p:cNvPr>
            <p:cNvGrpSpPr>
              <a:grpSpLocks noChangeAspect="1"/>
            </p:cNvGrpSpPr>
            <p:nvPr/>
          </p:nvGrpSpPr>
          <p:grpSpPr>
            <a:xfrm>
              <a:off x="954904" y="2860157"/>
              <a:ext cx="1880819" cy="516563"/>
              <a:chOff x="1251081" y="2680152"/>
              <a:chExt cx="2497015" cy="685800"/>
            </a:xfrm>
          </p:grpSpPr>
          <p:grpSp>
            <p:nvGrpSpPr>
              <p:cNvPr id="52" name="Group 51">
                <a:extLst>
                  <a:ext uri="{FF2B5EF4-FFF2-40B4-BE49-F238E27FC236}">
                    <a16:creationId xmlns:a16="http://schemas.microsoft.com/office/drawing/2014/main" id="{3ABDE9B6-AD4A-4123-99C3-5211C6406E87}"/>
                  </a:ext>
                </a:extLst>
              </p:cNvPr>
              <p:cNvGrpSpPr/>
              <p:nvPr/>
            </p:nvGrpSpPr>
            <p:grpSpPr>
              <a:xfrm>
                <a:off x="1251081" y="2680152"/>
                <a:ext cx="2497015" cy="685800"/>
                <a:chOff x="1529862" y="2936631"/>
                <a:chExt cx="2497015" cy="685800"/>
              </a:xfrm>
            </p:grpSpPr>
            <p:sp>
              <p:nvSpPr>
                <p:cNvPr id="55" name="Rectangle 54">
                  <a:extLst>
                    <a:ext uri="{FF2B5EF4-FFF2-40B4-BE49-F238E27FC236}">
                      <a16:creationId xmlns:a16="http://schemas.microsoft.com/office/drawing/2014/main" id="{2EC3A9D1-589F-4EC8-BE25-DE378CEFA032}"/>
                    </a:ext>
                  </a:extLst>
                </p:cNvPr>
                <p:cNvSpPr/>
                <p:nvPr/>
              </p:nvSpPr>
              <p:spPr>
                <a:xfrm>
                  <a:off x="2250831" y="2936631"/>
                  <a:ext cx="1776046" cy="685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98EF2C5-4247-40A7-8208-A06C2574AAAC}"/>
                    </a:ext>
                  </a:extLst>
                </p:cNvPr>
                <p:cNvSpPr/>
                <p:nvPr/>
              </p:nvSpPr>
              <p:spPr>
                <a:xfrm>
                  <a:off x="1529862" y="2936631"/>
                  <a:ext cx="720969"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500F4ED4-57F2-4D17-92FC-DD48B3E8D502}"/>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5F45812-8426-4042-9D20-568662B3690A}"/>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1" name="Picture 50">
              <a:extLst>
                <a:ext uri="{FF2B5EF4-FFF2-40B4-BE49-F238E27FC236}">
                  <a16:creationId xmlns:a16="http://schemas.microsoft.com/office/drawing/2014/main" id="{0B7EAE83-3561-4212-B862-0D8364A849D7}"/>
                </a:ext>
              </a:extLst>
            </p:cNvPr>
            <p:cNvPicPr>
              <a:picLocks noChangeAspect="1"/>
            </p:cNvPicPr>
            <p:nvPr/>
          </p:nvPicPr>
          <p:blipFill rotWithShape="1">
            <a:blip r:embed="rId4"/>
            <a:srcRect l="5972" t="20862" r="71302" b="15586"/>
            <a:stretch/>
          </p:blipFill>
          <p:spPr>
            <a:xfrm>
              <a:off x="1003496" y="2892986"/>
              <a:ext cx="445868" cy="450000"/>
            </a:xfrm>
            <a:prstGeom prst="rect">
              <a:avLst/>
            </a:prstGeom>
          </p:spPr>
        </p:pic>
      </p:grpSp>
      <p:grpSp>
        <p:nvGrpSpPr>
          <p:cNvPr id="4" name="Group 3">
            <a:extLst>
              <a:ext uri="{FF2B5EF4-FFF2-40B4-BE49-F238E27FC236}">
                <a16:creationId xmlns:a16="http://schemas.microsoft.com/office/drawing/2014/main" id="{A46F5D9E-516C-48C4-9563-16902FAC8456}"/>
              </a:ext>
            </a:extLst>
          </p:cNvPr>
          <p:cNvGrpSpPr/>
          <p:nvPr/>
        </p:nvGrpSpPr>
        <p:grpSpPr>
          <a:xfrm>
            <a:off x="954904" y="2860157"/>
            <a:ext cx="1880819" cy="516563"/>
            <a:chOff x="954904" y="2860157"/>
            <a:chExt cx="1880819" cy="516563"/>
          </a:xfrm>
        </p:grpSpPr>
        <p:grpSp>
          <p:nvGrpSpPr>
            <p:cNvPr id="16" name="Group 15">
              <a:extLst>
                <a:ext uri="{FF2B5EF4-FFF2-40B4-BE49-F238E27FC236}">
                  <a16:creationId xmlns:a16="http://schemas.microsoft.com/office/drawing/2014/main" id="{16701461-A01A-4817-88AA-779B5E460098}"/>
                </a:ext>
              </a:extLst>
            </p:cNvPr>
            <p:cNvGrpSpPr>
              <a:grpSpLocks noChangeAspect="1"/>
            </p:cNvGrpSpPr>
            <p:nvPr/>
          </p:nvGrpSpPr>
          <p:grpSpPr>
            <a:xfrm>
              <a:off x="954904" y="2860157"/>
              <a:ext cx="1880819" cy="516563"/>
              <a:chOff x="1251081" y="2680152"/>
              <a:chExt cx="2497015" cy="685800"/>
            </a:xfrm>
          </p:grpSpPr>
          <p:grpSp>
            <p:nvGrpSpPr>
              <p:cNvPr id="7" name="Group 6">
                <a:extLst>
                  <a:ext uri="{FF2B5EF4-FFF2-40B4-BE49-F238E27FC236}">
                    <a16:creationId xmlns:a16="http://schemas.microsoft.com/office/drawing/2014/main" id="{78AC32D5-1DDE-45A3-91E4-E2E4A239DCA0}"/>
                  </a:ext>
                </a:extLst>
              </p:cNvPr>
              <p:cNvGrpSpPr/>
              <p:nvPr/>
            </p:nvGrpSpPr>
            <p:grpSpPr>
              <a:xfrm>
                <a:off x="1251081" y="2680152"/>
                <a:ext cx="2497015" cy="685800"/>
                <a:chOff x="1529862" y="2936631"/>
                <a:chExt cx="2497015" cy="685800"/>
              </a:xfrm>
            </p:grpSpPr>
            <p:sp>
              <p:nvSpPr>
                <p:cNvPr id="3" name="Rectangle 2">
                  <a:extLst>
                    <a:ext uri="{FF2B5EF4-FFF2-40B4-BE49-F238E27FC236}">
                      <a16:creationId xmlns:a16="http://schemas.microsoft.com/office/drawing/2014/main" id="{BB339B21-C4C9-45F8-AC17-254C86B34C90}"/>
                    </a:ext>
                  </a:extLst>
                </p:cNvPr>
                <p:cNvSpPr/>
                <p:nvPr/>
              </p:nvSpPr>
              <p:spPr>
                <a:xfrm>
                  <a:off x="2250831" y="2936631"/>
                  <a:ext cx="1776046" cy="685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1EDA9-CC21-4102-8242-6311C5316C4C}"/>
                    </a:ext>
                  </a:extLst>
                </p:cNvPr>
                <p:cNvSpPr/>
                <p:nvPr/>
              </p:nvSpPr>
              <p:spPr>
                <a:xfrm>
                  <a:off x="1529862" y="2936631"/>
                  <a:ext cx="720969"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3FEA8AC4-F984-4D15-AD26-7F4890567342}"/>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E7C984-3838-44C3-B6A3-8BB25E6D384F}"/>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882A7DB2-2093-437C-AADB-0F8605E5B13D}"/>
                </a:ext>
              </a:extLst>
            </p:cNvPr>
            <p:cNvPicPr>
              <a:picLocks noChangeAspect="1"/>
            </p:cNvPicPr>
            <p:nvPr/>
          </p:nvPicPr>
          <p:blipFill rotWithShape="1">
            <a:blip r:embed="rId4"/>
            <a:srcRect l="5972" t="20862" r="71302" b="15586"/>
            <a:stretch/>
          </p:blipFill>
          <p:spPr>
            <a:xfrm>
              <a:off x="1003496" y="2892986"/>
              <a:ext cx="445868" cy="450000"/>
            </a:xfrm>
            <a:prstGeom prst="rect">
              <a:avLst/>
            </a:prstGeom>
          </p:spPr>
        </p:pic>
      </p:grpSp>
      <p:sp>
        <p:nvSpPr>
          <p:cNvPr id="29" name="TextBox 28">
            <a:hlinkClick r:id="rId5" action="ppaction://hlinksldjump"/>
            <a:extLst>
              <a:ext uri="{FF2B5EF4-FFF2-40B4-BE49-F238E27FC236}">
                <a16:creationId xmlns:a16="http://schemas.microsoft.com/office/drawing/2014/main" id="{5EBE8DC7-E90C-447F-AF17-81B70A9541E4}"/>
              </a:ext>
            </a:extLst>
          </p:cNvPr>
          <p:cNvSpPr txBox="1"/>
          <p:nvPr/>
        </p:nvSpPr>
        <p:spPr>
          <a:xfrm>
            <a:off x="1415185" y="2230179"/>
            <a:ext cx="2520462" cy="430887"/>
          </a:xfrm>
          <a:prstGeom prst="rect">
            <a:avLst/>
          </a:prstGeom>
          <a:noFill/>
        </p:spPr>
        <p:txBody>
          <a:bodyPr wrap="square" rtlCol="0">
            <a:spAutoFit/>
          </a:bodyPr>
          <a:lstStyle/>
          <a:p>
            <a:pPr algn="l"/>
            <a:r>
              <a:rPr lang="en-US" dirty="0">
                <a:latin typeface="Effra" panose="020B0603020203020204" pitchFamily="34" charset="0"/>
              </a:rPr>
              <a:t>INTRODUCTION</a:t>
            </a:r>
          </a:p>
        </p:txBody>
      </p:sp>
      <p:sp>
        <p:nvSpPr>
          <p:cNvPr id="30" name="TextBox 29">
            <a:extLst>
              <a:ext uri="{FF2B5EF4-FFF2-40B4-BE49-F238E27FC236}">
                <a16:creationId xmlns:a16="http://schemas.microsoft.com/office/drawing/2014/main" id="{E967DBF9-FF05-484B-BC23-505BA838B0D7}"/>
              </a:ext>
            </a:extLst>
          </p:cNvPr>
          <p:cNvSpPr txBox="1"/>
          <p:nvPr/>
        </p:nvSpPr>
        <p:spPr>
          <a:xfrm>
            <a:off x="1415185" y="5028041"/>
            <a:ext cx="2520462" cy="430887"/>
          </a:xfrm>
          <a:prstGeom prst="rect">
            <a:avLst/>
          </a:prstGeom>
          <a:noFill/>
        </p:spPr>
        <p:txBody>
          <a:bodyPr wrap="square" rtlCol="0">
            <a:spAutoFit/>
          </a:bodyPr>
          <a:lstStyle/>
          <a:p>
            <a:pPr algn="l"/>
            <a:r>
              <a:rPr lang="en-US" dirty="0">
                <a:solidFill>
                  <a:srgbClr val="00A9E0"/>
                </a:solidFill>
                <a:latin typeface="Effra" panose="020B0603020203020204" pitchFamily="34" charset="0"/>
              </a:rPr>
              <a:t>SUMMARY</a:t>
            </a:r>
          </a:p>
        </p:txBody>
      </p:sp>
      <p:sp>
        <p:nvSpPr>
          <p:cNvPr id="31" name="TextBox 30">
            <a:extLst>
              <a:ext uri="{FF2B5EF4-FFF2-40B4-BE49-F238E27FC236}">
                <a16:creationId xmlns:a16="http://schemas.microsoft.com/office/drawing/2014/main" id="{FBEDEF53-E8D0-493E-BA9F-ECD6F8DFB480}"/>
              </a:ext>
            </a:extLst>
          </p:cNvPr>
          <p:cNvSpPr txBox="1"/>
          <p:nvPr/>
        </p:nvSpPr>
        <p:spPr>
          <a:xfrm>
            <a:off x="1489990" y="2901500"/>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01</a:t>
            </a:r>
          </a:p>
        </p:txBody>
      </p:sp>
      <p:sp>
        <p:nvSpPr>
          <p:cNvPr id="38" name="TextBox 37">
            <a:extLst>
              <a:ext uri="{FF2B5EF4-FFF2-40B4-BE49-F238E27FC236}">
                <a16:creationId xmlns:a16="http://schemas.microsoft.com/office/drawing/2014/main" id="{6C3A56F2-E05D-43CE-905B-FEEEEEB16298}"/>
              </a:ext>
            </a:extLst>
          </p:cNvPr>
          <p:cNvSpPr txBox="1"/>
          <p:nvPr/>
        </p:nvSpPr>
        <p:spPr>
          <a:xfrm>
            <a:off x="1489990" y="3620018"/>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02</a:t>
            </a:r>
          </a:p>
        </p:txBody>
      </p:sp>
      <p:grpSp>
        <p:nvGrpSpPr>
          <p:cNvPr id="39" name="Group 38">
            <a:extLst>
              <a:ext uri="{FF2B5EF4-FFF2-40B4-BE49-F238E27FC236}">
                <a16:creationId xmlns:a16="http://schemas.microsoft.com/office/drawing/2014/main" id="{CAAE8819-98B6-4021-919E-0588EACC9D1D}"/>
              </a:ext>
            </a:extLst>
          </p:cNvPr>
          <p:cNvGrpSpPr>
            <a:grpSpLocks noChangeAspect="1"/>
          </p:cNvGrpSpPr>
          <p:nvPr/>
        </p:nvGrpSpPr>
        <p:grpSpPr>
          <a:xfrm>
            <a:off x="954904" y="4303358"/>
            <a:ext cx="1880819" cy="516563"/>
            <a:chOff x="1251081" y="2680152"/>
            <a:chExt cx="2497015" cy="685800"/>
          </a:xfrm>
        </p:grpSpPr>
        <p:grpSp>
          <p:nvGrpSpPr>
            <p:cNvPr id="40" name="Group 39">
              <a:extLst>
                <a:ext uri="{FF2B5EF4-FFF2-40B4-BE49-F238E27FC236}">
                  <a16:creationId xmlns:a16="http://schemas.microsoft.com/office/drawing/2014/main" id="{33B9B8B6-E4DC-469C-8324-AC95E900624A}"/>
                </a:ext>
              </a:extLst>
            </p:cNvPr>
            <p:cNvGrpSpPr/>
            <p:nvPr/>
          </p:nvGrpSpPr>
          <p:grpSpPr>
            <a:xfrm>
              <a:off x="1251081" y="2680152"/>
              <a:ext cx="2497015" cy="685800"/>
              <a:chOff x="1529862" y="2936631"/>
              <a:chExt cx="2497015" cy="685800"/>
            </a:xfrm>
          </p:grpSpPr>
          <p:sp>
            <p:nvSpPr>
              <p:cNvPr id="43" name="Rectangle 42">
                <a:extLst>
                  <a:ext uri="{FF2B5EF4-FFF2-40B4-BE49-F238E27FC236}">
                    <a16:creationId xmlns:a16="http://schemas.microsoft.com/office/drawing/2014/main" id="{88681256-757E-4A72-AD3C-9C628A265B84}"/>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ABA4465-411C-411A-828F-D5F4DA05D098}"/>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C5BF24A3-33AA-4325-9A69-12E3FD53DD4E}"/>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CE740-AAF1-44D5-A5B5-CE637D1B890E}"/>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2478EB5-818F-4403-9F65-F08723261337}"/>
              </a:ext>
            </a:extLst>
          </p:cNvPr>
          <p:cNvSpPr txBox="1"/>
          <p:nvPr/>
        </p:nvSpPr>
        <p:spPr>
          <a:xfrm>
            <a:off x="1489990" y="4344701"/>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03</a:t>
            </a:r>
          </a:p>
        </p:txBody>
      </p:sp>
      <p:sp>
        <p:nvSpPr>
          <p:cNvPr id="46" name="TextBox 45">
            <a:extLst>
              <a:ext uri="{FF2B5EF4-FFF2-40B4-BE49-F238E27FC236}">
                <a16:creationId xmlns:a16="http://schemas.microsoft.com/office/drawing/2014/main" id="{9AFB60B9-5B8D-48DC-9BB6-6EE81BD5F77B}"/>
              </a:ext>
            </a:extLst>
          </p:cNvPr>
          <p:cNvSpPr txBox="1"/>
          <p:nvPr/>
        </p:nvSpPr>
        <p:spPr>
          <a:xfrm>
            <a:off x="2988777" y="2901500"/>
            <a:ext cx="352051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anatomical structures</a:t>
            </a:r>
          </a:p>
        </p:txBody>
      </p:sp>
      <p:sp>
        <p:nvSpPr>
          <p:cNvPr id="47" name="TextBox 46">
            <a:extLst>
              <a:ext uri="{FF2B5EF4-FFF2-40B4-BE49-F238E27FC236}">
                <a16:creationId xmlns:a16="http://schemas.microsoft.com/office/drawing/2014/main" id="{2C1EF7B9-6F47-488E-9ED5-0F1FCB9AE28F}"/>
              </a:ext>
            </a:extLst>
          </p:cNvPr>
          <p:cNvSpPr txBox="1"/>
          <p:nvPr/>
        </p:nvSpPr>
        <p:spPr>
          <a:xfrm>
            <a:off x="2988777" y="3635576"/>
            <a:ext cx="340349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electrical conduction</a:t>
            </a:r>
          </a:p>
        </p:txBody>
      </p:sp>
      <p:sp>
        <p:nvSpPr>
          <p:cNvPr id="48" name="TextBox 47">
            <a:extLst>
              <a:ext uri="{FF2B5EF4-FFF2-40B4-BE49-F238E27FC236}">
                <a16:creationId xmlns:a16="http://schemas.microsoft.com/office/drawing/2014/main" id="{4EFA1810-043E-4322-BFB8-C8D68047CA33}"/>
              </a:ext>
            </a:extLst>
          </p:cNvPr>
          <p:cNvSpPr txBox="1"/>
          <p:nvPr/>
        </p:nvSpPr>
        <p:spPr>
          <a:xfrm>
            <a:off x="2988777" y="4360089"/>
            <a:ext cx="3940502"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Electrical conduction and the ECG</a:t>
            </a:r>
          </a:p>
        </p:txBody>
      </p:sp>
      <p:sp>
        <p:nvSpPr>
          <p:cNvPr id="32" name="Rectangle 31">
            <a:hlinkClick r:id="rId6" action="ppaction://hlinksldjump"/>
            <a:extLst>
              <a:ext uri="{FF2B5EF4-FFF2-40B4-BE49-F238E27FC236}">
                <a16:creationId xmlns:a16="http://schemas.microsoft.com/office/drawing/2014/main" id="{E62B25F2-0F81-4E1C-AB13-4447BAA1D7F6}"/>
              </a:ext>
            </a:extLst>
          </p:cNvPr>
          <p:cNvSpPr/>
          <p:nvPr/>
        </p:nvSpPr>
        <p:spPr>
          <a:xfrm>
            <a:off x="954904" y="2860157"/>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7" action="ppaction://hlinksldjump"/>
            <a:extLst>
              <a:ext uri="{FF2B5EF4-FFF2-40B4-BE49-F238E27FC236}">
                <a16:creationId xmlns:a16="http://schemas.microsoft.com/office/drawing/2014/main" id="{764E1656-BBF1-4A78-9975-ABFBFFFE5B89}"/>
              </a:ext>
            </a:extLst>
          </p:cNvPr>
          <p:cNvSpPr/>
          <p:nvPr/>
        </p:nvSpPr>
        <p:spPr>
          <a:xfrm>
            <a:off x="954904" y="3575684"/>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hlinkClick r:id="rId8" action="ppaction://hlinksldjump"/>
            <a:extLst>
              <a:ext uri="{FF2B5EF4-FFF2-40B4-BE49-F238E27FC236}">
                <a16:creationId xmlns:a16="http://schemas.microsoft.com/office/drawing/2014/main" id="{80BCC605-C05A-439D-A5E5-189879AEDC0C}"/>
              </a:ext>
            </a:extLst>
          </p:cNvPr>
          <p:cNvSpPr/>
          <p:nvPr/>
        </p:nvSpPr>
        <p:spPr>
          <a:xfrm>
            <a:off x="954904" y="4291211"/>
            <a:ext cx="5974375"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hlinkClick r:id="rId9" action="ppaction://hlinksldjump"/>
            <a:extLst>
              <a:ext uri="{FF2B5EF4-FFF2-40B4-BE49-F238E27FC236}">
                <a16:creationId xmlns:a16="http://schemas.microsoft.com/office/drawing/2014/main" id="{866F117A-FD1C-46FE-8062-640CC85F659C}"/>
              </a:ext>
            </a:extLst>
          </p:cNvPr>
          <p:cNvSpPr/>
          <p:nvPr/>
        </p:nvSpPr>
        <p:spPr>
          <a:xfrm>
            <a:off x="1415186" y="4985202"/>
            <a:ext cx="1420538"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2538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B51E-A5F3-4D71-9F60-62DB226D782B}"/>
              </a:ext>
            </a:extLst>
          </p:cNvPr>
          <p:cNvSpPr>
            <a:spLocks noGrp="1"/>
          </p:cNvSpPr>
          <p:nvPr>
            <p:ph type="title"/>
          </p:nvPr>
        </p:nvSpPr>
        <p:spPr/>
        <p:txBody>
          <a:bodyPr/>
          <a:lstStyle/>
          <a:p>
            <a:r>
              <a:rPr lang="en-US" dirty="0"/>
              <a:t>ELECTRICAL CONDUCTION AND THE EKG</a:t>
            </a:r>
          </a:p>
        </p:txBody>
      </p:sp>
      <p:sp>
        <p:nvSpPr>
          <p:cNvPr id="3" name="Text Placeholder 2">
            <a:extLst>
              <a:ext uri="{FF2B5EF4-FFF2-40B4-BE49-F238E27FC236}">
                <a16:creationId xmlns:a16="http://schemas.microsoft.com/office/drawing/2014/main" id="{A979E642-AEDE-4B00-AE93-0C7BE1C576F0}"/>
              </a:ext>
            </a:extLst>
          </p:cNvPr>
          <p:cNvSpPr>
            <a:spLocks noGrp="1"/>
          </p:cNvSpPr>
          <p:nvPr>
            <p:ph type="body" sz="quarter" idx="13"/>
          </p:nvPr>
        </p:nvSpPr>
        <p:spPr/>
        <p:txBody>
          <a:bodyPr/>
          <a:lstStyle/>
          <a:p>
            <a:r>
              <a:rPr lang="en-US" dirty="0"/>
              <a:t>3</a:t>
            </a:r>
          </a:p>
        </p:txBody>
      </p:sp>
    </p:spTree>
    <p:custDataLst>
      <p:tags r:id="rId1"/>
    </p:custDataLst>
    <p:extLst>
      <p:ext uri="{BB962C8B-B14F-4D97-AF65-F5344CB8AC3E}">
        <p14:creationId xmlns:p14="http://schemas.microsoft.com/office/powerpoint/2010/main" val="3875849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IMPULSE FORMATION IN SA NODE</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5726963" cy="590931"/>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The cardiac cycle normally begins with initiation of the impulse at the sinoatrial, or SA node.</a:t>
            </a:r>
          </a:p>
        </p:txBody>
      </p:sp>
      <p:grpSp>
        <p:nvGrpSpPr>
          <p:cNvPr id="43" name="Group 42">
            <a:extLst>
              <a:ext uri="{FF2B5EF4-FFF2-40B4-BE49-F238E27FC236}">
                <a16:creationId xmlns:a16="http://schemas.microsoft.com/office/drawing/2014/main" id="{EB2D3B81-0A50-4139-B583-EC5D8DD8D4F7}"/>
              </a:ext>
            </a:extLst>
          </p:cNvPr>
          <p:cNvGrpSpPr/>
          <p:nvPr/>
        </p:nvGrpSpPr>
        <p:grpSpPr>
          <a:xfrm>
            <a:off x="1544029" y="7128000"/>
            <a:ext cx="3942661" cy="1065113"/>
            <a:chOff x="1544029" y="6814068"/>
            <a:chExt cx="3942661" cy="1065113"/>
          </a:xfrm>
        </p:grpSpPr>
        <p:pic>
          <p:nvPicPr>
            <p:cNvPr id="29" name="Picture 28">
              <a:extLst>
                <a:ext uri="{FF2B5EF4-FFF2-40B4-BE49-F238E27FC236}">
                  <a16:creationId xmlns:a16="http://schemas.microsoft.com/office/drawing/2014/main" id="{A8246CFF-89E3-4ABC-8F10-C159A0DC3FA2}"/>
                </a:ext>
              </a:extLst>
            </p:cNvPr>
            <p:cNvPicPr>
              <a:picLocks noChangeAspect="1"/>
            </p:cNvPicPr>
            <p:nvPr/>
          </p:nvPicPr>
          <p:blipFill>
            <a:blip r:embed="rId4"/>
            <a:stretch>
              <a:fillRect/>
            </a:stretch>
          </p:blipFill>
          <p:spPr>
            <a:xfrm>
              <a:off x="1544029" y="7128000"/>
              <a:ext cx="493200" cy="751181"/>
            </a:xfrm>
            <a:prstGeom prst="rect">
              <a:avLst/>
            </a:prstGeom>
          </p:spPr>
        </p:pic>
        <p:grpSp>
          <p:nvGrpSpPr>
            <p:cNvPr id="30" name="Group 29">
              <a:extLst>
                <a:ext uri="{FF2B5EF4-FFF2-40B4-BE49-F238E27FC236}">
                  <a16:creationId xmlns:a16="http://schemas.microsoft.com/office/drawing/2014/main" id="{AC72C639-388C-42C1-8D24-A3A360043FFD}"/>
                </a:ext>
              </a:extLst>
            </p:cNvPr>
            <p:cNvGrpSpPr/>
            <p:nvPr/>
          </p:nvGrpSpPr>
          <p:grpSpPr>
            <a:xfrm>
              <a:off x="2038208" y="7377310"/>
              <a:ext cx="3448482" cy="491490"/>
              <a:chOff x="1245990" y="7028338"/>
              <a:chExt cx="3448482" cy="491490"/>
            </a:xfrm>
          </p:grpSpPr>
          <p:sp>
            <p:nvSpPr>
              <p:cNvPr id="31" name="Rectangle 30">
                <a:hlinkClick r:id="rId5" action="ppaction://hlinksldjump"/>
                <a:extLst>
                  <a:ext uri="{FF2B5EF4-FFF2-40B4-BE49-F238E27FC236}">
                    <a16:creationId xmlns:a16="http://schemas.microsoft.com/office/drawing/2014/main" id="{76F14AC6-E9AB-4365-A8A0-B57B797024CF}"/>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32" name="Rectangle 31">
                <a:hlinkClick r:id="rId6" action="ppaction://hlinksldjump"/>
                <a:extLst>
                  <a:ext uri="{FF2B5EF4-FFF2-40B4-BE49-F238E27FC236}">
                    <a16:creationId xmlns:a16="http://schemas.microsoft.com/office/drawing/2014/main" id="{CCE81D49-BC1B-47A8-A8DA-908654190E01}"/>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33" name="Rectangle 32">
                <a:hlinkClick r:id="rId7" action="ppaction://hlinksldjump"/>
                <a:extLst>
                  <a:ext uri="{FF2B5EF4-FFF2-40B4-BE49-F238E27FC236}">
                    <a16:creationId xmlns:a16="http://schemas.microsoft.com/office/drawing/2014/main" id="{52368695-6C68-48FC-BC09-5C1F92FC9B33}"/>
                  </a:ext>
                </a:extLst>
              </p:cNvPr>
              <p:cNvSpPr/>
              <p:nvPr/>
            </p:nvSpPr>
            <p:spPr>
              <a:xfrm>
                <a:off x="2234349"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34" name="Rectangle 33">
                <a:hlinkClick r:id="rId8" action="ppaction://hlinksldjump"/>
                <a:extLst>
                  <a:ext uri="{FF2B5EF4-FFF2-40B4-BE49-F238E27FC236}">
                    <a16:creationId xmlns:a16="http://schemas.microsoft.com/office/drawing/2014/main" id="{6C91CEE3-A1B5-4279-B069-B6FF68412D8B}"/>
                  </a:ext>
                </a:extLst>
              </p:cNvPr>
              <p:cNvSpPr/>
              <p:nvPr/>
            </p:nvSpPr>
            <p:spPr>
              <a:xfrm>
                <a:off x="27255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35" name="Rectangle 34">
                <a:hlinkClick r:id="rId9" action="ppaction://hlinksldjump"/>
                <a:extLst>
                  <a:ext uri="{FF2B5EF4-FFF2-40B4-BE49-F238E27FC236}">
                    <a16:creationId xmlns:a16="http://schemas.microsoft.com/office/drawing/2014/main" id="{80A3C40B-5019-4825-8BDC-546FC7C90031}"/>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36" name="Rectangle 35">
                <a:hlinkClick r:id="rId10" action="ppaction://hlinksldjump"/>
                <a:extLst>
                  <a:ext uri="{FF2B5EF4-FFF2-40B4-BE49-F238E27FC236}">
                    <a16:creationId xmlns:a16="http://schemas.microsoft.com/office/drawing/2014/main" id="{F852A564-C355-49AD-849D-EDE64ED4888B}"/>
                  </a:ext>
                </a:extLst>
              </p:cNvPr>
              <p:cNvSpPr/>
              <p:nvPr/>
            </p:nvSpPr>
            <p:spPr>
              <a:xfrm>
                <a:off x="3710031"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37" name="Rectangle 36">
                <a:hlinkClick r:id="rId11" action="ppaction://hlinksldjump"/>
                <a:extLst>
                  <a:ext uri="{FF2B5EF4-FFF2-40B4-BE49-F238E27FC236}">
                    <a16:creationId xmlns:a16="http://schemas.microsoft.com/office/drawing/2014/main" id="{7E35C617-D6B3-49F7-A5AB-8DCF991461C2}"/>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38" name="Picture 37">
              <a:extLst>
                <a:ext uri="{FF2B5EF4-FFF2-40B4-BE49-F238E27FC236}">
                  <a16:creationId xmlns:a16="http://schemas.microsoft.com/office/drawing/2014/main" id="{68F10276-161C-4769-9BE4-000DE9F3554E}"/>
                </a:ext>
              </a:extLst>
            </p:cNvPr>
            <p:cNvPicPr>
              <a:picLocks noChangeAspect="1"/>
            </p:cNvPicPr>
            <p:nvPr/>
          </p:nvPicPr>
          <p:blipFill>
            <a:blip r:embed="rId12"/>
            <a:stretch>
              <a:fillRect/>
            </a:stretch>
          </p:blipFill>
          <p:spPr>
            <a:xfrm>
              <a:off x="1639208" y="7479235"/>
              <a:ext cx="304800" cy="285750"/>
            </a:xfrm>
            <a:prstGeom prst="rect">
              <a:avLst/>
            </a:prstGeom>
          </p:spPr>
        </p:pic>
        <p:sp>
          <p:nvSpPr>
            <p:cNvPr id="42" name="Rectangle 41">
              <a:extLst>
                <a:ext uri="{FF2B5EF4-FFF2-40B4-BE49-F238E27FC236}">
                  <a16:creationId xmlns:a16="http://schemas.microsoft.com/office/drawing/2014/main" id="{FA78144A-0A65-4676-86EF-985416951E13}"/>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pic>
        <p:nvPicPr>
          <p:cNvPr id="21" name="Picture 20">
            <a:extLst>
              <a:ext uri="{FF2B5EF4-FFF2-40B4-BE49-F238E27FC236}">
                <a16:creationId xmlns:a16="http://schemas.microsoft.com/office/drawing/2014/main" id="{34401C3E-BC16-4762-911B-446DDAABA848}"/>
              </a:ext>
            </a:extLst>
          </p:cNvPr>
          <p:cNvPicPr>
            <a:picLocks noChangeAspect="1"/>
          </p:cNvPicPr>
          <p:nvPr/>
        </p:nvPicPr>
        <p:blipFill>
          <a:blip r:embed="rId13"/>
          <a:stretch>
            <a:fillRect/>
          </a:stretch>
        </p:blipFill>
        <p:spPr>
          <a:xfrm>
            <a:off x="7315200" y="3812400"/>
            <a:ext cx="5249008" cy="2191056"/>
          </a:xfrm>
          <a:prstGeom prst="rect">
            <a:avLst/>
          </a:prstGeom>
        </p:spPr>
      </p:pic>
      <p:pic>
        <p:nvPicPr>
          <p:cNvPr id="22" name="Picture 21">
            <a:extLst>
              <a:ext uri="{FF2B5EF4-FFF2-40B4-BE49-F238E27FC236}">
                <a16:creationId xmlns:a16="http://schemas.microsoft.com/office/drawing/2014/main" id="{88A077B5-8E37-4FE4-A284-8EC8FAE581FD}"/>
              </a:ext>
            </a:extLst>
          </p:cNvPr>
          <p:cNvPicPr>
            <a:picLocks noChangeAspect="1"/>
          </p:cNvPicPr>
          <p:nvPr/>
        </p:nvPicPr>
        <p:blipFill>
          <a:blip r:embed="rId14"/>
          <a:stretch>
            <a:fillRect/>
          </a:stretch>
        </p:blipFill>
        <p:spPr>
          <a:xfrm>
            <a:off x="2402932" y="3979036"/>
            <a:ext cx="2229751" cy="3030175"/>
          </a:xfrm>
          <a:prstGeom prst="rect">
            <a:avLst/>
          </a:prstGeom>
        </p:spPr>
      </p:pic>
    </p:spTree>
    <p:custDataLst>
      <p:tags r:id="rId1"/>
    </p:custDataLst>
    <p:extLst>
      <p:ext uri="{BB962C8B-B14F-4D97-AF65-F5344CB8AC3E}">
        <p14:creationId xmlns:p14="http://schemas.microsoft.com/office/powerpoint/2010/main" val="1391946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ATRIAL DEPOLARIZATION</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5819561" cy="1089529"/>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After the SA node fires, the resulting depolarization wave passes through the right and left atria, stimulating atrial contraction and producing the P-wave on the surface ECG.</a:t>
            </a:r>
          </a:p>
        </p:txBody>
      </p:sp>
      <p:grpSp>
        <p:nvGrpSpPr>
          <p:cNvPr id="16" name="Group 15">
            <a:extLst>
              <a:ext uri="{FF2B5EF4-FFF2-40B4-BE49-F238E27FC236}">
                <a16:creationId xmlns:a16="http://schemas.microsoft.com/office/drawing/2014/main" id="{6C97FDAF-7633-41D8-A3F1-927B3A690D19}"/>
              </a:ext>
            </a:extLst>
          </p:cNvPr>
          <p:cNvGrpSpPr/>
          <p:nvPr/>
        </p:nvGrpSpPr>
        <p:grpSpPr>
          <a:xfrm>
            <a:off x="1543049" y="7128000"/>
            <a:ext cx="3943641" cy="1052857"/>
            <a:chOff x="1543049" y="6814068"/>
            <a:chExt cx="3943641" cy="1052857"/>
          </a:xfrm>
        </p:grpSpPr>
        <p:pic>
          <p:nvPicPr>
            <p:cNvPr id="27" name="Picture 26">
              <a:extLst>
                <a:ext uri="{FF2B5EF4-FFF2-40B4-BE49-F238E27FC236}">
                  <a16:creationId xmlns:a16="http://schemas.microsoft.com/office/drawing/2014/main" id="{393FFC2C-F90D-4C98-AB64-FE2F723E2F95}"/>
                </a:ext>
              </a:extLst>
            </p:cNvPr>
            <p:cNvPicPr>
              <a:picLocks noChangeAspect="1"/>
            </p:cNvPicPr>
            <p:nvPr/>
          </p:nvPicPr>
          <p:blipFill>
            <a:blip r:embed="rId4"/>
            <a:stretch>
              <a:fillRect/>
            </a:stretch>
          </p:blipFill>
          <p:spPr>
            <a:xfrm>
              <a:off x="2026663" y="7115744"/>
              <a:ext cx="493200" cy="751181"/>
            </a:xfrm>
            <a:prstGeom prst="rect">
              <a:avLst/>
            </a:prstGeom>
          </p:spPr>
        </p:pic>
        <p:sp>
          <p:nvSpPr>
            <p:cNvPr id="28" name="Rectangle 27">
              <a:hlinkClick r:id="rId5" action="ppaction://hlinksldjump"/>
              <a:extLst>
                <a:ext uri="{FF2B5EF4-FFF2-40B4-BE49-F238E27FC236}">
                  <a16:creationId xmlns:a16="http://schemas.microsoft.com/office/drawing/2014/main" id="{7A026999-F302-4B46-A1EC-94EF924238E7}"/>
                </a:ext>
              </a:extLst>
            </p:cNvPr>
            <p:cNvSpPr/>
            <p:nvPr/>
          </p:nvSpPr>
          <p:spPr>
            <a:xfrm>
              <a:off x="1543049" y="7371480"/>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29" name="Group 28">
              <a:extLst>
                <a:ext uri="{FF2B5EF4-FFF2-40B4-BE49-F238E27FC236}">
                  <a16:creationId xmlns:a16="http://schemas.microsoft.com/office/drawing/2014/main" id="{A510F57A-AB0A-48A1-9235-8C5817D41278}"/>
                </a:ext>
              </a:extLst>
            </p:cNvPr>
            <p:cNvGrpSpPr/>
            <p:nvPr/>
          </p:nvGrpSpPr>
          <p:grpSpPr>
            <a:xfrm>
              <a:off x="2038208" y="7372425"/>
              <a:ext cx="3448482" cy="491490"/>
              <a:chOff x="1245990" y="7028338"/>
              <a:chExt cx="3448482" cy="491490"/>
            </a:xfrm>
          </p:grpSpPr>
          <p:sp>
            <p:nvSpPr>
              <p:cNvPr id="30" name="Rectangle 29">
                <a:extLst>
                  <a:ext uri="{FF2B5EF4-FFF2-40B4-BE49-F238E27FC236}">
                    <a16:creationId xmlns:a16="http://schemas.microsoft.com/office/drawing/2014/main" id="{4CC2BEDD-6E3D-486E-AA16-FF38FB8B5CAE}"/>
                  </a:ext>
                </a:extLst>
              </p:cNvPr>
              <p:cNvSpPr/>
              <p:nvPr/>
            </p:nvSpPr>
            <p:spPr>
              <a:xfrm>
                <a:off x="1245990"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31" name="Rectangle 30">
                <a:hlinkClick r:id="rId6" action="ppaction://hlinksldjump"/>
                <a:extLst>
                  <a:ext uri="{FF2B5EF4-FFF2-40B4-BE49-F238E27FC236}">
                    <a16:creationId xmlns:a16="http://schemas.microsoft.com/office/drawing/2014/main" id="{480F1F69-02BB-40F0-AB50-B9714969AF81}"/>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32" name="Rectangle 31">
                <a:hlinkClick r:id="rId7" action="ppaction://hlinksldjump"/>
                <a:extLst>
                  <a:ext uri="{FF2B5EF4-FFF2-40B4-BE49-F238E27FC236}">
                    <a16:creationId xmlns:a16="http://schemas.microsoft.com/office/drawing/2014/main" id="{ACD8D0EF-BDAA-4B6D-9CE9-468A832244B1}"/>
                  </a:ext>
                </a:extLst>
              </p:cNvPr>
              <p:cNvSpPr/>
              <p:nvPr/>
            </p:nvSpPr>
            <p:spPr>
              <a:xfrm>
                <a:off x="2234349"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33" name="Rectangle 32">
                <a:hlinkClick r:id="rId8" action="ppaction://hlinksldjump"/>
                <a:extLst>
                  <a:ext uri="{FF2B5EF4-FFF2-40B4-BE49-F238E27FC236}">
                    <a16:creationId xmlns:a16="http://schemas.microsoft.com/office/drawing/2014/main" id="{74B31B83-01BF-4A83-98E2-3FA40E81DA2A}"/>
                  </a:ext>
                </a:extLst>
              </p:cNvPr>
              <p:cNvSpPr/>
              <p:nvPr/>
            </p:nvSpPr>
            <p:spPr>
              <a:xfrm>
                <a:off x="27255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34" name="Rectangle 33">
                <a:hlinkClick r:id="rId9" action="ppaction://hlinksldjump"/>
                <a:extLst>
                  <a:ext uri="{FF2B5EF4-FFF2-40B4-BE49-F238E27FC236}">
                    <a16:creationId xmlns:a16="http://schemas.microsoft.com/office/drawing/2014/main" id="{B44B4FFD-417C-4CE7-82CF-2825D2725642}"/>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35" name="Rectangle 34">
                <a:hlinkClick r:id="rId10" action="ppaction://hlinksldjump"/>
                <a:extLst>
                  <a:ext uri="{FF2B5EF4-FFF2-40B4-BE49-F238E27FC236}">
                    <a16:creationId xmlns:a16="http://schemas.microsoft.com/office/drawing/2014/main" id="{A0D1B881-6CCA-484C-953C-09BC14DC5A5F}"/>
                  </a:ext>
                </a:extLst>
              </p:cNvPr>
              <p:cNvSpPr/>
              <p:nvPr/>
            </p:nvSpPr>
            <p:spPr>
              <a:xfrm>
                <a:off x="3710031"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36" name="Rectangle 35">
                <a:hlinkClick r:id="rId11" action="ppaction://hlinksldjump"/>
                <a:extLst>
                  <a:ext uri="{FF2B5EF4-FFF2-40B4-BE49-F238E27FC236}">
                    <a16:creationId xmlns:a16="http://schemas.microsoft.com/office/drawing/2014/main" id="{FC8980D3-F52B-4646-935F-FCC8C2F2C7EB}"/>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37" name="Picture 36">
              <a:extLst>
                <a:ext uri="{FF2B5EF4-FFF2-40B4-BE49-F238E27FC236}">
                  <a16:creationId xmlns:a16="http://schemas.microsoft.com/office/drawing/2014/main" id="{5E08DCB9-567E-45DA-9BD0-9CE3A2CC9F6E}"/>
                </a:ext>
              </a:extLst>
            </p:cNvPr>
            <p:cNvPicPr>
              <a:picLocks noChangeAspect="1"/>
            </p:cNvPicPr>
            <p:nvPr/>
          </p:nvPicPr>
          <p:blipFill>
            <a:blip r:embed="rId12"/>
            <a:stretch>
              <a:fillRect/>
            </a:stretch>
          </p:blipFill>
          <p:spPr>
            <a:xfrm>
              <a:off x="1639208" y="7474350"/>
              <a:ext cx="304800" cy="285750"/>
            </a:xfrm>
            <a:prstGeom prst="rect">
              <a:avLst/>
            </a:prstGeom>
          </p:spPr>
        </p:pic>
        <p:sp>
          <p:nvSpPr>
            <p:cNvPr id="50" name="Rectangle 49">
              <a:extLst>
                <a:ext uri="{FF2B5EF4-FFF2-40B4-BE49-F238E27FC236}">
                  <a16:creationId xmlns:a16="http://schemas.microsoft.com/office/drawing/2014/main" id="{95756DB8-1A76-4731-969F-DED393DAD743}"/>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pic>
        <p:nvPicPr>
          <p:cNvPr id="7" name="Picture 6">
            <a:extLst>
              <a:ext uri="{FF2B5EF4-FFF2-40B4-BE49-F238E27FC236}">
                <a16:creationId xmlns:a16="http://schemas.microsoft.com/office/drawing/2014/main" id="{A1506523-B313-4D08-AEB8-FAB29F5B951F}"/>
              </a:ext>
            </a:extLst>
          </p:cNvPr>
          <p:cNvPicPr>
            <a:picLocks noChangeAspect="1"/>
          </p:cNvPicPr>
          <p:nvPr/>
        </p:nvPicPr>
        <p:blipFill>
          <a:blip r:embed="rId13"/>
          <a:stretch>
            <a:fillRect/>
          </a:stretch>
        </p:blipFill>
        <p:spPr>
          <a:xfrm>
            <a:off x="7315200" y="3812400"/>
            <a:ext cx="5249008" cy="2191056"/>
          </a:xfrm>
          <a:prstGeom prst="rect">
            <a:avLst/>
          </a:prstGeom>
        </p:spPr>
      </p:pic>
      <p:pic>
        <p:nvPicPr>
          <p:cNvPr id="38" name="Picture 37">
            <a:extLst>
              <a:ext uri="{FF2B5EF4-FFF2-40B4-BE49-F238E27FC236}">
                <a16:creationId xmlns:a16="http://schemas.microsoft.com/office/drawing/2014/main" id="{85A8512D-E676-47F4-9179-CFAEF68FE2A0}"/>
              </a:ext>
            </a:extLst>
          </p:cNvPr>
          <p:cNvPicPr>
            <a:picLocks noChangeAspect="1"/>
          </p:cNvPicPr>
          <p:nvPr/>
        </p:nvPicPr>
        <p:blipFill>
          <a:blip r:embed="rId14"/>
          <a:stretch>
            <a:fillRect/>
          </a:stretch>
        </p:blipFill>
        <p:spPr>
          <a:xfrm>
            <a:off x="2403522" y="3979838"/>
            <a:ext cx="2228571" cy="3028571"/>
          </a:xfrm>
          <a:prstGeom prst="rect">
            <a:avLst/>
          </a:prstGeom>
        </p:spPr>
      </p:pic>
    </p:spTree>
    <p:custDataLst>
      <p:tags r:id="rId1"/>
    </p:custDataLst>
    <p:extLst>
      <p:ext uri="{BB962C8B-B14F-4D97-AF65-F5344CB8AC3E}">
        <p14:creationId xmlns:p14="http://schemas.microsoft.com/office/powerpoint/2010/main" val="3833347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AC1CE40-23FB-454C-A78F-5496088F72DA}"/>
              </a:ext>
            </a:extLst>
          </p:cNvPr>
          <p:cNvPicPr>
            <a:picLocks noChangeAspect="1"/>
          </p:cNvPicPr>
          <p:nvPr/>
        </p:nvPicPr>
        <p:blipFill>
          <a:blip r:embed="rId4"/>
          <a:stretch>
            <a:fillRect/>
          </a:stretch>
        </p:blipFill>
        <p:spPr>
          <a:xfrm>
            <a:off x="2403522" y="3979838"/>
            <a:ext cx="2228571" cy="3028571"/>
          </a:xfrm>
          <a:prstGeom prst="rect">
            <a:avLst/>
          </a:prstGeom>
        </p:spPr>
      </p:pic>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DELAY AT AV NODE</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6027905" cy="1588127"/>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The impulse proceeds to the atrioventricular (AV) node. The AV node slows the impulse conduction, allowing time for the atria to contract and blood to be pumped from the atria to the ventricles prior to ventricular contraction. Conduction time through the AV node accounts for most of the duration of the PR interval.</a:t>
            </a:r>
          </a:p>
        </p:txBody>
      </p:sp>
      <p:grpSp>
        <p:nvGrpSpPr>
          <p:cNvPr id="16" name="Group 15">
            <a:extLst>
              <a:ext uri="{FF2B5EF4-FFF2-40B4-BE49-F238E27FC236}">
                <a16:creationId xmlns:a16="http://schemas.microsoft.com/office/drawing/2014/main" id="{B1FA1C44-4775-44DD-A686-3BE9B3CCC851}"/>
              </a:ext>
            </a:extLst>
          </p:cNvPr>
          <p:cNvGrpSpPr/>
          <p:nvPr/>
        </p:nvGrpSpPr>
        <p:grpSpPr>
          <a:xfrm>
            <a:off x="1543049" y="7128000"/>
            <a:ext cx="3943641" cy="1050792"/>
            <a:chOff x="1543049" y="6814068"/>
            <a:chExt cx="3943641" cy="1050792"/>
          </a:xfrm>
        </p:grpSpPr>
        <p:pic>
          <p:nvPicPr>
            <p:cNvPr id="21" name="Picture 20">
              <a:extLst>
                <a:ext uri="{FF2B5EF4-FFF2-40B4-BE49-F238E27FC236}">
                  <a16:creationId xmlns:a16="http://schemas.microsoft.com/office/drawing/2014/main" id="{F83B340E-0643-4C2A-9A8E-3977CF6F0E6F}"/>
                </a:ext>
              </a:extLst>
            </p:cNvPr>
            <p:cNvPicPr>
              <a:picLocks noChangeAspect="1"/>
            </p:cNvPicPr>
            <p:nvPr/>
          </p:nvPicPr>
          <p:blipFill>
            <a:blip r:embed="rId5"/>
            <a:stretch>
              <a:fillRect/>
            </a:stretch>
          </p:blipFill>
          <p:spPr>
            <a:xfrm>
              <a:off x="2525531" y="7112734"/>
              <a:ext cx="493200" cy="751181"/>
            </a:xfrm>
            <a:prstGeom prst="rect">
              <a:avLst/>
            </a:prstGeom>
          </p:spPr>
        </p:pic>
        <p:sp>
          <p:nvSpPr>
            <p:cNvPr id="19" name="Rectangle 18">
              <a:hlinkClick r:id="rId6" action="ppaction://hlinksldjump"/>
              <a:extLst>
                <a:ext uri="{FF2B5EF4-FFF2-40B4-BE49-F238E27FC236}">
                  <a16:creationId xmlns:a16="http://schemas.microsoft.com/office/drawing/2014/main" id="{53676810-A3B3-4359-91B5-118BBC282CBF}"/>
                </a:ext>
              </a:extLst>
            </p:cNvPr>
            <p:cNvSpPr/>
            <p:nvPr/>
          </p:nvSpPr>
          <p:spPr>
            <a:xfrm>
              <a:off x="1543049" y="7372425"/>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15" name="Group 14">
              <a:extLst>
                <a:ext uri="{FF2B5EF4-FFF2-40B4-BE49-F238E27FC236}">
                  <a16:creationId xmlns:a16="http://schemas.microsoft.com/office/drawing/2014/main" id="{CB1954F3-E087-4F53-87F9-C310D6EEC528}"/>
                </a:ext>
              </a:extLst>
            </p:cNvPr>
            <p:cNvGrpSpPr/>
            <p:nvPr/>
          </p:nvGrpSpPr>
          <p:grpSpPr>
            <a:xfrm>
              <a:off x="2038208" y="7373370"/>
              <a:ext cx="3448482" cy="491490"/>
              <a:chOff x="1245990" y="7028338"/>
              <a:chExt cx="3448482" cy="491490"/>
            </a:xfrm>
          </p:grpSpPr>
          <p:sp>
            <p:nvSpPr>
              <p:cNvPr id="8" name="Rectangle 7">
                <a:hlinkClick r:id="rId7" action="ppaction://hlinksldjump"/>
                <a:extLst>
                  <a:ext uri="{FF2B5EF4-FFF2-40B4-BE49-F238E27FC236}">
                    <a16:creationId xmlns:a16="http://schemas.microsoft.com/office/drawing/2014/main" id="{ED8E054E-FFD1-4938-9E70-FD946B0E32F7}"/>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9" name="Rectangle 8">
                <a:extLst>
                  <a:ext uri="{FF2B5EF4-FFF2-40B4-BE49-F238E27FC236}">
                    <a16:creationId xmlns:a16="http://schemas.microsoft.com/office/drawing/2014/main" id="{4F985608-787D-4F8D-AAD5-E276EBEE5E05}"/>
                  </a:ext>
                </a:extLst>
              </p:cNvPr>
              <p:cNvSpPr/>
              <p:nvPr/>
            </p:nvSpPr>
            <p:spPr>
              <a:xfrm>
                <a:off x="1739190"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10" name="Rectangle 9">
                <a:hlinkClick r:id="rId8" action="ppaction://hlinksldjump"/>
                <a:extLst>
                  <a:ext uri="{FF2B5EF4-FFF2-40B4-BE49-F238E27FC236}">
                    <a16:creationId xmlns:a16="http://schemas.microsoft.com/office/drawing/2014/main" id="{8095AA50-3BB2-4284-80C2-AB02232D6D26}"/>
                  </a:ext>
                </a:extLst>
              </p:cNvPr>
              <p:cNvSpPr/>
              <p:nvPr/>
            </p:nvSpPr>
            <p:spPr>
              <a:xfrm>
                <a:off x="2234349"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11" name="Rectangle 10">
                <a:hlinkClick r:id="rId9" action="ppaction://hlinksldjump"/>
                <a:extLst>
                  <a:ext uri="{FF2B5EF4-FFF2-40B4-BE49-F238E27FC236}">
                    <a16:creationId xmlns:a16="http://schemas.microsoft.com/office/drawing/2014/main" id="{C493D0AA-A228-415C-B23F-83E742BD22C5}"/>
                  </a:ext>
                </a:extLst>
              </p:cNvPr>
              <p:cNvSpPr/>
              <p:nvPr/>
            </p:nvSpPr>
            <p:spPr>
              <a:xfrm>
                <a:off x="27255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12" name="Rectangle 11">
                <a:hlinkClick r:id="rId10" action="ppaction://hlinksldjump"/>
                <a:extLst>
                  <a:ext uri="{FF2B5EF4-FFF2-40B4-BE49-F238E27FC236}">
                    <a16:creationId xmlns:a16="http://schemas.microsoft.com/office/drawing/2014/main" id="{21A0BB68-C790-4313-AD35-3D5D90890091}"/>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13" name="Rectangle 12">
                <a:hlinkClick r:id="rId11" action="ppaction://hlinksldjump"/>
                <a:extLst>
                  <a:ext uri="{FF2B5EF4-FFF2-40B4-BE49-F238E27FC236}">
                    <a16:creationId xmlns:a16="http://schemas.microsoft.com/office/drawing/2014/main" id="{BE627AD9-96D5-4E69-A0C7-5D1AAC7ECA9E}"/>
                  </a:ext>
                </a:extLst>
              </p:cNvPr>
              <p:cNvSpPr/>
              <p:nvPr/>
            </p:nvSpPr>
            <p:spPr>
              <a:xfrm>
                <a:off x="3710031"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14" name="Rectangle 13">
                <a:hlinkClick r:id="rId12" action="ppaction://hlinksldjump"/>
                <a:extLst>
                  <a:ext uri="{FF2B5EF4-FFF2-40B4-BE49-F238E27FC236}">
                    <a16:creationId xmlns:a16="http://schemas.microsoft.com/office/drawing/2014/main" id="{8A8DE132-4C69-4BDA-A696-DE22BB158B00}"/>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20" name="Picture 19">
              <a:extLst>
                <a:ext uri="{FF2B5EF4-FFF2-40B4-BE49-F238E27FC236}">
                  <a16:creationId xmlns:a16="http://schemas.microsoft.com/office/drawing/2014/main" id="{296FA1FC-D89B-4105-A33A-84F69575B4EA}"/>
                </a:ext>
              </a:extLst>
            </p:cNvPr>
            <p:cNvPicPr>
              <a:picLocks noChangeAspect="1"/>
            </p:cNvPicPr>
            <p:nvPr/>
          </p:nvPicPr>
          <p:blipFill>
            <a:blip r:embed="rId13"/>
            <a:stretch>
              <a:fillRect/>
            </a:stretch>
          </p:blipFill>
          <p:spPr>
            <a:xfrm>
              <a:off x="1639208" y="7475295"/>
              <a:ext cx="304800" cy="285750"/>
            </a:xfrm>
            <a:prstGeom prst="rect">
              <a:avLst/>
            </a:prstGeom>
          </p:spPr>
        </p:pic>
        <p:sp>
          <p:nvSpPr>
            <p:cNvPr id="47" name="Rectangle 46">
              <a:extLst>
                <a:ext uri="{FF2B5EF4-FFF2-40B4-BE49-F238E27FC236}">
                  <a16:creationId xmlns:a16="http://schemas.microsoft.com/office/drawing/2014/main" id="{605CD359-C147-4372-A3A1-D2D19CFEA0C5}"/>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pic>
        <p:nvPicPr>
          <p:cNvPr id="22" name="Picture 21">
            <a:extLst>
              <a:ext uri="{FF2B5EF4-FFF2-40B4-BE49-F238E27FC236}">
                <a16:creationId xmlns:a16="http://schemas.microsoft.com/office/drawing/2014/main" id="{D71DB7FC-086B-49D4-973F-DDE0D354247B}"/>
              </a:ext>
            </a:extLst>
          </p:cNvPr>
          <p:cNvPicPr>
            <a:picLocks noChangeAspect="1"/>
          </p:cNvPicPr>
          <p:nvPr/>
        </p:nvPicPr>
        <p:blipFill>
          <a:blip r:embed="rId14"/>
          <a:stretch>
            <a:fillRect/>
          </a:stretch>
        </p:blipFill>
        <p:spPr>
          <a:xfrm>
            <a:off x="7315200" y="3812400"/>
            <a:ext cx="5249008" cy="2191056"/>
          </a:xfrm>
          <a:prstGeom prst="rect">
            <a:avLst/>
          </a:prstGeom>
        </p:spPr>
      </p:pic>
    </p:spTree>
    <p:custDataLst>
      <p:tags r:id="rId1"/>
    </p:custDataLst>
    <p:extLst>
      <p:ext uri="{BB962C8B-B14F-4D97-AF65-F5344CB8AC3E}">
        <p14:creationId xmlns:p14="http://schemas.microsoft.com/office/powerpoint/2010/main" val="214297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701461-A01A-4817-88AA-779B5E460098}"/>
              </a:ext>
            </a:extLst>
          </p:cNvPr>
          <p:cNvGrpSpPr>
            <a:grpSpLocks noChangeAspect="1"/>
          </p:cNvGrpSpPr>
          <p:nvPr/>
        </p:nvGrpSpPr>
        <p:grpSpPr>
          <a:xfrm>
            <a:off x="954904" y="2860157"/>
            <a:ext cx="1880819" cy="516563"/>
            <a:chOff x="1251081" y="2680152"/>
            <a:chExt cx="2497015" cy="685800"/>
          </a:xfrm>
        </p:grpSpPr>
        <p:grpSp>
          <p:nvGrpSpPr>
            <p:cNvPr id="7" name="Group 6">
              <a:extLst>
                <a:ext uri="{FF2B5EF4-FFF2-40B4-BE49-F238E27FC236}">
                  <a16:creationId xmlns:a16="http://schemas.microsoft.com/office/drawing/2014/main" id="{78AC32D5-1DDE-45A3-91E4-E2E4A239DCA0}"/>
                </a:ext>
              </a:extLst>
            </p:cNvPr>
            <p:cNvGrpSpPr/>
            <p:nvPr/>
          </p:nvGrpSpPr>
          <p:grpSpPr>
            <a:xfrm>
              <a:off x="1251081" y="2680152"/>
              <a:ext cx="2497015" cy="685800"/>
              <a:chOff x="1529862" y="2936631"/>
              <a:chExt cx="2497015" cy="685800"/>
            </a:xfrm>
          </p:grpSpPr>
          <p:sp>
            <p:nvSpPr>
              <p:cNvPr id="3" name="Rectangle 2">
                <a:extLst>
                  <a:ext uri="{FF2B5EF4-FFF2-40B4-BE49-F238E27FC236}">
                    <a16:creationId xmlns:a16="http://schemas.microsoft.com/office/drawing/2014/main" id="{BB339B21-C4C9-45F8-AC17-254C86B34C90}"/>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1EDA9-CC21-4102-8242-6311C5316C4C}"/>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3FEA8AC4-F984-4D15-AD26-7F4890567342}"/>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E7C984-3838-44C3-B6A3-8BB25E6D384F}"/>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a:hlinkClick r:id="rId4" action="ppaction://hlinksldjump"/>
            <a:extLst>
              <a:ext uri="{FF2B5EF4-FFF2-40B4-BE49-F238E27FC236}">
                <a16:creationId xmlns:a16="http://schemas.microsoft.com/office/drawing/2014/main" id="{5EBE8DC7-E90C-447F-AF17-81B70A9541E4}"/>
              </a:ext>
            </a:extLst>
          </p:cNvPr>
          <p:cNvSpPr txBox="1"/>
          <p:nvPr/>
        </p:nvSpPr>
        <p:spPr>
          <a:xfrm>
            <a:off x="1415185" y="2230179"/>
            <a:ext cx="2520462" cy="430887"/>
          </a:xfrm>
          <a:prstGeom prst="rect">
            <a:avLst/>
          </a:prstGeom>
          <a:noFill/>
        </p:spPr>
        <p:txBody>
          <a:bodyPr wrap="square" rtlCol="0">
            <a:spAutoFit/>
          </a:bodyPr>
          <a:lstStyle/>
          <a:p>
            <a:pPr algn="l"/>
            <a:r>
              <a:rPr lang="en-US" dirty="0">
                <a:latin typeface="Effra" panose="020B0603020203020204" pitchFamily="34" charset="0"/>
              </a:rPr>
              <a:t>INTRODUCTION</a:t>
            </a:r>
          </a:p>
        </p:txBody>
      </p:sp>
      <p:sp>
        <p:nvSpPr>
          <p:cNvPr id="30" name="TextBox 29">
            <a:extLst>
              <a:ext uri="{FF2B5EF4-FFF2-40B4-BE49-F238E27FC236}">
                <a16:creationId xmlns:a16="http://schemas.microsoft.com/office/drawing/2014/main" id="{E967DBF9-FF05-484B-BC23-505BA838B0D7}"/>
              </a:ext>
            </a:extLst>
          </p:cNvPr>
          <p:cNvSpPr txBox="1"/>
          <p:nvPr/>
        </p:nvSpPr>
        <p:spPr>
          <a:xfrm>
            <a:off x="1415185" y="5028041"/>
            <a:ext cx="2520462" cy="430887"/>
          </a:xfrm>
          <a:prstGeom prst="rect">
            <a:avLst/>
          </a:prstGeom>
          <a:noFill/>
        </p:spPr>
        <p:txBody>
          <a:bodyPr wrap="square" rtlCol="0">
            <a:spAutoFit/>
          </a:bodyPr>
          <a:lstStyle/>
          <a:p>
            <a:pPr algn="l"/>
            <a:r>
              <a:rPr lang="en-US" dirty="0">
                <a:solidFill>
                  <a:srgbClr val="00A9E0"/>
                </a:solidFill>
                <a:latin typeface="Effra" panose="020B0603020203020204" pitchFamily="34" charset="0"/>
              </a:rPr>
              <a:t>SUMMARY</a:t>
            </a:r>
          </a:p>
        </p:txBody>
      </p:sp>
      <p:sp>
        <p:nvSpPr>
          <p:cNvPr id="31" name="TextBox 30">
            <a:extLst>
              <a:ext uri="{FF2B5EF4-FFF2-40B4-BE49-F238E27FC236}">
                <a16:creationId xmlns:a16="http://schemas.microsoft.com/office/drawing/2014/main" id="{FBEDEF53-E8D0-493E-BA9F-ECD6F8DFB480}"/>
              </a:ext>
            </a:extLst>
          </p:cNvPr>
          <p:cNvSpPr txBox="1"/>
          <p:nvPr/>
        </p:nvSpPr>
        <p:spPr>
          <a:xfrm>
            <a:off x="1489990" y="2901500"/>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01</a:t>
            </a:r>
          </a:p>
        </p:txBody>
      </p:sp>
      <p:grpSp>
        <p:nvGrpSpPr>
          <p:cNvPr id="32" name="Group 31">
            <a:extLst>
              <a:ext uri="{FF2B5EF4-FFF2-40B4-BE49-F238E27FC236}">
                <a16:creationId xmlns:a16="http://schemas.microsoft.com/office/drawing/2014/main" id="{B2EE4B3F-63EA-4A27-ACE9-90E57D8F3C85}"/>
              </a:ext>
            </a:extLst>
          </p:cNvPr>
          <p:cNvGrpSpPr>
            <a:grpSpLocks noChangeAspect="1"/>
          </p:cNvGrpSpPr>
          <p:nvPr/>
        </p:nvGrpSpPr>
        <p:grpSpPr>
          <a:xfrm>
            <a:off x="954904" y="3578675"/>
            <a:ext cx="1880819" cy="516563"/>
            <a:chOff x="1251081" y="2680152"/>
            <a:chExt cx="2497015" cy="685800"/>
          </a:xfrm>
        </p:grpSpPr>
        <p:grpSp>
          <p:nvGrpSpPr>
            <p:cNvPr id="33" name="Group 32">
              <a:extLst>
                <a:ext uri="{FF2B5EF4-FFF2-40B4-BE49-F238E27FC236}">
                  <a16:creationId xmlns:a16="http://schemas.microsoft.com/office/drawing/2014/main" id="{21E59F56-5C07-44B5-807A-701C1BA7D748}"/>
                </a:ext>
              </a:extLst>
            </p:cNvPr>
            <p:cNvGrpSpPr/>
            <p:nvPr/>
          </p:nvGrpSpPr>
          <p:grpSpPr>
            <a:xfrm>
              <a:off x="1251081" y="2680152"/>
              <a:ext cx="2497015" cy="685800"/>
              <a:chOff x="1529862" y="2936631"/>
              <a:chExt cx="2497015" cy="685800"/>
            </a:xfrm>
          </p:grpSpPr>
          <p:sp>
            <p:nvSpPr>
              <p:cNvPr id="36" name="Rectangle 35">
                <a:extLst>
                  <a:ext uri="{FF2B5EF4-FFF2-40B4-BE49-F238E27FC236}">
                    <a16:creationId xmlns:a16="http://schemas.microsoft.com/office/drawing/2014/main" id="{E8002284-2993-4600-8176-0CF949ED3676}"/>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CB779E2-5700-435D-B24E-6592957F9C4D}"/>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AFBFE766-2BF8-4D5A-9A94-620C914CCFD9}"/>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10B394-D681-4B94-A779-9B99EEF1177D}"/>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C3A56F2-E05D-43CE-905B-FEEEEEB16298}"/>
              </a:ext>
            </a:extLst>
          </p:cNvPr>
          <p:cNvSpPr txBox="1"/>
          <p:nvPr/>
        </p:nvSpPr>
        <p:spPr>
          <a:xfrm>
            <a:off x="1489990" y="3620018"/>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02</a:t>
            </a:r>
          </a:p>
        </p:txBody>
      </p:sp>
      <p:grpSp>
        <p:nvGrpSpPr>
          <p:cNvPr id="39" name="Group 38">
            <a:extLst>
              <a:ext uri="{FF2B5EF4-FFF2-40B4-BE49-F238E27FC236}">
                <a16:creationId xmlns:a16="http://schemas.microsoft.com/office/drawing/2014/main" id="{CAAE8819-98B6-4021-919E-0588EACC9D1D}"/>
              </a:ext>
            </a:extLst>
          </p:cNvPr>
          <p:cNvGrpSpPr>
            <a:grpSpLocks noChangeAspect="1"/>
          </p:cNvGrpSpPr>
          <p:nvPr/>
        </p:nvGrpSpPr>
        <p:grpSpPr>
          <a:xfrm>
            <a:off x="954904" y="4303358"/>
            <a:ext cx="1880819" cy="516563"/>
            <a:chOff x="1251081" y="2680152"/>
            <a:chExt cx="2497015" cy="685800"/>
          </a:xfrm>
        </p:grpSpPr>
        <p:grpSp>
          <p:nvGrpSpPr>
            <p:cNvPr id="40" name="Group 39">
              <a:extLst>
                <a:ext uri="{FF2B5EF4-FFF2-40B4-BE49-F238E27FC236}">
                  <a16:creationId xmlns:a16="http://schemas.microsoft.com/office/drawing/2014/main" id="{33B9B8B6-E4DC-469C-8324-AC95E900624A}"/>
                </a:ext>
              </a:extLst>
            </p:cNvPr>
            <p:cNvGrpSpPr/>
            <p:nvPr/>
          </p:nvGrpSpPr>
          <p:grpSpPr>
            <a:xfrm>
              <a:off x="1251081" y="2680152"/>
              <a:ext cx="2497015" cy="685800"/>
              <a:chOff x="1529862" y="2936631"/>
              <a:chExt cx="2497015" cy="685800"/>
            </a:xfrm>
          </p:grpSpPr>
          <p:sp>
            <p:nvSpPr>
              <p:cNvPr id="43" name="Rectangle 42">
                <a:extLst>
                  <a:ext uri="{FF2B5EF4-FFF2-40B4-BE49-F238E27FC236}">
                    <a16:creationId xmlns:a16="http://schemas.microsoft.com/office/drawing/2014/main" id="{88681256-757E-4A72-AD3C-9C628A265B84}"/>
                  </a:ext>
                </a:extLst>
              </p:cNvPr>
              <p:cNvSpPr/>
              <p:nvPr/>
            </p:nvSpPr>
            <p:spPr>
              <a:xfrm>
                <a:off x="2250831" y="2936631"/>
                <a:ext cx="1776046" cy="685800"/>
              </a:xfrm>
              <a:prstGeom prst="rect">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ABA4465-411C-411A-828F-D5F4DA05D098}"/>
                  </a:ext>
                </a:extLst>
              </p:cNvPr>
              <p:cNvSpPr/>
              <p:nvPr/>
            </p:nvSpPr>
            <p:spPr>
              <a:xfrm>
                <a:off x="1529862" y="2936631"/>
                <a:ext cx="720969" cy="685800"/>
              </a:xfrm>
              <a:prstGeom prst="rect">
                <a:avLst/>
              </a:prstGeom>
              <a:no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C5BF24A3-33AA-4325-9A69-12E3FD53DD4E}"/>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CE740-AAF1-44D5-A5B5-CE637D1B890E}"/>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2478EB5-818F-4403-9F65-F08723261337}"/>
              </a:ext>
            </a:extLst>
          </p:cNvPr>
          <p:cNvSpPr txBox="1"/>
          <p:nvPr/>
        </p:nvSpPr>
        <p:spPr>
          <a:xfrm>
            <a:off x="1489990" y="4344701"/>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03</a:t>
            </a:r>
          </a:p>
        </p:txBody>
      </p:sp>
      <p:sp>
        <p:nvSpPr>
          <p:cNvPr id="46" name="TextBox 45">
            <a:extLst>
              <a:ext uri="{FF2B5EF4-FFF2-40B4-BE49-F238E27FC236}">
                <a16:creationId xmlns:a16="http://schemas.microsoft.com/office/drawing/2014/main" id="{9AFB60B9-5B8D-48DC-9BB6-6EE81BD5F77B}"/>
              </a:ext>
            </a:extLst>
          </p:cNvPr>
          <p:cNvSpPr txBox="1"/>
          <p:nvPr/>
        </p:nvSpPr>
        <p:spPr>
          <a:xfrm>
            <a:off x="2988777" y="2901500"/>
            <a:ext cx="352051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anatomical structures</a:t>
            </a:r>
          </a:p>
        </p:txBody>
      </p:sp>
      <p:sp>
        <p:nvSpPr>
          <p:cNvPr id="47" name="TextBox 46">
            <a:extLst>
              <a:ext uri="{FF2B5EF4-FFF2-40B4-BE49-F238E27FC236}">
                <a16:creationId xmlns:a16="http://schemas.microsoft.com/office/drawing/2014/main" id="{2C1EF7B9-6F47-488E-9ED5-0F1FCB9AE28F}"/>
              </a:ext>
            </a:extLst>
          </p:cNvPr>
          <p:cNvSpPr txBox="1"/>
          <p:nvPr/>
        </p:nvSpPr>
        <p:spPr>
          <a:xfrm>
            <a:off x="2988777" y="3635576"/>
            <a:ext cx="340349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electrical conduction</a:t>
            </a:r>
          </a:p>
        </p:txBody>
      </p:sp>
      <p:sp>
        <p:nvSpPr>
          <p:cNvPr id="48" name="TextBox 47">
            <a:extLst>
              <a:ext uri="{FF2B5EF4-FFF2-40B4-BE49-F238E27FC236}">
                <a16:creationId xmlns:a16="http://schemas.microsoft.com/office/drawing/2014/main" id="{4EFA1810-043E-4322-BFB8-C8D68047CA33}"/>
              </a:ext>
            </a:extLst>
          </p:cNvPr>
          <p:cNvSpPr txBox="1"/>
          <p:nvPr/>
        </p:nvSpPr>
        <p:spPr>
          <a:xfrm>
            <a:off x="2988777" y="4360089"/>
            <a:ext cx="3940502"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Electrical conduction and the ECG</a:t>
            </a:r>
          </a:p>
        </p:txBody>
      </p:sp>
      <p:sp>
        <p:nvSpPr>
          <p:cNvPr id="28" name="Rectangle 27">
            <a:hlinkClick r:id="rId5" action="ppaction://hlinksldjump"/>
            <a:extLst>
              <a:ext uri="{FF2B5EF4-FFF2-40B4-BE49-F238E27FC236}">
                <a16:creationId xmlns:a16="http://schemas.microsoft.com/office/drawing/2014/main" id="{61AD2511-81B8-41AE-9076-7156E00B8DAE}"/>
              </a:ext>
            </a:extLst>
          </p:cNvPr>
          <p:cNvSpPr/>
          <p:nvPr/>
        </p:nvSpPr>
        <p:spPr>
          <a:xfrm>
            <a:off x="954904" y="2860157"/>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6" action="ppaction://hlinksldjump"/>
            <a:extLst>
              <a:ext uri="{FF2B5EF4-FFF2-40B4-BE49-F238E27FC236}">
                <a16:creationId xmlns:a16="http://schemas.microsoft.com/office/drawing/2014/main" id="{70DD6C3C-FF7C-4900-8D87-F27EA6739FF7}"/>
              </a:ext>
            </a:extLst>
          </p:cNvPr>
          <p:cNvSpPr/>
          <p:nvPr/>
        </p:nvSpPr>
        <p:spPr>
          <a:xfrm>
            <a:off x="954904" y="3575684"/>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7" action="ppaction://hlinksldjump"/>
            <a:extLst>
              <a:ext uri="{FF2B5EF4-FFF2-40B4-BE49-F238E27FC236}">
                <a16:creationId xmlns:a16="http://schemas.microsoft.com/office/drawing/2014/main" id="{475CD21E-E94E-4D81-AE28-75DDA44FA2C7}"/>
              </a:ext>
            </a:extLst>
          </p:cNvPr>
          <p:cNvSpPr/>
          <p:nvPr/>
        </p:nvSpPr>
        <p:spPr>
          <a:xfrm>
            <a:off x="954904" y="4291211"/>
            <a:ext cx="5974375"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8" action="ppaction://hlinksldjump"/>
            <a:extLst>
              <a:ext uri="{FF2B5EF4-FFF2-40B4-BE49-F238E27FC236}">
                <a16:creationId xmlns:a16="http://schemas.microsoft.com/office/drawing/2014/main" id="{B16ADD3D-9284-46F5-8F78-5900D8E0E7A3}"/>
              </a:ext>
            </a:extLst>
          </p:cNvPr>
          <p:cNvSpPr/>
          <p:nvPr/>
        </p:nvSpPr>
        <p:spPr>
          <a:xfrm>
            <a:off x="1415186" y="4985202"/>
            <a:ext cx="1420538"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24202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CONDUCTION THROUGH BUNDLE BRANCHES</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5819561" cy="590931"/>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The impulse passes through the bundle of His and proceeds through the left and right bundle branches.</a:t>
            </a:r>
          </a:p>
        </p:txBody>
      </p:sp>
      <p:grpSp>
        <p:nvGrpSpPr>
          <p:cNvPr id="16" name="Group 15">
            <a:extLst>
              <a:ext uri="{FF2B5EF4-FFF2-40B4-BE49-F238E27FC236}">
                <a16:creationId xmlns:a16="http://schemas.microsoft.com/office/drawing/2014/main" id="{A51611E8-329F-48B6-84D5-E3569FAEB5AD}"/>
              </a:ext>
            </a:extLst>
          </p:cNvPr>
          <p:cNvGrpSpPr/>
          <p:nvPr/>
        </p:nvGrpSpPr>
        <p:grpSpPr>
          <a:xfrm>
            <a:off x="1543049" y="7128000"/>
            <a:ext cx="3943641" cy="1049847"/>
            <a:chOff x="1543049" y="6814068"/>
            <a:chExt cx="3943641" cy="1049847"/>
          </a:xfrm>
        </p:grpSpPr>
        <p:pic>
          <p:nvPicPr>
            <p:cNvPr id="25" name="Picture 24">
              <a:extLst>
                <a:ext uri="{FF2B5EF4-FFF2-40B4-BE49-F238E27FC236}">
                  <a16:creationId xmlns:a16="http://schemas.microsoft.com/office/drawing/2014/main" id="{AB3E8984-176E-4407-9E5F-B75130765324}"/>
                </a:ext>
              </a:extLst>
            </p:cNvPr>
            <p:cNvPicPr>
              <a:picLocks noChangeAspect="1"/>
            </p:cNvPicPr>
            <p:nvPr/>
          </p:nvPicPr>
          <p:blipFill>
            <a:blip r:embed="rId4"/>
            <a:stretch>
              <a:fillRect/>
            </a:stretch>
          </p:blipFill>
          <p:spPr>
            <a:xfrm>
              <a:off x="3020690" y="7111789"/>
              <a:ext cx="493200" cy="751181"/>
            </a:xfrm>
            <a:prstGeom prst="rect">
              <a:avLst/>
            </a:prstGeom>
          </p:spPr>
        </p:pic>
        <p:sp>
          <p:nvSpPr>
            <p:cNvPr id="26" name="Rectangle 25">
              <a:hlinkClick r:id="rId5" action="ppaction://hlinksldjump"/>
              <a:extLst>
                <a:ext uri="{FF2B5EF4-FFF2-40B4-BE49-F238E27FC236}">
                  <a16:creationId xmlns:a16="http://schemas.microsoft.com/office/drawing/2014/main" id="{86EF5730-7897-4677-BDFF-22884605AA45}"/>
                </a:ext>
              </a:extLst>
            </p:cNvPr>
            <p:cNvSpPr/>
            <p:nvPr/>
          </p:nvSpPr>
          <p:spPr>
            <a:xfrm>
              <a:off x="1543049" y="7371480"/>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27" name="Group 26">
              <a:extLst>
                <a:ext uri="{FF2B5EF4-FFF2-40B4-BE49-F238E27FC236}">
                  <a16:creationId xmlns:a16="http://schemas.microsoft.com/office/drawing/2014/main" id="{F4C1E22D-60E7-4FB3-A62B-A5EBCED51B7E}"/>
                </a:ext>
              </a:extLst>
            </p:cNvPr>
            <p:cNvGrpSpPr/>
            <p:nvPr/>
          </p:nvGrpSpPr>
          <p:grpSpPr>
            <a:xfrm>
              <a:off x="2038208" y="7372425"/>
              <a:ext cx="3448482" cy="491490"/>
              <a:chOff x="1245990" y="7028338"/>
              <a:chExt cx="3448482" cy="491490"/>
            </a:xfrm>
          </p:grpSpPr>
          <p:sp>
            <p:nvSpPr>
              <p:cNvPr id="28" name="Rectangle 27">
                <a:hlinkClick r:id="rId6" action="ppaction://hlinksldjump"/>
                <a:extLst>
                  <a:ext uri="{FF2B5EF4-FFF2-40B4-BE49-F238E27FC236}">
                    <a16:creationId xmlns:a16="http://schemas.microsoft.com/office/drawing/2014/main" id="{D1FB58CC-58F8-4F80-AF15-35439E6D3601}"/>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29" name="Rectangle 28">
                <a:hlinkClick r:id="rId7" action="ppaction://hlinksldjump"/>
                <a:extLst>
                  <a:ext uri="{FF2B5EF4-FFF2-40B4-BE49-F238E27FC236}">
                    <a16:creationId xmlns:a16="http://schemas.microsoft.com/office/drawing/2014/main" id="{F143CB13-25BA-4473-AF02-F6E96405613C}"/>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30" name="Rectangle 29">
                <a:extLst>
                  <a:ext uri="{FF2B5EF4-FFF2-40B4-BE49-F238E27FC236}">
                    <a16:creationId xmlns:a16="http://schemas.microsoft.com/office/drawing/2014/main" id="{2118B6B2-8755-43A6-B508-B6F4B64A077C}"/>
                  </a:ext>
                </a:extLst>
              </p:cNvPr>
              <p:cNvSpPr/>
              <p:nvPr/>
            </p:nvSpPr>
            <p:spPr>
              <a:xfrm>
                <a:off x="2234349"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31" name="Rectangle 30">
                <a:hlinkClick r:id="rId8" action="ppaction://hlinksldjump"/>
                <a:extLst>
                  <a:ext uri="{FF2B5EF4-FFF2-40B4-BE49-F238E27FC236}">
                    <a16:creationId xmlns:a16="http://schemas.microsoft.com/office/drawing/2014/main" id="{C5409C31-5190-4A2B-A6CC-707A13970A45}"/>
                  </a:ext>
                </a:extLst>
              </p:cNvPr>
              <p:cNvSpPr/>
              <p:nvPr/>
            </p:nvSpPr>
            <p:spPr>
              <a:xfrm>
                <a:off x="27255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32" name="Rectangle 31">
                <a:hlinkClick r:id="rId9" action="ppaction://hlinksldjump"/>
                <a:extLst>
                  <a:ext uri="{FF2B5EF4-FFF2-40B4-BE49-F238E27FC236}">
                    <a16:creationId xmlns:a16="http://schemas.microsoft.com/office/drawing/2014/main" id="{3C2BDD3B-5900-45B5-ADEF-84B557E995F9}"/>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33" name="Rectangle 32">
                <a:hlinkClick r:id="rId10" action="ppaction://hlinksldjump"/>
                <a:extLst>
                  <a:ext uri="{FF2B5EF4-FFF2-40B4-BE49-F238E27FC236}">
                    <a16:creationId xmlns:a16="http://schemas.microsoft.com/office/drawing/2014/main" id="{35D553A1-749D-4C67-9A8B-C908F881087E}"/>
                  </a:ext>
                </a:extLst>
              </p:cNvPr>
              <p:cNvSpPr/>
              <p:nvPr/>
            </p:nvSpPr>
            <p:spPr>
              <a:xfrm>
                <a:off x="3710031"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34" name="Rectangle 33">
                <a:hlinkClick r:id="rId11" action="ppaction://hlinksldjump"/>
                <a:extLst>
                  <a:ext uri="{FF2B5EF4-FFF2-40B4-BE49-F238E27FC236}">
                    <a16:creationId xmlns:a16="http://schemas.microsoft.com/office/drawing/2014/main" id="{D124D8CC-E40D-4232-810B-EA3971CC7341}"/>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35" name="Picture 34">
              <a:extLst>
                <a:ext uri="{FF2B5EF4-FFF2-40B4-BE49-F238E27FC236}">
                  <a16:creationId xmlns:a16="http://schemas.microsoft.com/office/drawing/2014/main" id="{9D334AF1-9207-4447-93D4-864B6A777D5E}"/>
                </a:ext>
              </a:extLst>
            </p:cNvPr>
            <p:cNvPicPr>
              <a:picLocks noChangeAspect="1"/>
            </p:cNvPicPr>
            <p:nvPr/>
          </p:nvPicPr>
          <p:blipFill>
            <a:blip r:embed="rId12"/>
            <a:stretch>
              <a:fillRect/>
            </a:stretch>
          </p:blipFill>
          <p:spPr>
            <a:xfrm>
              <a:off x="1639208" y="7474350"/>
              <a:ext cx="304800" cy="285750"/>
            </a:xfrm>
            <a:prstGeom prst="rect">
              <a:avLst/>
            </a:prstGeom>
          </p:spPr>
        </p:pic>
        <p:sp>
          <p:nvSpPr>
            <p:cNvPr id="48" name="Rectangle 47">
              <a:extLst>
                <a:ext uri="{FF2B5EF4-FFF2-40B4-BE49-F238E27FC236}">
                  <a16:creationId xmlns:a16="http://schemas.microsoft.com/office/drawing/2014/main" id="{7F01DBE4-4EA4-4688-BFCA-4777F69CFAF4}"/>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pic>
        <p:nvPicPr>
          <p:cNvPr id="22" name="Picture 21">
            <a:extLst>
              <a:ext uri="{FF2B5EF4-FFF2-40B4-BE49-F238E27FC236}">
                <a16:creationId xmlns:a16="http://schemas.microsoft.com/office/drawing/2014/main" id="{731F51F9-CCC2-4A06-9EE8-0B484E054330}"/>
              </a:ext>
            </a:extLst>
          </p:cNvPr>
          <p:cNvPicPr>
            <a:picLocks noChangeAspect="1"/>
          </p:cNvPicPr>
          <p:nvPr/>
        </p:nvPicPr>
        <p:blipFill>
          <a:blip r:embed="rId13"/>
          <a:stretch>
            <a:fillRect/>
          </a:stretch>
        </p:blipFill>
        <p:spPr>
          <a:xfrm>
            <a:off x="7315200" y="3812400"/>
            <a:ext cx="5249008" cy="2191056"/>
          </a:xfrm>
          <a:prstGeom prst="rect">
            <a:avLst/>
          </a:prstGeom>
        </p:spPr>
      </p:pic>
      <p:pic>
        <p:nvPicPr>
          <p:cNvPr id="36" name="Picture 35">
            <a:extLst>
              <a:ext uri="{FF2B5EF4-FFF2-40B4-BE49-F238E27FC236}">
                <a16:creationId xmlns:a16="http://schemas.microsoft.com/office/drawing/2014/main" id="{F58ACE9E-96A1-46D0-A384-8B9731CCB0F2}"/>
              </a:ext>
            </a:extLst>
          </p:cNvPr>
          <p:cNvPicPr>
            <a:picLocks noChangeAspect="1"/>
          </p:cNvPicPr>
          <p:nvPr/>
        </p:nvPicPr>
        <p:blipFill>
          <a:blip r:embed="rId14"/>
          <a:stretch>
            <a:fillRect/>
          </a:stretch>
        </p:blipFill>
        <p:spPr>
          <a:xfrm>
            <a:off x="2403522" y="3979838"/>
            <a:ext cx="2228571" cy="3028571"/>
          </a:xfrm>
          <a:prstGeom prst="rect">
            <a:avLst/>
          </a:prstGeom>
        </p:spPr>
      </p:pic>
    </p:spTree>
    <p:custDataLst>
      <p:tags r:id="rId1"/>
    </p:custDataLst>
    <p:extLst>
      <p:ext uri="{BB962C8B-B14F-4D97-AF65-F5344CB8AC3E}">
        <p14:creationId xmlns:p14="http://schemas.microsoft.com/office/powerpoint/2010/main" val="2821423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CONDUCTION TROUGH PURKINJE FIBERS</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6016331" cy="1089529"/>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After leaving the left and right bundle branches, the impulse passes through the Purkinje fibers, which are interlacing fibers of modified cardiac muscle. On the ECG, this is represented as the Q wave.</a:t>
            </a:r>
          </a:p>
        </p:txBody>
      </p:sp>
      <p:pic>
        <p:nvPicPr>
          <p:cNvPr id="22" name="Picture 21">
            <a:extLst>
              <a:ext uri="{FF2B5EF4-FFF2-40B4-BE49-F238E27FC236}">
                <a16:creationId xmlns:a16="http://schemas.microsoft.com/office/drawing/2014/main" id="{D287459B-A5CB-4836-BCB0-89A99CCE7F3E}"/>
              </a:ext>
            </a:extLst>
          </p:cNvPr>
          <p:cNvPicPr>
            <a:picLocks noChangeAspect="1"/>
          </p:cNvPicPr>
          <p:nvPr/>
        </p:nvPicPr>
        <p:blipFill>
          <a:blip r:embed="rId4"/>
          <a:stretch>
            <a:fillRect/>
          </a:stretch>
        </p:blipFill>
        <p:spPr>
          <a:xfrm>
            <a:off x="7315200" y="3812400"/>
            <a:ext cx="5249008" cy="2191056"/>
          </a:xfrm>
          <a:prstGeom prst="rect">
            <a:avLst/>
          </a:prstGeom>
        </p:spPr>
      </p:pic>
      <p:pic>
        <p:nvPicPr>
          <p:cNvPr id="36" name="Picture 35">
            <a:extLst>
              <a:ext uri="{FF2B5EF4-FFF2-40B4-BE49-F238E27FC236}">
                <a16:creationId xmlns:a16="http://schemas.microsoft.com/office/drawing/2014/main" id="{FBF0056F-0239-4C4C-AE6E-1B1FDAC1EB23}"/>
              </a:ext>
            </a:extLst>
          </p:cNvPr>
          <p:cNvPicPr>
            <a:picLocks noChangeAspect="1"/>
          </p:cNvPicPr>
          <p:nvPr/>
        </p:nvPicPr>
        <p:blipFill>
          <a:blip r:embed="rId5"/>
          <a:stretch>
            <a:fillRect/>
          </a:stretch>
        </p:blipFill>
        <p:spPr>
          <a:xfrm>
            <a:off x="2403522" y="3979838"/>
            <a:ext cx="2228571" cy="3028571"/>
          </a:xfrm>
          <a:prstGeom prst="rect">
            <a:avLst/>
          </a:prstGeom>
        </p:spPr>
      </p:pic>
      <p:grpSp>
        <p:nvGrpSpPr>
          <p:cNvPr id="37" name="Group 36">
            <a:extLst>
              <a:ext uri="{FF2B5EF4-FFF2-40B4-BE49-F238E27FC236}">
                <a16:creationId xmlns:a16="http://schemas.microsoft.com/office/drawing/2014/main" id="{B09C8933-F9D8-4BF0-AEF2-EA2B9342E11B}"/>
              </a:ext>
            </a:extLst>
          </p:cNvPr>
          <p:cNvGrpSpPr/>
          <p:nvPr/>
        </p:nvGrpSpPr>
        <p:grpSpPr>
          <a:xfrm>
            <a:off x="1543049" y="7128000"/>
            <a:ext cx="3943641" cy="1049847"/>
            <a:chOff x="1543049" y="6814068"/>
            <a:chExt cx="3943641" cy="1049847"/>
          </a:xfrm>
        </p:grpSpPr>
        <p:pic>
          <p:nvPicPr>
            <p:cNvPr id="38" name="Picture 37">
              <a:extLst>
                <a:ext uri="{FF2B5EF4-FFF2-40B4-BE49-F238E27FC236}">
                  <a16:creationId xmlns:a16="http://schemas.microsoft.com/office/drawing/2014/main" id="{1BF3BD30-5EBE-46B5-85C7-E0E92D773B5B}"/>
                </a:ext>
              </a:extLst>
            </p:cNvPr>
            <p:cNvPicPr>
              <a:picLocks noChangeAspect="1"/>
            </p:cNvPicPr>
            <p:nvPr/>
          </p:nvPicPr>
          <p:blipFill>
            <a:blip r:embed="rId6"/>
            <a:stretch>
              <a:fillRect/>
            </a:stretch>
          </p:blipFill>
          <p:spPr>
            <a:xfrm>
              <a:off x="3513056" y="7111789"/>
              <a:ext cx="493200" cy="751181"/>
            </a:xfrm>
            <a:prstGeom prst="rect">
              <a:avLst/>
            </a:prstGeom>
          </p:spPr>
        </p:pic>
        <p:sp>
          <p:nvSpPr>
            <p:cNvPr id="39" name="Rectangle 38">
              <a:hlinkClick r:id="rId7" action="ppaction://hlinksldjump"/>
              <a:extLst>
                <a:ext uri="{FF2B5EF4-FFF2-40B4-BE49-F238E27FC236}">
                  <a16:creationId xmlns:a16="http://schemas.microsoft.com/office/drawing/2014/main" id="{05DE55F8-0944-4124-B18E-4FAEABB71FDE}"/>
                </a:ext>
              </a:extLst>
            </p:cNvPr>
            <p:cNvSpPr/>
            <p:nvPr/>
          </p:nvSpPr>
          <p:spPr>
            <a:xfrm>
              <a:off x="1543049" y="7371480"/>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40" name="Group 39">
              <a:extLst>
                <a:ext uri="{FF2B5EF4-FFF2-40B4-BE49-F238E27FC236}">
                  <a16:creationId xmlns:a16="http://schemas.microsoft.com/office/drawing/2014/main" id="{EA5554B9-3626-45D4-9BA8-458BF8620F33}"/>
                </a:ext>
              </a:extLst>
            </p:cNvPr>
            <p:cNvGrpSpPr/>
            <p:nvPr/>
          </p:nvGrpSpPr>
          <p:grpSpPr>
            <a:xfrm>
              <a:off x="2038208" y="7372425"/>
              <a:ext cx="3448482" cy="491490"/>
              <a:chOff x="1245990" y="7028338"/>
              <a:chExt cx="3448482" cy="491490"/>
            </a:xfrm>
          </p:grpSpPr>
          <p:sp>
            <p:nvSpPr>
              <p:cNvPr id="43" name="Rectangle 42">
                <a:hlinkClick r:id="rId8" action="ppaction://hlinksldjump"/>
                <a:extLst>
                  <a:ext uri="{FF2B5EF4-FFF2-40B4-BE49-F238E27FC236}">
                    <a16:creationId xmlns:a16="http://schemas.microsoft.com/office/drawing/2014/main" id="{F492855F-1196-4532-A7C4-A5E73A0B24C2}"/>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44" name="Rectangle 43">
                <a:hlinkClick r:id="rId9" action="ppaction://hlinksldjump"/>
                <a:extLst>
                  <a:ext uri="{FF2B5EF4-FFF2-40B4-BE49-F238E27FC236}">
                    <a16:creationId xmlns:a16="http://schemas.microsoft.com/office/drawing/2014/main" id="{0D0A9786-C49D-4EA7-BB1C-757E30247F77}"/>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45" name="Rectangle 44">
                <a:hlinkClick r:id="rId10" action="ppaction://hlinksldjump"/>
                <a:extLst>
                  <a:ext uri="{FF2B5EF4-FFF2-40B4-BE49-F238E27FC236}">
                    <a16:creationId xmlns:a16="http://schemas.microsoft.com/office/drawing/2014/main" id="{5BA1C287-FBC8-45B3-A5D5-9F726FC6CA8A}"/>
                  </a:ext>
                </a:extLst>
              </p:cNvPr>
              <p:cNvSpPr/>
              <p:nvPr/>
            </p:nvSpPr>
            <p:spPr>
              <a:xfrm>
                <a:off x="2234349" y="7028338"/>
                <a:ext cx="493200" cy="491490"/>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46" name="Rectangle 45">
                <a:extLst>
                  <a:ext uri="{FF2B5EF4-FFF2-40B4-BE49-F238E27FC236}">
                    <a16:creationId xmlns:a16="http://schemas.microsoft.com/office/drawing/2014/main" id="{24AFA883-C268-4E19-ACF1-C64481CF6706}"/>
                  </a:ext>
                </a:extLst>
              </p:cNvPr>
              <p:cNvSpPr/>
              <p:nvPr/>
            </p:nvSpPr>
            <p:spPr>
              <a:xfrm>
                <a:off x="2725590"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49" name="Rectangle 48">
                <a:hlinkClick r:id="rId11" action="ppaction://hlinksldjump"/>
                <a:extLst>
                  <a:ext uri="{FF2B5EF4-FFF2-40B4-BE49-F238E27FC236}">
                    <a16:creationId xmlns:a16="http://schemas.microsoft.com/office/drawing/2014/main" id="{F0FA4F75-FDC8-412B-BF25-630BB275FBB5}"/>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50" name="Rectangle 49">
                <a:hlinkClick r:id="rId12" action="ppaction://hlinksldjump"/>
                <a:extLst>
                  <a:ext uri="{FF2B5EF4-FFF2-40B4-BE49-F238E27FC236}">
                    <a16:creationId xmlns:a16="http://schemas.microsoft.com/office/drawing/2014/main" id="{890DB0CE-9901-42E9-B744-A0EF5D646D14}"/>
                  </a:ext>
                </a:extLst>
              </p:cNvPr>
              <p:cNvSpPr/>
              <p:nvPr/>
            </p:nvSpPr>
            <p:spPr>
              <a:xfrm>
                <a:off x="3710031"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51" name="Rectangle 50">
                <a:hlinkClick r:id="rId13" action="ppaction://hlinksldjump"/>
                <a:extLst>
                  <a:ext uri="{FF2B5EF4-FFF2-40B4-BE49-F238E27FC236}">
                    <a16:creationId xmlns:a16="http://schemas.microsoft.com/office/drawing/2014/main" id="{667581FB-9BAE-4145-A9CF-24D87BA2E92C}"/>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41" name="Picture 40">
              <a:extLst>
                <a:ext uri="{FF2B5EF4-FFF2-40B4-BE49-F238E27FC236}">
                  <a16:creationId xmlns:a16="http://schemas.microsoft.com/office/drawing/2014/main" id="{F06278C6-8B86-4515-B976-B0BE58F5E160}"/>
                </a:ext>
              </a:extLst>
            </p:cNvPr>
            <p:cNvPicPr>
              <a:picLocks noChangeAspect="1"/>
            </p:cNvPicPr>
            <p:nvPr/>
          </p:nvPicPr>
          <p:blipFill>
            <a:blip r:embed="rId14"/>
            <a:stretch>
              <a:fillRect/>
            </a:stretch>
          </p:blipFill>
          <p:spPr>
            <a:xfrm>
              <a:off x="1639208" y="7474350"/>
              <a:ext cx="304800" cy="285750"/>
            </a:xfrm>
            <a:prstGeom prst="rect">
              <a:avLst/>
            </a:prstGeom>
          </p:spPr>
        </p:pic>
        <p:sp>
          <p:nvSpPr>
            <p:cNvPr id="42" name="Rectangle 41">
              <a:extLst>
                <a:ext uri="{FF2B5EF4-FFF2-40B4-BE49-F238E27FC236}">
                  <a16:creationId xmlns:a16="http://schemas.microsoft.com/office/drawing/2014/main" id="{6211AF81-AE98-4B8C-ABC3-CEE0B3EA2CA2}"/>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spTree>
    <p:custDataLst>
      <p:tags r:id="rId1"/>
    </p:custDataLst>
    <p:extLst>
      <p:ext uri="{BB962C8B-B14F-4D97-AF65-F5344CB8AC3E}">
        <p14:creationId xmlns:p14="http://schemas.microsoft.com/office/powerpoint/2010/main" val="2192160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VENTRICULAR DEPOLARIZATION</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5865860" cy="1338828"/>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The impulse passes quickly through the bundle of His, the left and right bundle branches, and the Purkinje fibers, leading to depolarization and contraction of the ventricles. The QRS complex on the ECG represents the depolarization of the ventricular muscle mass.</a:t>
            </a:r>
          </a:p>
        </p:txBody>
      </p:sp>
      <p:pic>
        <p:nvPicPr>
          <p:cNvPr id="22" name="Picture 21">
            <a:extLst>
              <a:ext uri="{FF2B5EF4-FFF2-40B4-BE49-F238E27FC236}">
                <a16:creationId xmlns:a16="http://schemas.microsoft.com/office/drawing/2014/main" id="{1432A499-08D9-474C-9045-806206DF2DFE}"/>
              </a:ext>
            </a:extLst>
          </p:cNvPr>
          <p:cNvPicPr>
            <a:picLocks noChangeAspect="1"/>
          </p:cNvPicPr>
          <p:nvPr/>
        </p:nvPicPr>
        <p:blipFill>
          <a:blip r:embed="rId4"/>
          <a:stretch>
            <a:fillRect/>
          </a:stretch>
        </p:blipFill>
        <p:spPr>
          <a:xfrm>
            <a:off x="7315200" y="3812400"/>
            <a:ext cx="5249008" cy="2191056"/>
          </a:xfrm>
          <a:prstGeom prst="rect">
            <a:avLst/>
          </a:prstGeom>
        </p:spPr>
      </p:pic>
      <p:pic>
        <p:nvPicPr>
          <p:cNvPr id="36" name="Picture 35">
            <a:extLst>
              <a:ext uri="{FF2B5EF4-FFF2-40B4-BE49-F238E27FC236}">
                <a16:creationId xmlns:a16="http://schemas.microsoft.com/office/drawing/2014/main" id="{E1BBF958-1E73-47D9-9E28-31CE6AA07E7D}"/>
              </a:ext>
            </a:extLst>
          </p:cNvPr>
          <p:cNvPicPr>
            <a:picLocks noChangeAspect="1"/>
          </p:cNvPicPr>
          <p:nvPr/>
        </p:nvPicPr>
        <p:blipFill>
          <a:blip r:embed="rId5"/>
          <a:stretch>
            <a:fillRect/>
          </a:stretch>
        </p:blipFill>
        <p:spPr>
          <a:xfrm>
            <a:off x="2398760" y="3979838"/>
            <a:ext cx="2238095" cy="3028571"/>
          </a:xfrm>
          <a:prstGeom prst="rect">
            <a:avLst/>
          </a:prstGeom>
        </p:spPr>
      </p:pic>
      <p:grpSp>
        <p:nvGrpSpPr>
          <p:cNvPr id="37" name="Group 36">
            <a:extLst>
              <a:ext uri="{FF2B5EF4-FFF2-40B4-BE49-F238E27FC236}">
                <a16:creationId xmlns:a16="http://schemas.microsoft.com/office/drawing/2014/main" id="{4D763316-D8E0-4DB8-B8E8-9DD5DBE8106B}"/>
              </a:ext>
            </a:extLst>
          </p:cNvPr>
          <p:cNvGrpSpPr/>
          <p:nvPr/>
        </p:nvGrpSpPr>
        <p:grpSpPr>
          <a:xfrm>
            <a:off x="1543049" y="7128000"/>
            <a:ext cx="3943641" cy="1049847"/>
            <a:chOff x="1543049" y="6814068"/>
            <a:chExt cx="3943641" cy="1049847"/>
          </a:xfrm>
        </p:grpSpPr>
        <p:pic>
          <p:nvPicPr>
            <p:cNvPr id="38" name="Picture 37">
              <a:extLst>
                <a:ext uri="{FF2B5EF4-FFF2-40B4-BE49-F238E27FC236}">
                  <a16:creationId xmlns:a16="http://schemas.microsoft.com/office/drawing/2014/main" id="{70CC4B43-8560-459F-A7DE-583A7DD4C213}"/>
                </a:ext>
              </a:extLst>
            </p:cNvPr>
            <p:cNvPicPr>
              <a:picLocks noChangeAspect="1"/>
            </p:cNvPicPr>
            <p:nvPr/>
          </p:nvPicPr>
          <p:blipFill>
            <a:blip r:embed="rId6"/>
            <a:stretch>
              <a:fillRect/>
            </a:stretch>
          </p:blipFill>
          <p:spPr>
            <a:xfrm>
              <a:off x="4005422" y="7111789"/>
              <a:ext cx="493200" cy="751181"/>
            </a:xfrm>
            <a:prstGeom prst="rect">
              <a:avLst/>
            </a:prstGeom>
          </p:spPr>
        </p:pic>
        <p:sp>
          <p:nvSpPr>
            <p:cNvPr id="39" name="Rectangle 38">
              <a:hlinkClick r:id="rId7" action="ppaction://hlinksldjump"/>
              <a:extLst>
                <a:ext uri="{FF2B5EF4-FFF2-40B4-BE49-F238E27FC236}">
                  <a16:creationId xmlns:a16="http://schemas.microsoft.com/office/drawing/2014/main" id="{C6BF2DEE-7821-480E-A5EE-1036C4D6C6C2}"/>
                </a:ext>
              </a:extLst>
            </p:cNvPr>
            <p:cNvSpPr/>
            <p:nvPr/>
          </p:nvSpPr>
          <p:spPr>
            <a:xfrm>
              <a:off x="1543049" y="7371480"/>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40" name="Group 39">
              <a:extLst>
                <a:ext uri="{FF2B5EF4-FFF2-40B4-BE49-F238E27FC236}">
                  <a16:creationId xmlns:a16="http://schemas.microsoft.com/office/drawing/2014/main" id="{2DD01002-9DD4-44F5-8FC8-84A654677AF5}"/>
                </a:ext>
              </a:extLst>
            </p:cNvPr>
            <p:cNvGrpSpPr/>
            <p:nvPr/>
          </p:nvGrpSpPr>
          <p:grpSpPr>
            <a:xfrm>
              <a:off x="2038208" y="7372425"/>
              <a:ext cx="3448482" cy="491490"/>
              <a:chOff x="1245990" y="7028338"/>
              <a:chExt cx="3448482" cy="491490"/>
            </a:xfrm>
          </p:grpSpPr>
          <p:sp>
            <p:nvSpPr>
              <p:cNvPr id="43" name="Rectangle 42">
                <a:hlinkClick r:id="rId8" action="ppaction://hlinksldjump"/>
                <a:extLst>
                  <a:ext uri="{FF2B5EF4-FFF2-40B4-BE49-F238E27FC236}">
                    <a16:creationId xmlns:a16="http://schemas.microsoft.com/office/drawing/2014/main" id="{283158CF-F294-4786-B885-22AE44254D10}"/>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44" name="Rectangle 43">
                <a:hlinkClick r:id="rId9" action="ppaction://hlinksldjump"/>
                <a:extLst>
                  <a:ext uri="{FF2B5EF4-FFF2-40B4-BE49-F238E27FC236}">
                    <a16:creationId xmlns:a16="http://schemas.microsoft.com/office/drawing/2014/main" id="{9DFEDC36-D421-4105-83BB-9D1B6DA4164D}"/>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45" name="Rectangle 44">
                <a:hlinkClick r:id="rId10" action="ppaction://hlinksldjump"/>
                <a:extLst>
                  <a:ext uri="{FF2B5EF4-FFF2-40B4-BE49-F238E27FC236}">
                    <a16:creationId xmlns:a16="http://schemas.microsoft.com/office/drawing/2014/main" id="{24C032A9-EA55-4647-94E6-C56384439A24}"/>
                  </a:ext>
                </a:extLst>
              </p:cNvPr>
              <p:cNvSpPr/>
              <p:nvPr/>
            </p:nvSpPr>
            <p:spPr>
              <a:xfrm>
                <a:off x="2234349" y="7028338"/>
                <a:ext cx="493200" cy="491490"/>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46" name="Rectangle 45">
                <a:hlinkClick r:id="rId11" action="ppaction://hlinksldjump"/>
                <a:extLst>
                  <a:ext uri="{FF2B5EF4-FFF2-40B4-BE49-F238E27FC236}">
                    <a16:creationId xmlns:a16="http://schemas.microsoft.com/office/drawing/2014/main" id="{AA308B5C-3E86-433B-ABAD-2605EB4B751C}"/>
                  </a:ext>
                </a:extLst>
              </p:cNvPr>
              <p:cNvSpPr/>
              <p:nvPr/>
            </p:nvSpPr>
            <p:spPr>
              <a:xfrm>
                <a:off x="2725590" y="7028338"/>
                <a:ext cx="493200" cy="491490"/>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49" name="Rectangle 48">
                <a:extLst>
                  <a:ext uri="{FF2B5EF4-FFF2-40B4-BE49-F238E27FC236}">
                    <a16:creationId xmlns:a16="http://schemas.microsoft.com/office/drawing/2014/main" id="{C02EB473-F37B-40B1-83A1-8654A827E067}"/>
                  </a:ext>
                </a:extLst>
              </p:cNvPr>
              <p:cNvSpPr/>
              <p:nvPr/>
            </p:nvSpPr>
            <p:spPr>
              <a:xfrm>
                <a:off x="3218790"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50" name="Rectangle 49">
                <a:hlinkClick r:id="rId12" action="ppaction://hlinksldjump"/>
                <a:extLst>
                  <a:ext uri="{FF2B5EF4-FFF2-40B4-BE49-F238E27FC236}">
                    <a16:creationId xmlns:a16="http://schemas.microsoft.com/office/drawing/2014/main" id="{015925E9-A20C-4980-A1DB-E3F04410547F}"/>
                  </a:ext>
                </a:extLst>
              </p:cNvPr>
              <p:cNvSpPr/>
              <p:nvPr/>
            </p:nvSpPr>
            <p:spPr>
              <a:xfrm>
                <a:off x="3710031"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51" name="Rectangle 50">
                <a:hlinkClick r:id="rId13" action="ppaction://hlinksldjump"/>
                <a:extLst>
                  <a:ext uri="{FF2B5EF4-FFF2-40B4-BE49-F238E27FC236}">
                    <a16:creationId xmlns:a16="http://schemas.microsoft.com/office/drawing/2014/main" id="{9C4FEB7A-F950-4BFE-9E17-436D22508E72}"/>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41" name="Picture 40">
              <a:extLst>
                <a:ext uri="{FF2B5EF4-FFF2-40B4-BE49-F238E27FC236}">
                  <a16:creationId xmlns:a16="http://schemas.microsoft.com/office/drawing/2014/main" id="{AE7AE2BC-8AAE-4447-80CC-57B89D13ED70}"/>
                </a:ext>
              </a:extLst>
            </p:cNvPr>
            <p:cNvPicPr>
              <a:picLocks noChangeAspect="1"/>
            </p:cNvPicPr>
            <p:nvPr/>
          </p:nvPicPr>
          <p:blipFill>
            <a:blip r:embed="rId14"/>
            <a:stretch>
              <a:fillRect/>
            </a:stretch>
          </p:blipFill>
          <p:spPr>
            <a:xfrm>
              <a:off x="1639208" y="7474350"/>
              <a:ext cx="304800" cy="285750"/>
            </a:xfrm>
            <a:prstGeom prst="rect">
              <a:avLst/>
            </a:prstGeom>
          </p:spPr>
        </p:pic>
        <p:sp>
          <p:nvSpPr>
            <p:cNvPr id="42" name="Rectangle 41">
              <a:extLst>
                <a:ext uri="{FF2B5EF4-FFF2-40B4-BE49-F238E27FC236}">
                  <a16:creationId xmlns:a16="http://schemas.microsoft.com/office/drawing/2014/main" id="{25BD06B0-56B5-486C-8982-3C79F4E80326}"/>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spTree>
    <p:custDataLst>
      <p:tags r:id="rId1"/>
    </p:custDataLst>
    <p:extLst>
      <p:ext uri="{BB962C8B-B14F-4D97-AF65-F5344CB8AC3E}">
        <p14:creationId xmlns:p14="http://schemas.microsoft.com/office/powerpoint/2010/main" val="2073475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PLATEAU PHASE OF REPOLARIZATION</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5819561" cy="590931"/>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Following the QRS complex, the ECG depicts a Plateau Phase, which lasts up to several hundred milliseconds.</a:t>
            </a:r>
          </a:p>
        </p:txBody>
      </p:sp>
      <p:grpSp>
        <p:nvGrpSpPr>
          <p:cNvPr id="16" name="Group 15">
            <a:extLst>
              <a:ext uri="{FF2B5EF4-FFF2-40B4-BE49-F238E27FC236}">
                <a16:creationId xmlns:a16="http://schemas.microsoft.com/office/drawing/2014/main" id="{2E5B3726-A2A3-4606-ACB2-7892115831C1}"/>
              </a:ext>
            </a:extLst>
          </p:cNvPr>
          <p:cNvGrpSpPr/>
          <p:nvPr/>
        </p:nvGrpSpPr>
        <p:grpSpPr>
          <a:xfrm>
            <a:off x="1543049" y="7128000"/>
            <a:ext cx="3943641" cy="1050472"/>
            <a:chOff x="1543049" y="6814068"/>
            <a:chExt cx="3943641" cy="1050472"/>
          </a:xfrm>
        </p:grpSpPr>
        <p:pic>
          <p:nvPicPr>
            <p:cNvPr id="25" name="Picture 24">
              <a:extLst>
                <a:ext uri="{FF2B5EF4-FFF2-40B4-BE49-F238E27FC236}">
                  <a16:creationId xmlns:a16="http://schemas.microsoft.com/office/drawing/2014/main" id="{0B1A23C5-393D-4E87-AE7D-7E776E38C619}"/>
                </a:ext>
              </a:extLst>
            </p:cNvPr>
            <p:cNvPicPr>
              <a:picLocks noChangeAspect="1"/>
            </p:cNvPicPr>
            <p:nvPr/>
          </p:nvPicPr>
          <p:blipFill>
            <a:blip r:embed="rId4"/>
            <a:stretch>
              <a:fillRect/>
            </a:stretch>
          </p:blipFill>
          <p:spPr>
            <a:xfrm>
              <a:off x="4490057" y="7109899"/>
              <a:ext cx="493200" cy="751181"/>
            </a:xfrm>
            <a:prstGeom prst="rect">
              <a:avLst/>
            </a:prstGeom>
          </p:spPr>
        </p:pic>
        <p:sp>
          <p:nvSpPr>
            <p:cNvPr id="26" name="Rectangle 25">
              <a:hlinkClick r:id="rId5" action="ppaction://hlinksldjump"/>
              <a:extLst>
                <a:ext uri="{FF2B5EF4-FFF2-40B4-BE49-F238E27FC236}">
                  <a16:creationId xmlns:a16="http://schemas.microsoft.com/office/drawing/2014/main" id="{468665CA-65FC-47B8-B3BF-7CB73AC48484}"/>
                </a:ext>
              </a:extLst>
            </p:cNvPr>
            <p:cNvSpPr/>
            <p:nvPr/>
          </p:nvSpPr>
          <p:spPr>
            <a:xfrm>
              <a:off x="1543049" y="7372105"/>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27" name="Group 26">
              <a:extLst>
                <a:ext uri="{FF2B5EF4-FFF2-40B4-BE49-F238E27FC236}">
                  <a16:creationId xmlns:a16="http://schemas.microsoft.com/office/drawing/2014/main" id="{06E424EC-6622-4912-B5A8-3167D80694E4}"/>
                </a:ext>
              </a:extLst>
            </p:cNvPr>
            <p:cNvGrpSpPr/>
            <p:nvPr/>
          </p:nvGrpSpPr>
          <p:grpSpPr>
            <a:xfrm>
              <a:off x="2038208" y="7373050"/>
              <a:ext cx="3448482" cy="491490"/>
              <a:chOff x="1245990" y="7028338"/>
              <a:chExt cx="3448482" cy="491490"/>
            </a:xfrm>
          </p:grpSpPr>
          <p:sp>
            <p:nvSpPr>
              <p:cNvPr id="28" name="Rectangle 27">
                <a:hlinkClick r:id="rId6" action="ppaction://hlinksldjump"/>
                <a:extLst>
                  <a:ext uri="{FF2B5EF4-FFF2-40B4-BE49-F238E27FC236}">
                    <a16:creationId xmlns:a16="http://schemas.microsoft.com/office/drawing/2014/main" id="{7FC7A9F3-37F8-4DA4-8D75-71374792B644}"/>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29" name="Rectangle 28">
                <a:hlinkClick r:id="rId7" action="ppaction://hlinksldjump"/>
                <a:extLst>
                  <a:ext uri="{FF2B5EF4-FFF2-40B4-BE49-F238E27FC236}">
                    <a16:creationId xmlns:a16="http://schemas.microsoft.com/office/drawing/2014/main" id="{66FC9FE1-9389-4692-8F09-FDBFBC16CA67}"/>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30" name="Rectangle 29">
                <a:hlinkClick r:id="rId8" action="ppaction://hlinksldjump"/>
                <a:extLst>
                  <a:ext uri="{FF2B5EF4-FFF2-40B4-BE49-F238E27FC236}">
                    <a16:creationId xmlns:a16="http://schemas.microsoft.com/office/drawing/2014/main" id="{DEA05AF9-47D1-4991-9418-6D2E0DABB744}"/>
                  </a:ext>
                </a:extLst>
              </p:cNvPr>
              <p:cNvSpPr/>
              <p:nvPr/>
            </p:nvSpPr>
            <p:spPr>
              <a:xfrm>
                <a:off x="2234349"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31" name="Rectangle 30">
                <a:hlinkClick r:id="rId9" action="ppaction://hlinksldjump"/>
                <a:extLst>
                  <a:ext uri="{FF2B5EF4-FFF2-40B4-BE49-F238E27FC236}">
                    <a16:creationId xmlns:a16="http://schemas.microsoft.com/office/drawing/2014/main" id="{680C3779-0657-484B-9E6C-46E924981099}"/>
                  </a:ext>
                </a:extLst>
              </p:cNvPr>
              <p:cNvSpPr/>
              <p:nvPr/>
            </p:nvSpPr>
            <p:spPr>
              <a:xfrm>
                <a:off x="27255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32" name="Rectangle 31">
                <a:hlinkClick r:id="rId10" action="ppaction://hlinksldjump"/>
                <a:extLst>
                  <a:ext uri="{FF2B5EF4-FFF2-40B4-BE49-F238E27FC236}">
                    <a16:creationId xmlns:a16="http://schemas.microsoft.com/office/drawing/2014/main" id="{4DFCE928-A806-4B65-8D2F-460A7D18D848}"/>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33" name="Rectangle 32">
                <a:extLst>
                  <a:ext uri="{FF2B5EF4-FFF2-40B4-BE49-F238E27FC236}">
                    <a16:creationId xmlns:a16="http://schemas.microsoft.com/office/drawing/2014/main" id="{D980A85A-6E2D-45CD-8D96-E33467D6ECA6}"/>
                  </a:ext>
                </a:extLst>
              </p:cNvPr>
              <p:cNvSpPr/>
              <p:nvPr/>
            </p:nvSpPr>
            <p:spPr>
              <a:xfrm>
                <a:off x="3710031"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34" name="Rectangle 33">
                <a:hlinkClick r:id="rId11" action="ppaction://hlinksldjump"/>
                <a:extLst>
                  <a:ext uri="{FF2B5EF4-FFF2-40B4-BE49-F238E27FC236}">
                    <a16:creationId xmlns:a16="http://schemas.microsoft.com/office/drawing/2014/main" id="{0624BB57-67A0-4EC4-AEEB-A96B3EB44C04}"/>
                  </a:ext>
                </a:extLst>
              </p:cNvPr>
              <p:cNvSpPr/>
              <p:nvPr/>
            </p:nvSpPr>
            <p:spPr>
              <a:xfrm>
                <a:off x="4201272"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35" name="Picture 34">
              <a:extLst>
                <a:ext uri="{FF2B5EF4-FFF2-40B4-BE49-F238E27FC236}">
                  <a16:creationId xmlns:a16="http://schemas.microsoft.com/office/drawing/2014/main" id="{E1824E9F-AC60-4419-B699-4C288578EDC1}"/>
                </a:ext>
              </a:extLst>
            </p:cNvPr>
            <p:cNvPicPr>
              <a:picLocks noChangeAspect="1"/>
            </p:cNvPicPr>
            <p:nvPr/>
          </p:nvPicPr>
          <p:blipFill>
            <a:blip r:embed="rId12"/>
            <a:stretch>
              <a:fillRect/>
            </a:stretch>
          </p:blipFill>
          <p:spPr>
            <a:xfrm>
              <a:off x="1639208" y="7474975"/>
              <a:ext cx="304800" cy="285750"/>
            </a:xfrm>
            <a:prstGeom prst="rect">
              <a:avLst/>
            </a:prstGeom>
          </p:spPr>
        </p:pic>
        <p:sp>
          <p:nvSpPr>
            <p:cNvPr id="48" name="Rectangle 47">
              <a:extLst>
                <a:ext uri="{FF2B5EF4-FFF2-40B4-BE49-F238E27FC236}">
                  <a16:creationId xmlns:a16="http://schemas.microsoft.com/office/drawing/2014/main" id="{F623D79D-9B47-473C-A7EF-2E3BD937D456}"/>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pic>
        <p:nvPicPr>
          <p:cNvPr id="36" name="Picture 35">
            <a:extLst>
              <a:ext uri="{FF2B5EF4-FFF2-40B4-BE49-F238E27FC236}">
                <a16:creationId xmlns:a16="http://schemas.microsoft.com/office/drawing/2014/main" id="{218C7D2A-159F-452D-9C2C-5E070EDA4DD0}"/>
              </a:ext>
            </a:extLst>
          </p:cNvPr>
          <p:cNvPicPr>
            <a:picLocks noChangeAspect="1"/>
          </p:cNvPicPr>
          <p:nvPr/>
        </p:nvPicPr>
        <p:blipFill>
          <a:blip r:embed="rId13"/>
          <a:stretch>
            <a:fillRect/>
          </a:stretch>
        </p:blipFill>
        <p:spPr>
          <a:xfrm>
            <a:off x="7315200" y="3812400"/>
            <a:ext cx="5249008" cy="2191056"/>
          </a:xfrm>
          <a:prstGeom prst="rect">
            <a:avLst/>
          </a:prstGeom>
        </p:spPr>
      </p:pic>
      <p:pic>
        <p:nvPicPr>
          <p:cNvPr id="37" name="Picture 36">
            <a:extLst>
              <a:ext uri="{FF2B5EF4-FFF2-40B4-BE49-F238E27FC236}">
                <a16:creationId xmlns:a16="http://schemas.microsoft.com/office/drawing/2014/main" id="{827821EC-9F01-4C2A-9DDE-8D4861B89A09}"/>
              </a:ext>
            </a:extLst>
          </p:cNvPr>
          <p:cNvPicPr>
            <a:picLocks noChangeAspect="1"/>
          </p:cNvPicPr>
          <p:nvPr/>
        </p:nvPicPr>
        <p:blipFill>
          <a:blip r:embed="rId14"/>
          <a:stretch>
            <a:fillRect/>
          </a:stretch>
        </p:blipFill>
        <p:spPr>
          <a:xfrm>
            <a:off x="2398760" y="3979838"/>
            <a:ext cx="2238095" cy="3028571"/>
          </a:xfrm>
          <a:prstGeom prst="rect">
            <a:avLst/>
          </a:prstGeom>
        </p:spPr>
      </p:pic>
    </p:spTree>
    <p:custDataLst>
      <p:tags r:id="rId1"/>
    </p:custDataLst>
    <p:extLst>
      <p:ext uri="{BB962C8B-B14F-4D97-AF65-F5344CB8AC3E}">
        <p14:creationId xmlns:p14="http://schemas.microsoft.com/office/powerpoint/2010/main" val="1539642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640EC91-9040-476D-9629-CEDDE62DFE9A}"/>
              </a:ext>
            </a:extLst>
          </p:cNvPr>
          <p:cNvGrpSpPr/>
          <p:nvPr/>
        </p:nvGrpSpPr>
        <p:grpSpPr>
          <a:xfrm>
            <a:off x="1543049" y="7128000"/>
            <a:ext cx="3944297" cy="1050472"/>
            <a:chOff x="1543049" y="6814068"/>
            <a:chExt cx="3944297" cy="1050472"/>
          </a:xfrm>
        </p:grpSpPr>
        <p:pic>
          <p:nvPicPr>
            <p:cNvPr id="41" name="Picture 40">
              <a:extLst>
                <a:ext uri="{FF2B5EF4-FFF2-40B4-BE49-F238E27FC236}">
                  <a16:creationId xmlns:a16="http://schemas.microsoft.com/office/drawing/2014/main" id="{DC947EE4-7630-433A-B052-9845B4C009C7}"/>
                </a:ext>
              </a:extLst>
            </p:cNvPr>
            <p:cNvPicPr>
              <a:picLocks noChangeAspect="1"/>
            </p:cNvPicPr>
            <p:nvPr/>
          </p:nvPicPr>
          <p:blipFill>
            <a:blip r:embed="rId4"/>
            <a:stretch>
              <a:fillRect/>
            </a:stretch>
          </p:blipFill>
          <p:spPr>
            <a:xfrm>
              <a:off x="4994146" y="7109899"/>
              <a:ext cx="493200" cy="751181"/>
            </a:xfrm>
            <a:prstGeom prst="rect">
              <a:avLst/>
            </a:prstGeom>
          </p:spPr>
        </p:pic>
        <p:sp>
          <p:nvSpPr>
            <p:cNvPr id="42" name="Rectangle 41">
              <a:hlinkClick r:id="rId5" action="ppaction://hlinksldjump"/>
              <a:extLst>
                <a:ext uri="{FF2B5EF4-FFF2-40B4-BE49-F238E27FC236}">
                  <a16:creationId xmlns:a16="http://schemas.microsoft.com/office/drawing/2014/main" id="{B1CB0197-515B-4095-BEC0-8F16B102328F}"/>
                </a:ext>
              </a:extLst>
            </p:cNvPr>
            <p:cNvSpPr/>
            <p:nvPr/>
          </p:nvSpPr>
          <p:spPr>
            <a:xfrm>
              <a:off x="1543049" y="7372105"/>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Effra" panose="020B0603020203020204" pitchFamily="34" charset="0"/>
              </a:endParaRPr>
            </a:p>
          </p:txBody>
        </p:sp>
        <p:grpSp>
          <p:nvGrpSpPr>
            <p:cNvPr id="43" name="Group 42">
              <a:extLst>
                <a:ext uri="{FF2B5EF4-FFF2-40B4-BE49-F238E27FC236}">
                  <a16:creationId xmlns:a16="http://schemas.microsoft.com/office/drawing/2014/main" id="{379F51C0-765C-4F0D-BA0F-8B702E438E4C}"/>
                </a:ext>
              </a:extLst>
            </p:cNvPr>
            <p:cNvGrpSpPr/>
            <p:nvPr/>
          </p:nvGrpSpPr>
          <p:grpSpPr>
            <a:xfrm>
              <a:off x="2038208" y="7373050"/>
              <a:ext cx="3448482" cy="491490"/>
              <a:chOff x="1245990" y="7028338"/>
              <a:chExt cx="3448482" cy="491490"/>
            </a:xfrm>
          </p:grpSpPr>
          <p:sp>
            <p:nvSpPr>
              <p:cNvPr id="46" name="Rectangle 45">
                <a:hlinkClick r:id="rId6" action="ppaction://hlinksldjump"/>
                <a:extLst>
                  <a:ext uri="{FF2B5EF4-FFF2-40B4-BE49-F238E27FC236}">
                    <a16:creationId xmlns:a16="http://schemas.microsoft.com/office/drawing/2014/main" id="{CC3C855B-213A-4136-A388-3E9FBAD1DB4D}"/>
                  </a:ext>
                </a:extLst>
              </p:cNvPr>
              <p:cNvSpPr/>
              <p:nvPr/>
            </p:nvSpPr>
            <p:spPr>
              <a:xfrm>
                <a:off x="12459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1</a:t>
                </a:r>
              </a:p>
            </p:txBody>
          </p:sp>
          <p:sp>
            <p:nvSpPr>
              <p:cNvPr id="47" name="Rectangle 46">
                <a:hlinkClick r:id="rId7" action="ppaction://hlinksldjump"/>
                <a:extLst>
                  <a:ext uri="{FF2B5EF4-FFF2-40B4-BE49-F238E27FC236}">
                    <a16:creationId xmlns:a16="http://schemas.microsoft.com/office/drawing/2014/main" id="{BA4BAE19-F0F4-4F82-89EA-D48BD01D3B96}"/>
                  </a:ext>
                </a:extLst>
              </p:cNvPr>
              <p:cNvSpPr/>
              <p:nvPr/>
            </p:nvSpPr>
            <p:spPr>
              <a:xfrm>
                <a:off x="17391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2</a:t>
                </a:r>
              </a:p>
            </p:txBody>
          </p:sp>
          <p:sp>
            <p:nvSpPr>
              <p:cNvPr id="48" name="Rectangle 47">
                <a:hlinkClick r:id="rId8" action="ppaction://hlinksldjump"/>
                <a:extLst>
                  <a:ext uri="{FF2B5EF4-FFF2-40B4-BE49-F238E27FC236}">
                    <a16:creationId xmlns:a16="http://schemas.microsoft.com/office/drawing/2014/main" id="{24847255-B810-4130-AB9C-43B85B089450}"/>
                  </a:ext>
                </a:extLst>
              </p:cNvPr>
              <p:cNvSpPr/>
              <p:nvPr/>
            </p:nvSpPr>
            <p:spPr>
              <a:xfrm>
                <a:off x="2234349"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3</a:t>
                </a:r>
              </a:p>
            </p:txBody>
          </p:sp>
          <p:sp>
            <p:nvSpPr>
              <p:cNvPr id="49" name="Rectangle 48">
                <a:hlinkClick r:id="rId9" action="ppaction://hlinksldjump"/>
                <a:extLst>
                  <a:ext uri="{FF2B5EF4-FFF2-40B4-BE49-F238E27FC236}">
                    <a16:creationId xmlns:a16="http://schemas.microsoft.com/office/drawing/2014/main" id="{B3B0D528-8C01-4D5B-9A9B-1CA5C6508905}"/>
                  </a:ext>
                </a:extLst>
              </p:cNvPr>
              <p:cNvSpPr/>
              <p:nvPr/>
            </p:nvSpPr>
            <p:spPr>
              <a:xfrm>
                <a:off x="27255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4</a:t>
                </a:r>
              </a:p>
            </p:txBody>
          </p:sp>
          <p:sp>
            <p:nvSpPr>
              <p:cNvPr id="50" name="Rectangle 49">
                <a:hlinkClick r:id="rId10" action="ppaction://hlinksldjump"/>
                <a:extLst>
                  <a:ext uri="{FF2B5EF4-FFF2-40B4-BE49-F238E27FC236}">
                    <a16:creationId xmlns:a16="http://schemas.microsoft.com/office/drawing/2014/main" id="{94E50603-8954-4B76-907D-8604B086E7DB}"/>
                  </a:ext>
                </a:extLst>
              </p:cNvPr>
              <p:cNvSpPr/>
              <p:nvPr/>
            </p:nvSpPr>
            <p:spPr>
              <a:xfrm>
                <a:off x="3218790" y="7028338"/>
                <a:ext cx="493200" cy="4914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5</a:t>
                </a:r>
              </a:p>
            </p:txBody>
          </p:sp>
          <p:sp>
            <p:nvSpPr>
              <p:cNvPr id="51" name="Rectangle 50">
                <a:hlinkClick r:id="rId11" action="ppaction://hlinksldjump"/>
                <a:extLst>
                  <a:ext uri="{FF2B5EF4-FFF2-40B4-BE49-F238E27FC236}">
                    <a16:creationId xmlns:a16="http://schemas.microsoft.com/office/drawing/2014/main" id="{48B887D4-2C06-479C-8E76-0069AE0473DE}"/>
                  </a:ext>
                </a:extLst>
              </p:cNvPr>
              <p:cNvSpPr/>
              <p:nvPr/>
            </p:nvSpPr>
            <p:spPr>
              <a:xfrm>
                <a:off x="3710031" y="7028338"/>
                <a:ext cx="493200" cy="491490"/>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6</a:t>
                </a:r>
              </a:p>
            </p:txBody>
          </p:sp>
          <p:sp>
            <p:nvSpPr>
              <p:cNvPr id="52" name="Rectangle 51">
                <a:extLst>
                  <a:ext uri="{FF2B5EF4-FFF2-40B4-BE49-F238E27FC236}">
                    <a16:creationId xmlns:a16="http://schemas.microsoft.com/office/drawing/2014/main" id="{28CB20EA-5054-4BDB-A05A-E052A6A59DBF}"/>
                  </a:ext>
                </a:extLst>
              </p:cNvPr>
              <p:cNvSpPr/>
              <p:nvPr/>
            </p:nvSpPr>
            <p:spPr>
              <a:xfrm>
                <a:off x="4201272" y="7028338"/>
                <a:ext cx="493200" cy="491490"/>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Effra" panose="020B0603020203020204" pitchFamily="34" charset="0"/>
                  </a:rPr>
                  <a:t>7</a:t>
                </a:r>
              </a:p>
            </p:txBody>
          </p:sp>
        </p:grpSp>
        <p:pic>
          <p:nvPicPr>
            <p:cNvPr id="44" name="Picture 43">
              <a:extLst>
                <a:ext uri="{FF2B5EF4-FFF2-40B4-BE49-F238E27FC236}">
                  <a16:creationId xmlns:a16="http://schemas.microsoft.com/office/drawing/2014/main" id="{8669D2D6-9670-47FB-AB98-29BDCDC29224}"/>
                </a:ext>
              </a:extLst>
            </p:cNvPr>
            <p:cNvPicPr>
              <a:picLocks noChangeAspect="1"/>
            </p:cNvPicPr>
            <p:nvPr/>
          </p:nvPicPr>
          <p:blipFill>
            <a:blip r:embed="rId12"/>
            <a:stretch>
              <a:fillRect/>
            </a:stretch>
          </p:blipFill>
          <p:spPr>
            <a:xfrm>
              <a:off x="1639208" y="7474975"/>
              <a:ext cx="304800" cy="285750"/>
            </a:xfrm>
            <a:prstGeom prst="rect">
              <a:avLst/>
            </a:prstGeom>
          </p:spPr>
        </p:pic>
        <p:sp>
          <p:nvSpPr>
            <p:cNvPr id="45" name="Rectangle 44">
              <a:extLst>
                <a:ext uri="{FF2B5EF4-FFF2-40B4-BE49-F238E27FC236}">
                  <a16:creationId xmlns:a16="http://schemas.microsoft.com/office/drawing/2014/main" id="{C57AD497-2CD5-47AB-AB53-64951B0937FE}"/>
                </a:ext>
              </a:extLst>
            </p:cNvPr>
            <p:cNvSpPr/>
            <p:nvPr/>
          </p:nvSpPr>
          <p:spPr>
            <a:xfrm>
              <a:off x="1723463" y="6814068"/>
              <a:ext cx="3588690" cy="313932"/>
            </a:xfrm>
            <a:prstGeom prst="rect">
              <a:avLst/>
            </a:prstGeom>
          </p:spPr>
          <p:txBody>
            <a:bodyPr wrap="square">
              <a:spAutoFit/>
            </a:bodyPr>
            <a:lstStyle/>
            <a:p>
              <a:pPr lvl="0" defTabSz="914400">
                <a:lnSpc>
                  <a:spcPct val="90000"/>
                </a:lnSpc>
                <a:spcBef>
                  <a:spcPts val="1000"/>
                </a:spcBef>
              </a:pPr>
              <a:r>
                <a:rPr lang="en-US" sz="1600" dirty="0">
                  <a:solidFill>
                    <a:srgbClr val="B1B3B3"/>
                  </a:solidFill>
                  <a:latin typeface="Effra" panose="020B0603020203020204" pitchFamily="34" charset="0"/>
                </a:rPr>
                <a:t>Click numbers below to view each step</a:t>
              </a:r>
            </a:p>
          </p:txBody>
        </p:sp>
      </p:grpSp>
      <p:sp>
        <p:nvSpPr>
          <p:cNvPr id="2" name="Text Placeholder 1">
            <a:extLst>
              <a:ext uri="{FF2B5EF4-FFF2-40B4-BE49-F238E27FC236}">
                <a16:creationId xmlns:a16="http://schemas.microsoft.com/office/drawing/2014/main" id="{249B47E5-93DF-43FD-9643-94A646088C77}"/>
              </a:ext>
            </a:extLst>
          </p:cNvPr>
          <p:cNvSpPr>
            <a:spLocks noGrp="1"/>
          </p:cNvSpPr>
          <p:nvPr>
            <p:ph type="body" sz="quarter" idx="17"/>
          </p:nvPr>
        </p:nvSpPr>
        <p:spPr>
          <a:xfrm>
            <a:off x="1543049" y="438548"/>
            <a:ext cx="7855593" cy="491490"/>
          </a:xfrm>
        </p:spPr>
        <p:txBody>
          <a:bodyPr/>
          <a:lstStyle/>
          <a:p>
            <a:r>
              <a:rPr lang="en-US" dirty="0">
                <a:solidFill>
                  <a:srgbClr val="00A9E0"/>
                </a:solidFill>
              </a:rPr>
              <a:t>ELECTRICAL CONDUCTION AND THE EKG</a:t>
            </a:r>
          </a:p>
        </p:txBody>
      </p:sp>
      <p:sp>
        <p:nvSpPr>
          <p:cNvPr id="3" name="Text Placeholder 2">
            <a:extLst>
              <a:ext uri="{FF2B5EF4-FFF2-40B4-BE49-F238E27FC236}">
                <a16:creationId xmlns:a16="http://schemas.microsoft.com/office/drawing/2014/main" id="{AA786624-C36C-4D56-87CD-0EEDC9586524}"/>
              </a:ext>
            </a:extLst>
          </p:cNvPr>
          <p:cNvSpPr>
            <a:spLocks noGrp="1"/>
          </p:cNvSpPr>
          <p:nvPr>
            <p:ph type="body" sz="quarter" idx="18"/>
          </p:nvPr>
        </p:nvSpPr>
        <p:spPr/>
        <p:txBody>
          <a:bodyPr/>
          <a:lstStyle/>
          <a:p>
            <a:r>
              <a:rPr lang="en-US" dirty="0"/>
              <a:t>3</a:t>
            </a:r>
          </a:p>
        </p:txBody>
      </p:sp>
      <p:sp>
        <p:nvSpPr>
          <p:cNvPr id="23" name="Title 1">
            <a:extLst>
              <a:ext uri="{FF2B5EF4-FFF2-40B4-BE49-F238E27FC236}">
                <a16:creationId xmlns:a16="http://schemas.microsoft.com/office/drawing/2014/main" id="{968E9E27-0530-4EE1-8DBE-32ECA1C1D856}"/>
              </a:ext>
            </a:extLst>
          </p:cNvPr>
          <p:cNvSpPr txBox="1">
            <a:spLocks/>
          </p:cNvSpPr>
          <p:nvPr/>
        </p:nvSpPr>
        <p:spPr>
          <a:xfrm>
            <a:off x="106678" y="1958189"/>
            <a:ext cx="5726962" cy="313932"/>
          </a:xfrm>
          <a:prstGeom prst="rect">
            <a:avLst/>
          </a:prstGeom>
        </p:spPr>
        <p:txBody>
          <a:bodyPr>
            <a:normAutofit lnSpcReduction="10000"/>
          </a:bodyPr>
          <a:lstStyle>
            <a:lvl1pPr marL="176213" indent="0" algn="l" defTabSz="914400" rtl="0" eaLnBrk="1" latinLnBrk="0" hangingPunct="1">
              <a:lnSpc>
                <a:spcPct val="90000"/>
              </a:lnSpc>
              <a:spcBef>
                <a:spcPct val="0"/>
              </a:spcBef>
              <a:buNone/>
              <a:defRPr sz="1800" kern="1200">
                <a:solidFill>
                  <a:srgbClr val="888B8D"/>
                </a:solidFill>
                <a:latin typeface="Effra" panose="020B0603020203020204" pitchFamily="34" charset="0"/>
                <a:ea typeface="+mj-ea"/>
                <a:cs typeface="+mj-cs"/>
              </a:defRPr>
            </a:lvl1pPr>
          </a:lstStyle>
          <a:p>
            <a:r>
              <a:rPr lang="en-US" b="1" dirty="0"/>
              <a:t>FINAL RAPID (PHASE 3) REPOLARIZATION</a:t>
            </a:r>
          </a:p>
        </p:txBody>
      </p:sp>
      <p:sp>
        <p:nvSpPr>
          <p:cNvPr id="24" name="Rectangle 23">
            <a:extLst>
              <a:ext uri="{FF2B5EF4-FFF2-40B4-BE49-F238E27FC236}">
                <a16:creationId xmlns:a16="http://schemas.microsoft.com/office/drawing/2014/main" id="{0DAD3096-024A-4DD6-A9B8-74A43210D338}"/>
              </a:ext>
            </a:extLst>
          </p:cNvPr>
          <p:cNvSpPr/>
          <p:nvPr/>
        </p:nvSpPr>
        <p:spPr>
          <a:xfrm>
            <a:off x="106677" y="2272121"/>
            <a:ext cx="5819561" cy="1089529"/>
          </a:xfrm>
          <a:prstGeom prst="rect">
            <a:avLst/>
          </a:prstGeom>
        </p:spPr>
        <p:txBody>
          <a:bodyPr wrap="square">
            <a:spAutoFit/>
          </a:bodyPr>
          <a:lstStyle/>
          <a:p>
            <a:pPr marL="176213" lvl="0" indent="0" defTabSz="914400">
              <a:lnSpc>
                <a:spcPct val="90000"/>
              </a:lnSpc>
              <a:spcBef>
                <a:spcPts val="1000"/>
              </a:spcBef>
            </a:pPr>
            <a:r>
              <a:rPr lang="en-US" sz="1800" dirty="0">
                <a:solidFill>
                  <a:srgbClr val="888B8D"/>
                </a:solidFill>
                <a:latin typeface="Effra" panose="020B0603020203020204" pitchFamily="34" charset="0"/>
              </a:rPr>
              <a:t>Repolarization of the ventricles generates a current in the body and produces the T-wave on the surface electrogram. This takes place slowly, thus generating a wide wave.</a:t>
            </a:r>
          </a:p>
        </p:txBody>
      </p:sp>
      <p:pic>
        <p:nvPicPr>
          <p:cNvPr id="22" name="Picture 21">
            <a:extLst>
              <a:ext uri="{FF2B5EF4-FFF2-40B4-BE49-F238E27FC236}">
                <a16:creationId xmlns:a16="http://schemas.microsoft.com/office/drawing/2014/main" id="{77A803C2-A589-4B8D-8877-73C30A9B44DF}"/>
              </a:ext>
            </a:extLst>
          </p:cNvPr>
          <p:cNvPicPr>
            <a:picLocks noChangeAspect="1"/>
          </p:cNvPicPr>
          <p:nvPr/>
        </p:nvPicPr>
        <p:blipFill>
          <a:blip r:embed="rId13"/>
          <a:stretch>
            <a:fillRect/>
          </a:stretch>
        </p:blipFill>
        <p:spPr>
          <a:xfrm>
            <a:off x="7315200" y="3812400"/>
            <a:ext cx="5249008" cy="2191056"/>
          </a:xfrm>
          <a:prstGeom prst="rect">
            <a:avLst/>
          </a:prstGeom>
        </p:spPr>
      </p:pic>
      <p:pic>
        <p:nvPicPr>
          <p:cNvPr id="39" name="Picture 38">
            <a:extLst>
              <a:ext uri="{FF2B5EF4-FFF2-40B4-BE49-F238E27FC236}">
                <a16:creationId xmlns:a16="http://schemas.microsoft.com/office/drawing/2014/main" id="{E25CEE80-698F-453B-9553-651567DAC3C0}"/>
              </a:ext>
            </a:extLst>
          </p:cNvPr>
          <p:cNvPicPr>
            <a:picLocks noChangeAspect="1"/>
          </p:cNvPicPr>
          <p:nvPr/>
        </p:nvPicPr>
        <p:blipFill>
          <a:blip r:embed="rId14"/>
          <a:stretch>
            <a:fillRect/>
          </a:stretch>
        </p:blipFill>
        <p:spPr>
          <a:xfrm>
            <a:off x="2398760" y="3979838"/>
            <a:ext cx="2238095" cy="3028571"/>
          </a:xfrm>
          <a:prstGeom prst="rect">
            <a:avLst/>
          </a:prstGeom>
        </p:spPr>
      </p:pic>
    </p:spTree>
    <p:custDataLst>
      <p:tags r:id="rId1"/>
    </p:custDataLst>
    <p:extLst>
      <p:ext uri="{BB962C8B-B14F-4D97-AF65-F5344CB8AC3E}">
        <p14:creationId xmlns:p14="http://schemas.microsoft.com/office/powerpoint/2010/main" val="2687527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EDFAF-AEAD-428A-BEEB-99E8A09BD370}"/>
              </a:ext>
            </a:extLst>
          </p:cNvPr>
          <p:cNvSpPr>
            <a:spLocks noGrp="1"/>
          </p:cNvSpPr>
          <p:nvPr>
            <p:ph type="body" sz="quarter" idx="11"/>
          </p:nvPr>
        </p:nvSpPr>
        <p:spPr/>
        <p:txBody>
          <a:bodyPr/>
          <a:lstStyle/>
          <a:p>
            <a:r>
              <a:rPr lang="en-US" dirty="0"/>
              <a:t>Drag the steps below to their correct order In the sequence.</a:t>
            </a:r>
          </a:p>
        </p:txBody>
      </p:sp>
      <p:sp>
        <p:nvSpPr>
          <p:cNvPr id="3" name="Text Placeholder 2">
            <a:extLst>
              <a:ext uri="{FF2B5EF4-FFF2-40B4-BE49-F238E27FC236}">
                <a16:creationId xmlns:a16="http://schemas.microsoft.com/office/drawing/2014/main" id="{2771EBE3-2B96-437D-AEE3-B3D4823B9780}"/>
              </a:ext>
            </a:extLst>
          </p:cNvPr>
          <p:cNvSpPr>
            <a:spLocks noGrp="1"/>
          </p:cNvSpPr>
          <p:nvPr>
            <p:ph type="body" sz="quarter" idx="10"/>
          </p:nvPr>
        </p:nvSpPr>
        <p:spPr/>
        <p:txBody>
          <a:bodyPr/>
          <a:lstStyle/>
          <a:p>
            <a:r>
              <a:rPr lang="en-US" dirty="0"/>
              <a:t>DRAG AND DROP SEQUENCE</a:t>
            </a:r>
          </a:p>
        </p:txBody>
      </p:sp>
      <p:sp>
        <p:nvSpPr>
          <p:cNvPr id="4" name="Title 3">
            <a:extLst>
              <a:ext uri="{FF2B5EF4-FFF2-40B4-BE49-F238E27FC236}">
                <a16:creationId xmlns:a16="http://schemas.microsoft.com/office/drawing/2014/main" id="{F087B6DA-2B4A-46DF-8088-2FC43977F285}"/>
              </a:ext>
            </a:extLst>
          </p:cNvPr>
          <p:cNvSpPr>
            <a:spLocks noGrp="1"/>
          </p:cNvSpPr>
          <p:nvPr>
            <p:ph type="title"/>
          </p:nvPr>
        </p:nvSpPr>
        <p:spPr/>
        <p:txBody>
          <a:bodyPr>
            <a:normAutofit fontScale="90000"/>
          </a:bodyPr>
          <a:lstStyle/>
          <a:p>
            <a:r>
              <a:rPr lang="en-US" dirty="0"/>
              <a:t>Put these steps of conduction the electrical impulse follows in order below.</a:t>
            </a:r>
          </a:p>
        </p:txBody>
      </p:sp>
      <p:grpSp>
        <p:nvGrpSpPr>
          <p:cNvPr id="20" name="Group 19">
            <a:extLst>
              <a:ext uri="{FF2B5EF4-FFF2-40B4-BE49-F238E27FC236}">
                <a16:creationId xmlns:a16="http://schemas.microsoft.com/office/drawing/2014/main" id="{64D8BFAD-73BE-42DE-AC29-4BEF45C8D2E5}"/>
              </a:ext>
            </a:extLst>
          </p:cNvPr>
          <p:cNvGrpSpPr/>
          <p:nvPr/>
        </p:nvGrpSpPr>
        <p:grpSpPr>
          <a:xfrm>
            <a:off x="779114" y="6094751"/>
            <a:ext cx="13066823" cy="1492818"/>
            <a:chOff x="895362" y="2530779"/>
            <a:chExt cx="13066823" cy="1492818"/>
          </a:xfrm>
        </p:grpSpPr>
        <p:sp>
          <p:nvSpPr>
            <p:cNvPr id="21" name="Arrow: Pentagon 20">
              <a:extLst>
                <a:ext uri="{FF2B5EF4-FFF2-40B4-BE49-F238E27FC236}">
                  <a16:creationId xmlns:a16="http://schemas.microsoft.com/office/drawing/2014/main" id="{60CA2161-AA1E-454C-BCCF-380C08C8E4AB}"/>
                </a:ext>
              </a:extLst>
            </p:cNvPr>
            <p:cNvSpPr>
              <a:spLocks noChangeAspect="1"/>
            </p:cNvSpPr>
            <p:nvPr/>
          </p:nvSpPr>
          <p:spPr>
            <a:xfrm>
              <a:off x="11430000" y="2534400"/>
              <a:ext cx="2532185" cy="1488831"/>
            </a:xfrm>
            <a:prstGeom prst="homePlate">
              <a:avLst>
                <a:gd name="adj" fmla="val 35039"/>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Pentagon 21">
              <a:extLst>
                <a:ext uri="{FF2B5EF4-FFF2-40B4-BE49-F238E27FC236}">
                  <a16:creationId xmlns:a16="http://schemas.microsoft.com/office/drawing/2014/main" id="{EAE116D8-87D9-478C-AFD9-1597D8908BB3}"/>
                </a:ext>
              </a:extLst>
            </p:cNvPr>
            <p:cNvSpPr>
              <a:spLocks noChangeAspect="1"/>
            </p:cNvSpPr>
            <p:nvPr/>
          </p:nvSpPr>
          <p:spPr>
            <a:xfrm>
              <a:off x="9640800" y="2534766"/>
              <a:ext cx="2532185" cy="1488831"/>
            </a:xfrm>
            <a:prstGeom prst="homePlate">
              <a:avLst>
                <a:gd name="adj" fmla="val 35039"/>
              </a:avLst>
            </a:prstGeom>
            <a:solidFill>
              <a:srgbClr val="001E46"/>
            </a:solidFill>
            <a:ln>
              <a:solidFill>
                <a:srgbClr val="001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72DA9B2-0648-4E4D-950D-A6EAE6FDE66E}"/>
                </a:ext>
              </a:extLst>
            </p:cNvPr>
            <p:cNvSpPr>
              <a:spLocks noChangeAspect="1"/>
            </p:cNvSpPr>
            <p:nvPr/>
          </p:nvSpPr>
          <p:spPr>
            <a:xfrm>
              <a:off x="7844400" y="2530779"/>
              <a:ext cx="2532185" cy="1488831"/>
            </a:xfrm>
            <a:prstGeom prst="homePlate">
              <a:avLst>
                <a:gd name="adj" fmla="val 35039"/>
              </a:avLst>
            </a:prstGeom>
            <a:solidFill>
              <a:srgbClr val="71C5E8"/>
            </a:solidFill>
            <a:ln>
              <a:solidFill>
                <a:srgbClr val="71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FB56DC27-6A7B-4118-83F9-AB8F159C9988}"/>
                </a:ext>
              </a:extLst>
            </p:cNvPr>
            <p:cNvSpPr>
              <a:spLocks noChangeAspect="1"/>
            </p:cNvSpPr>
            <p:nvPr/>
          </p:nvSpPr>
          <p:spPr>
            <a:xfrm>
              <a:off x="6048000" y="2530780"/>
              <a:ext cx="2532185" cy="1488831"/>
            </a:xfrm>
            <a:prstGeom prst="homePlate">
              <a:avLst>
                <a:gd name="adj" fmla="val 35039"/>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2309AEFE-D8B5-4B46-8258-40A4C4EAA47C}"/>
                </a:ext>
              </a:extLst>
            </p:cNvPr>
            <p:cNvSpPr>
              <a:spLocks noChangeAspect="1"/>
            </p:cNvSpPr>
            <p:nvPr/>
          </p:nvSpPr>
          <p:spPr>
            <a:xfrm>
              <a:off x="4255200" y="2530781"/>
              <a:ext cx="2532185" cy="1488831"/>
            </a:xfrm>
            <a:prstGeom prst="homePlate">
              <a:avLst>
                <a:gd name="adj" fmla="val 35039"/>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309379E7-1E63-4638-B23D-C73215592A87}"/>
                </a:ext>
              </a:extLst>
            </p:cNvPr>
            <p:cNvSpPr>
              <a:spLocks noChangeAspect="1"/>
            </p:cNvSpPr>
            <p:nvPr/>
          </p:nvSpPr>
          <p:spPr>
            <a:xfrm>
              <a:off x="2462400" y="2530781"/>
              <a:ext cx="2532185" cy="1488831"/>
            </a:xfrm>
            <a:prstGeom prst="homePlate">
              <a:avLst>
                <a:gd name="adj" fmla="val 35039"/>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A67F8EA2-F7DE-42B9-9139-FB84411C55C2}"/>
                </a:ext>
              </a:extLst>
            </p:cNvPr>
            <p:cNvSpPr>
              <a:spLocks noChangeAspect="1"/>
            </p:cNvSpPr>
            <p:nvPr/>
          </p:nvSpPr>
          <p:spPr>
            <a:xfrm>
              <a:off x="895362" y="2530800"/>
              <a:ext cx="2305036" cy="1488831"/>
            </a:xfrm>
            <a:prstGeom prst="homePlate">
              <a:avLst>
                <a:gd name="adj" fmla="val 350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2FEA1B2-2E2F-4D85-AFD3-B120587082CA}"/>
                </a:ext>
              </a:extLst>
            </p:cNvPr>
            <p:cNvSpPr txBox="1"/>
            <p:nvPr/>
          </p:nvSpPr>
          <p:spPr>
            <a:xfrm>
              <a:off x="1667486"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1</a:t>
              </a:r>
            </a:p>
          </p:txBody>
        </p:sp>
        <p:sp>
          <p:nvSpPr>
            <p:cNvPr id="44" name="TextBox 43">
              <a:extLst>
                <a:ext uri="{FF2B5EF4-FFF2-40B4-BE49-F238E27FC236}">
                  <a16:creationId xmlns:a16="http://schemas.microsoft.com/office/drawing/2014/main" id="{114E25D6-3076-4E7A-B806-8B332F9D68D5}"/>
                </a:ext>
              </a:extLst>
            </p:cNvPr>
            <p:cNvSpPr txBox="1"/>
            <p:nvPr/>
          </p:nvSpPr>
          <p:spPr>
            <a:xfrm>
              <a:off x="12617450"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7</a:t>
              </a:r>
            </a:p>
          </p:txBody>
        </p:sp>
        <p:sp>
          <p:nvSpPr>
            <p:cNvPr id="45" name="TextBox 44">
              <a:extLst>
                <a:ext uri="{FF2B5EF4-FFF2-40B4-BE49-F238E27FC236}">
                  <a16:creationId xmlns:a16="http://schemas.microsoft.com/office/drawing/2014/main" id="{D6D446EB-E471-4FA1-9355-E2640BE92F17}"/>
                </a:ext>
              </a:extLst>
            </p:cNvPr>
            <p:cNvSpPr txBox="1"/>
            <p:nvPr/>
          </p:nvSpPr>
          <p:spPr>
            <a:xfrm>
              <a:off x="10817959"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6</a:t>
              </a:r>
            </a:p>
          </p:txBody>
        </p:sp>
        <p:sp>
          <p:nvSpPr>
            <p:cNvPr id="46" name="TextBox 45">
              <a:extLst>
                <a:ext uri="{FF2B5EF4-FFF2-40B4-BE49-F238E27FC236}">
                  <a16:creationId xmlns:a16="http://schemas.microsoft.com/office/drawing/2014/main" id="{7CE8D591-ACF1-4A05-BD26-35C84979C46E}"/>
                </a:ext>
              </a:extLst>
            </p:cNvPr>
            <p:cNvSpPr txBox="1"/>
            <p:nvPr/>
          </p:nvSpPr>
          <p:spPr>
            <a:xfrm>
              <a:off x="9018468" y="25308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5</a:t>
              </a:r>
            </a:p>
          </p:txBody>
        </p:sp>
        <p:sp>
          <p:nvSpPr>
            <p:cNvPr id="47" name="TextBox 46">
              <a:extLst>
                <a:ext uri="{FF2B5EF4-FFF2-40B4-BE49-F238E27FC236}">
                  <a16:creationId xmlns:a16="http://schemas.microsoft.com/office/drawing/2014/main" id="{7A4D1ED7-567A-4841-AFAC-6EE6399D3247}"/>
                </a:ext>
              </a:extLst>
            </p:cNvPr>
            <p:cNvSpPr txBox="1"/>
            <p:nvPr/>
          </p:nvSpPr>
          <p:spPr>
            <a:xfrm>
              <a:off x="7230697" y="25308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4</a:t>
              </a:r>
            </a:p>
          </p:txBody>
        </p:sp>
        <p:sp>
          <p:nvSpPr>
            <p:cNvPr id="48" name="TextBox 47">
              <a:extLst>
                <a:ext uri="{FF2B5EF4-FFF2-40B4-BE49-F238E27FC236}">
                  <a16:creationId xmlns:a16="http://schemas.microsoft.com/office/drawing/2014/main" id="{5C735366-DD1F-4B07-A4D7-2DD91BC98C9F}"/>
                </a:ext>
              </a:extLst>
            </p:cNvPr>
            <p:cNvSpPr txBox="1"/>
            <p:nvPr/>
          </p:nvSpPr>
          <p:spPr>
            <a:xfrm>
              <a:off x="5437066" y="25308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3</a:t>
              </a:r>
            </a:p>
          </p:txBody>
        </p:sp>
        <p:sp>
          <p:nvSpPr>
            <p:cNvPr id="49" name="TextBox 48">
              <a:extLst>
                <a:ext uri="{FF2B5EF4-FFF2-40B4-BE49-F238E27FC236}">
                  <a16:creationId xmlns:a16="http://schemas.microsoft.com/office/drawing/2014/main" id="{CFB2E5E0-F033-4DD3-AF60-9E141056CE2E}"/>
                </a:ext>
              </a:extLst>
            </p:cNvPr>
            <p:cNvSpPr txBox="1"/>
            <p:nvPr/>
          </p:nvSpPr>
          <p:spPr>
            <a:xfrm>
              <a:off x="3584021"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2</a:t>
              </a:r>
            </a:p>
          </p:txBody>
        </p:sp>
      </p:grpSp>
      <p:grpSp>
        <p:nvGrpSpPr>
          <p:cNvPr id="5" name="Group 4">
            <a:extLst>
              <a:ext uri="{FF2B5EF4-FFF2-40B4-BE49-F238E27FC236}">
                <a16:creationId xmlns:a16="http://schemas.microsoft.com/office/drawing/2014/main" id="{BFD95E8A-6FB5-4713-9C2C-B0693FADF773}"/>
              </a:ext>
            </a:extLst>
          </p:cNvPr>
          <p:cNvGrpSpPr/>
          <p:nvPr/>
        </p:nvGrpSpPr>
        <p:grpSpPr>
          <a:xfrm>
            <a:off x="367350" y="3091780"/>
            <a:ext cx="13893485" cy="2046039"/>
            <a:chOff x="295779" y="2985082"/>
            <a:chExt cx="13893485" cy="2046039"/>
          </a:xfrm>
        </p:grpSpPr>
        <p:sp>
          <p:nvSpPr>
            <p:cNvPr id="51" name="Rectangle 50">
              <a:extLst>
                <a:ext uri="{FF2B5EF4-FFF2-40B4-BE49-F238E27FC236}">
                  <a16:creationId xmlns:a16="http://schemas.microsoft.com/office/drawing/2014/main" id="{B0C2929F-843E-4C68-BBE3-63EEF58D1C29}"/>
                </a:ext>
              </a:extLst>
            </p:cNvPr>
            <p:cNvSpPr/>
            <p:nvPr/>
          </p:nvSpPr>
          <p:spPr>
            <a:xfrm>
              <a:off x="295779" y="2988000"/>
              <a:ext cx="1875787"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3663" lvl="0"/>
              <a:r>
                <a:rPr lang="en-US" sz="2000" dirty="0">
                  <a:solidFill>
                    <a:srgbClr val="004B87"/>
                  </a:solidFill>
                </a:rPr>
                <a:t>Depolarization of the left and right atrium</a:t>
              </a:r>
            </a:p>
          </p:txBody>
        </p:sp>
        <p:sp>
          <p:nvSpPr>
            <p:cNvPr id="52" name="Rectangle 51">
              <a:extLst>
                <a:ext uri="{FF2B5EF4-FFF2-40B4-BE49-F238E27FC236}">
                  <a16:creationId xmlns:a16="http://schemas.microsoft.com/office/drawing/2014/main" id="{6F8CDA9F-3945-45EC-BF8A-308BAACECC80}"/>
                </a:ext>
              </a:extLst>
            </p:cNvPr>
            <p:cNvSpPr/>
            <p:nvPr/>
          </p:nvSpPr>
          <p:spPr>
            <a:xfrm>
              <a:off x="8376892" y="2988000"/>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Delay at the AV node</a:t>
              </a:r>
            </a:p>
          </p:txBody>
        </p:sp>
        <p:sp>
          <p:nvSpPr>
            <p:cNvPr id="53" name="Rectangle 52">
              <a:extLst>
                <a:ext uri="{FF2B5EF4-FFF2-40B4-BE49-F238E27FC236}">
                  <a16:creationId xmlns:a16="http://schemas.microsoft.com/office/drawing/2014/main" id="{F96F2F51-0980-4D16-852E-4A6F152034CD}"/>
                </a:ext>
              </a:extLst>
            </p:cNvPr>
            <p:cNvSpPr/>
            <p:nvPr/>
          </p:nvSpPr>
          <p:spPr>
            <a:xfrm>
              <a:off x="2314491" y="2988000"/>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Conduction at the bundle branches</a:t>
              </a:r>
            </a:p>
          </p:txBody>
        </p:sp>
        <p:sp>
          <p:nvSpPr>
            <p:cNvPr id="54" name="Rectangle 53">
              <a:extLst>
                <a:ext uri="{FF2B5EF4-FFF2-40B4-BE49-F238E27FC236}">
                  <a16:creationId xmlns:a16="http://schemas.microsoft.com/office/drawing/2014/main" id="{0C629371-4734-4619-B040-936B8EBB7CD7}"/>
                </a:ext>
              </a:extLst>
            </p:cNvPr>
            <p:cNvSpPr/>
            <p:nvPr/>
          </p:nvSpPr>
          <p:spPr>
            <a:xfrm>
              <a:off x="4333202" y="2988000"/>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Conduction through the Purkinje fibers</a:t>
              </a:r>
            </a:p>
          </p:txBody>
        </p:sp>
        <p:sp>
          <p:nvSpPr>
            <p:cNvPr id="55" name="Rectangle 54">
              <a:extLst>
                <a:ext uri="{FF2B5EF4-FFF2-40B4-BE49-F238E27FC236}">
                  <a16:creationId xmlns:a16="http://schemas.microsoft.com/office/drawing/2014/main" id="{10DE9B07-9B9D-4155-8F81-3F16E24FF3A5}"/>
                </a:ext>
              </a:extLst>
            </p:cNvPr>
            <p:cNvSpPr/>
            <p:nvPr/>
          </p:nvSpPr>
          <p:spPr>
            <a:xfrm>
              <a:off x="6355047" y="2988000"/>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4B87"/>
                  </a:solidFill>
                </a:rPr>
                <a:t>The mechanical contraction of the ventricle, or systole</a:t>
              </a:r>
            </a:p>
          </p:txBody>
        </p:sp>
        <p:sp>
          <p:nvSpPr>
            <p:cNvPr id="56" name="Rectangle 55">
              <a:extLst>
                <a:ext uri="{FF2B5EF4-FFF2-40B4-BE49-F238E27FC236}">
                  <a16:creationId xmlns:a16="http://schemas.microsoft.com/office/drawing/2014/main" id="{AD33F004-2FEF-4522-973B-203F3C93EA8F}"/>
                </a:ext>
              </a:extLst>
            </p:cNvPr>
            <p:cNvSpPr/>
            <p:nvPr/>
          </p:nvSpPr>
          <p:spPr>
            <a:xfrm>
              <a:off x="10398737" y="2985082"/>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The mechanical relaxation of the ventricle, or diastole</a:t>
              </a:r>
            </a:p>
            <a:p>
              <a:pPr algn="ctr"/>
              <a:endParaRPr lang="en-US" dirty="0"/>
            </a:p>
          </p:txBody>
        </p:sp>
        <p:sp>
          <p:nvSpPr>
            <p:cNvPr id="57" name="Rectangle 56">
              <a:extLst>
                <a:ext uri="{FF2B5EF4-FFF2-40B4-BE49-F238E27FC236}">
                  <a16:creationId xmlns:a16="http://schemas.microsoft.com/office/drawing/2014/main" id="{BDC64E1F-DE10-4256-A234-932C6C31A359}"/>
                </a:ext>
              </a:extLst>
            </p:cNvPr>
            <p:cNvSpPr/>
            <p:nvPr/>
          </p:nvSpPr>
          <p:spPr>
            <a:xfrm>
              <a:off x="12417448" y="2985082"/>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3663"/>
              <a:r>
                <a:rPr lang="en-US" dirty="0">
                  <a:solidFill>
                    <a:srgbClr val="004B87"/>
                  </a:solidFill>
                </a:rPr>
                <a:t>Impulse formation at the SA node</a:t>
              </a:r>
            </a:p>
          </p:txBody>
        </p:sp>
      </p:grpSp>
    </p:spTree>
    <p:custDataLst>
      <p:tags r:id="rId1"/>
    </p:custDataLst>
    <p:extLst>
      <p:ext uri="{BB962C8B-B14F-4D97-AF65-F5344CB8AC3E}">
        <p14:creationId xmlns:p14="http://schemas.microsoft.com/office/powerpoint/2010/main" val="135956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EDFAF-AEAD-428A-BEEB-99E8A09BD370}"/>
              </a:ext>
            </a:extLst>
          </p:cNvPr>
          <p:cNvSpPr>
            <a:spLocks noGrp="1"/>
          </p:cNvSpPr>
          <p:nvPr>
            <p:ph type="body" sz="quarter" idx="11"/>
          </p:nvPr>
        </p:nvSpPr>
        <p:spPr/>
        <p:txBody>
          <a:bodyPr/>
          <a:lstStyle/>
          <a:p>
            <a:r>
              <a:rPr lang="en-US" dirty="0"/>
              <a:t>Drag the steps below to their correct order In the sequence.</a:t>
            </a:r>
          </a:p>
        </p:txBody>
      </p:sp>
      <p:sp>
        <p:nvSpPr>
          <p:cNvPr id="3" name="Text Placeholder 2">
            <a:extLst>
              <a:ext uri="{FF2B5EF4-FFF2-40B4-BE49-F238E27FC236}">
                <a16:creationId xmlns:a16="http://schemas.microsoft.com/office/drawing/2014/main" id="{2771EBE3-2B96-437D-AEE3-B3D4823B9780}"/>
              </a:ext>
            </a:extLst>
          </p:cNvPr>
          <p:cNvSpPr>
            <a:spLocks noGrp="1"/>
          </p:cNvSpPr>
          <p:nvPr>
            <p:ph type="body" sz="quarter" idx="10"/>
          </p:nvPr>
        </p:nvSpPr>
        <p:spPr/>
        <p:txBody>
          <a:bodyPr/>
          <a:lstStyle/>
          <a:p>
            <a:r>
              <a:rPr lang="en-US" dirty="0"/>
              <a:t>DRAG AND DROP SEQUENCE</a:t>
            </a:r>
          </a:p>
        </p:txBody>
      </p:sp>
      <p:sp>
        <p:nvSpPr>
          <p:cNvPr id="4" name="Title 3">
            <a:extLst>
              <a:ext uri="{FF2B5EF4-FFF2-40B4-BE49-F238E27FC236}">
                <a16:creationId xmlns:a16="http://schemas.microsoft.com/office/drawing/2014/main" id="{F087B6DA-2B4A-46DF-8088-2FC43977F285}"/>
              </a:ext>
            </a:extLst>
          </p:cNvPr>
          <p:cNvSpPr>
            <a:spLocks noGrp="1"/>
          </p:cNvSpPr>
          <p:nvPr>
            <p:ph type="title"/>
          </p:nvPr>
        </p:nvSpPr>
        <p:spPr/>
        <p:txBody>
          <a:bodyPr>
            <a:normAutofit fontScale="90000"/>
          </a:bodyPr>
          <a:lstStyle/>
          <a:p>
            <a:r>
              <a:rPr lang="en-US" dirty="0"/>
              <a:t>Put these steps of conduction the electrical impulse follows in order below.</a:t>
            </a:r>
          </a:p>
        </p:txBody>
      </p:sp>
      <p:sp>
        <p:nvSpPr>
          <p:cNvPr id="41" name="Rectangle 40">
            <a:extLst>
              <a:ext uri="{FF2B5EF4-FFF2-40B4-BE49-F238E27FC236}">
                <a16:creationId xmlns:a16="http://schemas.microsoft.com/office/drawing/2014/main" id="{1E393922-4FC4-4016-AC77-82B3233A3CBA}"/>
              </a:ext>
            </a:extLst>
          </p:cNvPr>
          <p:cNvSpPr/>
          <p:nvPr/>
        </p:nvSpPr>
        <p:spPr>
          <a:xfrm>
            <a:off x="2549416" y="4022687"/>
            <a:ext cx="1800945"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3663" lvl="0"/>
            <a:r>
              <a:rPr lang="en-US" sz="2000" dirty="0">
                <a:solidFill>
                  <a:srgbClr val="004B87"/>
                </a:solidFill>
              </a:rPr>
              <a:t>Depolarization of the left and right atrium</a:t>
            </a:r>
          </a:p>
        </p:txBody>
      </p:sp>
      <p:sp>
        <p:nvSpPr>
          <p:cNvPr id="43" name="Rectangle 42">
            <a:extLst>
              <a:ext uri="{FF2B5EF4-FFF2-40B4-BE49-F238E27FC236}">
                <a16:creationId xmlns:a16="http://schemas.microsoft.com/office/drawing/2014/main" id="{C80381D3-782D-48A0-B2BB-85383C703DB5}"/>
              </a:ext>
            </a:extLst>
          </p:cNvPr>
          <p:cNvSpPr/>
          <p:nvPr/>
        </p:nvSpPr>
        <p:spPr>
          <a:xfrm>
            <a:off x="4362084" y="4022687"/>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Delay at the AV node</a:t>
            </a:r>
          </a:p>
        </p:txBody>
      </p:sp>
      <p:sp>
        <p:nvSpPr>
          <p:cNvPr id="44" name="Rectangle 43">
            <a:extLst>
              <a:ext uri="{FF2B5EF4-FFF2-40B4-BE49-F238E27FC236}">
                <a16:creationId xmlns:a16="http://schemas.microsoft.com/office/drawing/2014/main" id="{8DBC4049-7039-4CA0-9155-A6A3731A903A}"/>
              </a:ext>
            </a:extLst>
          </p:cNvPr>
          <p:cNvSpPr/>
          <p:nvPr/>
        </p:nvSpPr>
        <p:spPr>
          <a:xfrm>
            <a:off x="6159439" y="4022687"/>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Conduction at the bundle branches</a:t>
            </a:r>
          </a:p>
        </p:txBody>
      </p:sp>
      <p:sp>
        <p:nvSpPr>
          <p:cNvPr id="45" name="Rectangle 44">
            <a:extLst>
              <a:ext uri="{FF2B5EF4-FFF2-40B4-BE49-F238E27FC236}">
                <a16:creationId xmlns:a16="http://schemas.microsoft.com/office/drawing/2014/main" id="{FDBB55FA-B283-460B-8F6C-7B148897C5FB}"/>
              </a:ext>
            </a:extLst>
          </p:cNvPr>
          <p:cNvSpPr/>
          <p:nvPr/>
        </p:nvSpPr>
        <p:spPr>
          <a:xfrm>
            <a:off x="7956794" y="4022687"/>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Conduction through the Purkinje fibers</a:t>
            </a:r>
          </a:p>
        </p:txBody>
      </p:sp>
      <p:sp>
        <p:nvSpPr>
          <p:cNvPr id="46" name="Rectangle 45">
            <a:extLst>
              <a:ext uri="{FF2B5EF4-FFF2-40B4-BE49-F238E27FC236}">
                <a16:creationId xmlns:a16="http://schemas.microsoft.com/office/drawing/2014/main" id="{11CEA0F3-6488-4683-8343-3F10F1F9BA09}"/>
              </a:ext>
            </a:extLst>
          </p:cNvPr>
          <p:cNvSpPr/>
          <p:nvPr/>
        </p:nvSpPr>
        <p:spPr>
          <a:xfrm>
            <a:off x="9747817" y="4022687"/>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4B87"/>
                </a:solidFill>
              </a:rPr>
              <a:t>The mechanical contraction of the ventricle, or systole</a:t>
            </a:r>
          </a:p>
        </p:txBody>
      </p:sp>
      <p:sp>
        <p:nvSpPr>
          <p:cNvPr id="47" name="Rectangle 46">
            <a:extLst>
              <a:ext uri="{FF2B5EF4-FFF2-40B4-BE49-F238E27FC236}">
                <a16:creationId xmlns:a16="http://schemas.microsoft.com/office/drawing/2014/main" id="{A3F83E33-B8D3-4854-A86C-02F2331BC4E8}"/>
              </a:ext>
            </a:extLst>
          </p:cNvPr>
          <p:cNvSpPr/>
          <p:nvPr/>
        </p:nvSpPr>
        <p:spPr>
          <a:xfrm>
            <a:off x="11548456" y="4022687"/>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4B87"/>
                </a:solidFill>
              </a:rPr>
              <a:t>The mechanical relaxation of the ventricle, or diastole</a:t>
            </a:r>
          </a:p>
          <a:p>
            <a:pPr algn="ctr"/>
            <a:endParaRPr lang="en-US" dirty="0"/>
          </a:p>
        </p:txBody>
      </p:sp>
      <p:sp>
        <p:nvSpPr>
          <p:cNvPr id="48" name="Rectangle 47">
            <a:extLst>
              <a:ext uri="{FF2B5EF4-FFF2-40B4-BE49-F238E27FC236}">
                <a16:creationId xmlns:a16="http://schemas.microsoft.com/office/drawing/2014/main" id="{C9B77EF7-2695-40DF-96AC-19DCDEF6E93F}"/>
              </a:ext>
            </a:extLst>
          </p:cNvPr>
          <p:cNvSpPr/>
          <p:nvPr/>
        </p:nvSpPr>
        <p:spPr>
          <a:xfrm>
            <a:off x="777600" y="4022687"/>
            <a:ext cx="1771816" cy="2043121"/>
          </a:xfrm>
          <a:prstGeom prst="rect">
            <a:avLst/>
          </a:prstGeom>
          <a:solidFill>
            <a:srgbClr val="E8E8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3663"/>
            <a:r>
              <a:rPr lang="en-US" dirty="0">
                <a:solidFill>
                  <a:srgbClr val="004B87"/>
                </a:solidFill>
              </a:rPr>
              <a:t>Impulse formation at the SA node</a:t>
            </a:r>
          </a:p>
        </p:txBody>
      </p:sp>
      <p:grpSp>
        <p:nvGrpSpPr>
          <p:cNvPr id="50" name="Group 49">
            <a:extLst>
              <a:ext uri="{FF2B5EF4-FFF2-40B4-BE49-F238E27FC236}">
                <a16:creationId xmlns:a16="http://schemas.microsoft.com/office/drawing/2014/main" id="{D5E86F83-660A-4D2F-B6BB-3946B7264D7E}"/>
              </a:ext>
            </a:extLst>
          </p:cNvPr>
          <p:cNvGrpSpPr/>
          <p:nvPr/>
        </p:nvGrpSpPr>
        <p:grpSpPr>
          <a:xfrm>
            <a:off x="779114" y="6094751"/>
            <a:ext cx="13066823" cy="1492818"/>
            <a:chOff x="895362" y="2530779"/>
            <a:chExt cx="13066823" cy="1492818"/>
          </a:xfrm>
        </p:grpSpPr>
        <p:sp>
          <p:nvSpPr>
            <p:cNvPr id="51" name="Arrow: Pentagon 50">
              <a:extLst>
                <a:ext uri="{FF2B5EF4-FFF2-40B4-BE49-F238E27FC236}">
                  <a16:creationId xmlns:a16="http://schemas.microsoft.com/office/drawing/2014/main" id="{C6663691-9A96-4892-BD39-8360D1531E8E}"/>
                </a:ext>
              </a:extLst>
            </p:cNvPr>
            <p:cNvSpPr>
              <a:spLocks noChangeAspect="1"/>
            </p:cNvSpPr>
            <p:nvPr/>
          </p:nvSpPr>
          <p:spPr>
            <a:xfrm>
              <a:off x="11430000" y="2534400"/>
              <a:ext cx="2532185" cy="1488831"/>
            </a:xfrm>
            <a:prstGeom prst="homePlate">
              <a:avLst>
                <a:gd name="adj" fmla="val 35039"/>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Pentagon 51">
              <a:extLst>
                <a:ext uri="{FF2B5EF4-FFF2-40B4-BE49-F238E27FC236}">
                  <a16:creationId xmlns:a16="http://schemas.microsoft.com/office/drawing/2014/main" id="{1144A211-AA98-4986-8A90-A68D09803846}"/>
                </a:ext>
              </a:extLst>
            </p:cNvPr>
            <p:cNvSpPr>
              <a:spLocks noChangeAspect="1"/>
            </p:cNvSpPr>
            <p:nvPr/>
          </p:nvSpPr>
          <p:spPr>
            <a:xfrm>
              <a:off x="9640800" y="2534766"/>
              <a:ext cx="2532185" cy="1488831"/>
            </a:xfrm>
            <a:prstGeom prst="homePlate">
              <a:avLst>
                <a:gd name="adj" fmla="val 35039"/>
              </a:avLst>
            </a:prstGeom>
            <a:solidFill>
              <a:srgbClr val="001E46"/>
            </a:solidFill>
            <a:ln>
              <a:solidFill>
                <a:srgbClr val="001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Pentagon 52">
              <a:extLst>
                <a:ext uri="{FF2B5EF4-FFF2-40B4-BE49-F238E27FC236}">
                  <a16:creationId xmlns:a16="http://schemas.microsoft.com/office/drawing/2014/main" id="{806AA6CC-4F32-4AC7-B2A9-6276355A141C}"/>
                </a:ext>
              </a:extLst>
            </p:cNvPr>
            <p:cNvSpPr>
              <a:spLocks noChangeAspect="1"/>
            </p:cNvSpPr>
            <p:nvPr/>
          </p:nvSpPr>
          <p:spPr>
            <a:xfrm>
              <a:off x="7844400" y="2530779"/>
              <a:ext cx="2532185" cy="1488831"/>
            </a:xfrm>
            <a:prstGeom prst="homePlate">
              <a:avLst>
                <a:gd name="adj" fmla="val 35039"/>
              </a:avLst>
            </a:prstGeom>
            <a:solidFill>
              <a:srgbClr val="71C5E8"/>
            </a:solidFill>
            <a:ln>
              <a:solidFill>
                <a:srgbClr val="71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Pentagon 53">
              <a:extLst>
                <a:ext uri="{FF2B5EF4-FFF2-40B4-BE49-F238E27FC236}">
                  <a16:creationId xmlns:a16="http://schemas.microsoft.com/office/drawing/2014/main" id="{F09647C7-2319-4516-A005-8C38A446078D}"/>
                </a:ext>
              </a:extLst>
            </p:cNvPr>
            <p:cNvSpPr>
              <a:spLocks noChangeAspect="1"/>
            </p:cNvSpPr>
            <p:nvPr/>
          </p:nvSpPr>
          <p:spPr>
            <a:xfrm>
              <a:off x="6048000" y="2530780"/>
              <a:ext cx="2532185" cy="1488831"/>
            </a:xfrm>
            <a:prstGeom prst="homePlate">
              <a:avLst>
                <a:gd name="adj" fmla="val 35039"/>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Pentagon 54">
              <a:extLst>
                <a:ext uri="{FF2B5EF4-FFF2-40B4-BE49-F238E27FC236}">
                  <a16:creationId xmlns:a16="http://schemas.microsoft.com/office/drawing/2014/main" id="{179D6D38-736F-4D5B-801E-B2D941AD6CA8}"/>
                </a:ext>
              </a:extLst>
            </p:cNvPr>
            <p:cNvSpPr>
              <a:spLocks noChangeAspect="1"/>
            </p:cNvSpPr>
            <p:nvPr/>
          </p:nvSpPr>
          <p:spPr>
            <a:xfrm>
              <a:off x="4255200" y="2530781"/>
              <a:ext cx="2532185" cy="1488831"/>
            </a:xfrm>
            <a:prstGeom prst="homePlate">
              <a:avLst>
                <a:gd name="adj" fmla="val 35039"/>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Pentagon 55">
              <a:extLst>
                <a:ext uri="{FF2B5EF4-FFF2-40B4-BE49-F238E27FC236}">
                  <a16:creationId xmlns:a16="http://schemas.microsoft.com/office/drawing/2014/main" id="{F5BABBC5-F8D2-4661-831C-6EEA0BAEBB84}"/>
                </a:ext>
              </a:extLst>
            </p:cNvPr>
            <p:cNvSpPr>
              <a:spLocks noChangeAspect="1"/>
            </p:cNvSpPr>
            <p:nvPr/>
          </p:nvSpPr>
          <p:spPr>
            <a:xfrm>
              <a:off x="2462400" y="2530781"/>
              <a:ext cx="2532185" cy="1488831"/>
            </a:xfrm>
            <a:prstGeom prst="homePlate">
              <a:avLst>
                <a:gd name="adj" fmla="val 35039"/>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Pentagon 56">
              <a:extLst>
                <a:ext uri="{FF2B5EF4-FFF2-40B4-BE49-F238E27FC236}">
                  <a16:creationId xmlns:a16="http://schemas.microsoft.com/office/drawing/2014/main" id="{BEDFF0C7-72C1-48AA-AFBF-61BD65E72E35}"/>
                </a:ext>
              </a:extLst>
            </p:cNvPr>
            <p:cNvSpPr>
              <a:spLocks noChangeAspect="1"/>
            </p:cNvSpPr>
            <p:nvPr/>
          </p:nvSpPr>
          <p:spPr>
            <a:xfrm>
              <a:off x="895362" y="2530800"/>
              <a:ext cx="2305036" cy="1488831"/>
            </a:xfrm>
            <a:prstGeom prst="homePlate">
              <a:avLst>
                <a:gd name="adj" fmla="val 350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5A4AF3D-5456-4286-A145-E6430ED253C1}"/>
                </a:ext>
              </a:extLst>
            </p:cNvPr>
            <p:cNvSpPr txBox="1"/>
            <p:nvPr/>
          </p:nvSpPr>
          <p:spPr>
            <a:xfrm>
              <a:off x="1667486"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1</a:t>
              </a:r>
            </a:p>
          </p:txBody>
        </p:sp>
        <p:sp>
          <p:nvSpPr>
            <p:cNvPr id="59" name="TextBox 58">
              <a:extLst>
                <a:ext uri="{FF2B5EF4-FFF2-40B4-BE49-F238E27FC236}">
                  <a16:creationId xmlns:a16="http://schemas.microsoft.com/office/drawing/2014/main" id="{E18E8DF7-3E82-4633-96F9-3D922DBBD517}"/>
                </a:ext>
              </a:extLst>
            </p:cNvPr>
            <p:cNvSpPr txBox="1"/>
            <p:nvPr/>
          </p:nvSpPr>
          <p:spPr>
            <a:xfrm>
              <a:off x="12617450"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7</a:t>
              </a:r>
            </a:p>
          </p:txBody>
        </p:sp>
        <p:sp>
          <p:nvSpPr>
            <p:cNvPr id="60" name="TextBox 59">
              <a:extLst>
                <a:ext uri="{FF2B5EF4-FFF2-40B4-BE49-F238E27FC236}">
                  <a16:creationId xmlns:a16="http://schemas.microsoft.com/office/drawing/2014/main" id="{2F9BF005-32E8-438C-8031-EC0739F83E5D}"/>
                </a:ext>
              </a:extLst>
            </p:cNvPr>
            <p:cNvSpPr txBox="1"/>
            <p:nvPr/>
          </p:nvSpPr>
          <p:spPr>
            <a:xfrm>
              <a:off x="10817959"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6</a:t>
              </a:r>
            </a:p>
          </p:txBody>
        </p:sp>
        <p:sp>
          <p:nvSpPr>
            <p:cNvPr id="61" name="TextBox 60">
              <a:extLst>
                <a:ext uri="{FF2B5EF4-FFF2-40B4-BE49-F238E27FC236}">
                  <a16:creationId xmlns:a16="http://schemas.microsoft.com/office/drawing/2014/main" id="{9C63576B-280E-4EF0-9F1D-6F8F6D47FBD0}"/>
                </a:ext>
              </a:extLst>
            </p:cNvPr>
            <p:cNvSpPr txBox="1"/>
            <p:nvPr/>
          </p:nvSpPr>
          <p:spPr>
            <a:xfrm>
              <a:off x="9018468" y="25308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5</a:t>
              </a:r>
            </a:p>
          </p:txBody>
        </p:sp>
        <p:sp>
          <p:nvSpPr>
            <p:cNvPr id="62" name="TextBox 61">
              <a:extLst>
                <a:ext uri="{FF2B5EF4-FFF2-40B4-BE49-F238E27FC236}">
                  <a16:creationId xmlns:a16="http://schemas.microsoft.com/office/drawing/2014/main" id="{C368EFEA-6A45-44FD-A44E-A64773BE947C}"/>
                </a:ext>
              </a:extLst>
            </p:cNvPr>
            <p:cNvSpPr txBox="1"/>
            <p:nvPr/>
          </p:nvSpPr>
          <p:spPr>
            <a:xfrm>
              <a:off x="7230697" y="25308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4</a:t>
              </a:r>
            </a:p>
          </p:txBody>
        </p:sp>
        <p:sp>
          <p:nvSpPr>
            <p:cNvPr id="63" name="TextBox 62">
              <a:extLst>
                <a:ext uri="{FF2B5EF4-FFF2-40B4-BE49-F238E27FC236}">
                  <a16:creationId xmlns:a16="http://schemas.microsoft.com/office/drawing/2014/main" id="{A9CD236A-7E49-42F6-BE7C-6F98CB5C0B73}"/>
                </a:ext>
              </a:extLst>
            </p:cNvPr>
            <p:cNvSpPr txBox="1"/>
            <p:nvPr/>
          </p:nvSpPr>
          <p:spPr>
            <a:xfrm>
              <a:off x="5437066" y="25308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3</a:t>
              </a:r>
            </a:p>
          </p:txBody>
        </p:sp>
        <p:sp>
          <p:nvSpPr>
            <p:cNvPr id="64" name="TextBox 63">
              <a:extLst>
                <a:ext uri="{FF2B5EF4-FFF2-40B4-BE49-F238E27FC236}">
                  <a16:creationId xmlns:a16="http://schemas.microsoft.com/office/drawing/2014/main" id="{4D48A83B-8E65-4DCB-B38F-E60E50345994}"/>
                </a:ext>
              </a:extLst>
            </p:cNvPr>
            <p:cNvSpPr txBox="1"/>
            <p:nvPr/>
          </p:nvSpPr>
          <p:spPr>
            <a:xfrm>
              <a:off x="3584021" y="25308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2</a:t>
              </a:r>
            </a:p>
          </p:txBody>
        </p:sp>
      </p:grpSp>
    </p:spTree>
    <p:custDataLst>
      <p:tags r:id="rId1"/>
    </p:custDataLst>
    <p:extLst>
      <p:ext uri="{BB962C8B-B14F-4D97-AF65-F5344CB8AC3E}">
        <p14:creationId xmlns:p14="http://schemas.microsoft.com/office/powerpoint/2010/main" val="3703153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ED984-86F7-4ECD-B4BD-EFD39CBA6CE1}"/>
              </a:ext>
            </a:extLst>
          </p:cNvPr>
          <p:cNvSpPr>
            <a:spLocks noGrp="1"/>
          </p:cNvSpPr>
          <p:nvPr>
            <p:ph type="body" sz="quarter" idx="17"/>
          </p:nvPr>
        </p:nvSpPr>
        <p:spPr/>
        <p:txBody>
          <a:bodyPr/>
          <a:lstStyle/>
          <a:p>
            <a:r>
              <a:rPr lang="en-US" dirty="0"/>
              <a:t>KEY POINTS</a:t>
            </a:r>
          </a:p>
        </p:txBody>
      </p:sp>
      <p:sp>
        <p:nvSpPr>
          <p:cNvPr id="3" name="Text Placeholder 2">
            <a:extLst>
              <a:ext uri="{FF2B5EF4-FFF2-40B4-BE49-F238E27FC236}">
                <a16:creationId xmlns:a16="http://schemas.microsoft.com/office/drawing/2014/main" id="{3C915735-8F0E-4C94-B556-699A8CA1C34D}"/>
              </a:ext>
            </a:extLst>
          </p:cNvPr>
          <p:cNvSpPr>
            <a:spLocks noGrp="1"/>
          </p:cNvSpPr>
          <p:nvPr>
            <p:ph type="body" sz="quarter" idx="18"/>
          </p:nvPr>
        </p:nvSpPr>
        <p:spPr/>
        <p:txBody>
          <a:bodyPr/>
          <a:lstStyle/>
          <a:p>
            <a:r>
              <a:rPr lang="en-US" dirty="0"/>
              <a:t>3</a:t>
            </a:r>
          </a:p>
        </p:txBody>
      </p:sp>
      <p:sp>
        <p:nvSpPr>
          <p:cNvPr id="4" name="Text Placeholder 3">
            <a:extLst>
              <a:ext uri="{FF2B5EF4-FFF2-40B4-BE49-F238E27FC236}">
                <a16:creationId xmlns:a16="http://schemas.microsoft.com/office/drawing/2014/main" id="{902E77BD-B949-4BDE-A070-910D54D3E45A}"/>
              </a:ext>
            </a:extLst>
          </p:cNvPr>
          <p:cNvSpPr>
            <a:spLocks noGrp="1"/>
          </p:cNvSpPr>
          <p:nvPr>
            <p:ph type="body" sz="quarter" idx="19"/>
          </p:nvPr>
        </p:nvSpPr>
        <p:spPr/>
        <p:txBody>
          <a:bodyPr/>
          <a:lstStyle/>
          <a:p>
            <a:r>
              <a:rPr lang="en-US" dirty="0"/>
              <a:t>FOUR KEY POINTS</a:t>
            </a:r>
          </a:p>
        </p:txBody>
      </p:sp>
      <p:sp>
        <p:nvSpPr>
          <p:cNvPr id="5" name="Arrow: Pentagon 4">
            <a:extLst>
              <a:ext uri="{FF2B5EF4-FFF2-40B4-BE49-F238E27FC236}">
                <a16:creationId xmlns:a16="http://schemas.microsoft.com/office/drawing/2014/main" id="{C972AC92-9111-4C80-9CCF-FA037C14BE47}"/>
              </a:ext>
            </a:extLst>
          </p:cNvPr>
          <p:cNvSpPr>
            <a:spLocks noChangeAspect="1"/>
          </p:cNvSpPr>
          <p:nvPr/>
        </p:nvSpPr>
        <p:spPr>
          <a:xfrm>
            <a:off x="10424543" y="1693640"/>
            <a:ext cx="3752467" cy="1488831"/>
          </a:xfrm>
          <a:prstGeom prst="homePlate">
            <a:avLst>
              <a:gd name="adj" fmla="val 35039"/>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B8EAD958-78BE-4D09-9FD6-2A4EE6DC84A8}"/>
              </a:ext>
            </a:extLst>
          </p:cNvPr>
          <p:cNvSpPr>
            <a:spLocks noChangeAspect="1"/>
          </p:cNvSpPr>
          <p:nvPr/>
        </p:nvSpPr>
        <p:spPr>
          <a:xfrm>
            <a:off x="7232443" y="1695600"/>
            <a:ext cx="3721570" cy="1488831"/>
          </a:xfrm>
          <a:prstGeom prst="homePlate">
            <a:avLst>
              <a:gd name="adj" fmla="val 35039"/>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25B2734F-4041-4712-AEC3-B7B05436874D}"/>
              </a:ext>
            </a:extLst>
          </p:cNvPr>
          <p:cNvSpPr>
            <a:spLocks noChangeAspect="1"/>
          </p:cNvSpPr>
          <p:nvPr/>
        </p:nvSpPr>
        <p:spPr>
          <a:xfrm>
            <a:off x="4032803" y="1695600"/>
            <a:ext cx="3721571" cy="1488831"/>
          </a:xfrm>
          <a:prstGeom prst="homePlate">
            <a:avLst>
              <a:gd name="adj" fmla="val 35039"/>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B883B978-7F32-437C-8B83-FE6F433A64B1}"/>
              </a:ext>
            </a:extLst>
          </p:cNvPr>
          <p:cNvSpPr>
            <a:spLocks noChangeAspect="1"/>
          </p:cNvSpPr>
          <p:nvPr/>
        </p:nvSpPr>
        <p:spPr>
          <a:xfrm>
            <a:off x="835622" y="1695600"/>
            <a:ext cx="3715178" cy="1488831"/>
          </a:xfrm>
          <a:prstGeom prst="homePlate">
            <a:avLst>
              <a:gd name="adj" fmla="val 350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0B7FCF-AE60-40AE-A723-72FB2D3D0646}"/>
              </a:ext>
            </a:extLst>
          </p:cNvPr>
          <p:cNvSpPr txBox="1"/>
          <p:nvPr/>
        </p:nvSpPr>
        <p:spPr>
          <a:xfrm>
            <a:off x="1060650" y="17136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1</a:t>
            </a:r>
          </a:p>
        </p:txBody>
      </p:sp>
      <p:sp>
        <p:nvSpPr>
          <p:cNvPr id="10" name="TextBox 9">
            <a:extLst>
              <a:ext uri="{FF2B5EF4-FFF2-40B4-BE49-F238E27FC236}">
                <a16:creationId xmlns:a16="http://schemas.microsoft.com/office/drawing/2014/main" id="{760D7F4B-C14A-4406-B504-461104245E71}"/>
              </a:ext>
            </a:extLst>
          </p:cNvPr>
          <p:cNvSpPr txBox="1"/>
          <p:nvPr/>
        </p:nvSpPr>
        <p:spPr>
          <a:xfrm>
            <a:off x="10954929" y="1713600"/>
            <a:ext cx="800219" cy="1446550"/>
          </a:xfrm>
          <a:prstGeom prst="rect">
            <a:avLst/>
          </a:prstGeom>
          <a:noFill/>
        </p:spPr>
        <p:txBody>
          <a:bodyPr wrap="none" rtlCol="0">
            <a:spAutoFit/>
          </a:bodyPr>
          <a:lstStyle/>
          <a:p>
            <a:pPr algn="l"/>
            <a:r>
              <a:rPr lang="en-US" sz="8800" dirty="0">
                <a:solidFill>
                  <a:srgbClr val="FFFFFF"/>
                </a:solidFill>
                <a:latin typeface="Effra" panose="020B0603020203020204" pitchFamily="34" charset="0"/>
              </a:rPr>
              <a:t>4</a:t>
            </a:r>
          </a:p>
        </p:txBody>
      </p:sp>
      <p:sp>
        <p:nvSpPr>
          <p:cNvPr id="11" name="TextBox 10">
            <a:extLst>
              <a:ext uri="{FF2B5EF4-FFF2-40B4-BE49-F238E27FC236}">
                <a16:creationId xmlns:a16="http://schemas.microsoft.com/office/drawing/2014/main" id="{E56FF8C0-B405-4358-9FF9-5FE66EF031EF}"/>
              </a:ext>
            </a:extLst>
          </p:cNvPr>
          <p:cNvSpPr txBox="1"/>
          <p:nvPr/>
        </p:nvSpPr>
        <p:spPr>
          <a:xfrm>
            <a:off x="7754374" y="1735921"/>
            <a:ext cx="793825" cy="1446550"/>
          </a:xfrm>
          <a:prstGeom prst="rect">
            <a:avLst/>
          </a:prstGeom>
          <a:noFill/>
        </p:spPr>
        <p:txBody>
          <a:bodyPr wrap="square" rtlCol="0">
            <a:spAutoFit/>
          </a:bodyPr>
          <a:lstStyle/>
          <a:p>
            <a:pPr algn="l"/>
            <a:r>
              <a:rPr lang="en-US" sz="8800" dirty="0">
                <a:solidFill>
                  <a:srgbClr val="FFFFFF"/>
                </a:solidFill>
                <a:latin typeface="Effra" panose="020B0603020203020204" pitchFamily="34" charset="0"/>
              </a:rPr>
              <a:t>3</a:t>
            </a:r>
          </a:p>
        </p:txBody>
      </p:sp>
      <p:sp>
        <p:nvSpPr>
          <p:cNvPr id="12" name="TextBox 11">
            <a:extLst>
              <a:ext uri="{FF2B5EF4-FFF2-40B4-BE49-F238E27FC236}">
                <a16:creationId xmlns:a16="http://schemas.microsoft.com/office/drawing/2014/main" id="{5630E812-5CA6-452B-8A0B-7493A6AB7A55}"/>
              </a:ext>
            </a:extLst>
          </p:cNvPr>
          <p:cNvSpPr txBox="1"/>
          <p:nvPr/>
        </p:nvSpPr>
        <p:spPr>
          <a:xfrm>
            <a:off x="4556430" y="1713600"/>
            <a:ext cx="800219" cy="1446550"/>
          </a:xfrm>
          <a:prstGeom prst="rect">
            <a:avLst/>
          </a:prstGeom>
          <a:noFill/>
        </p:spPr>
        <p:txBody>
          <a:bodyPr wrap="none" rtlCol="0">
            <a:spAutoFit/>
          </a:bodyPr>
          <a:lstStyle/>
          <a:p>
            <a:pPr algn="l"/>
            <a:r>
              <a:rPr lang="en-US" sz="8800" dirty="0">
                <a:solidFill>
                  <a:srgbClr val="B9D9EB"/>
                </a:solidFill>
                <a:latin typeface="Effra" panose="020B0603020203020204" pitchFamily="34" charset="0"/>
              </a:rPr>
              <a:t>2</a:t>
            </a:r>
          </a:p>
        </p:txBody>
      </p:sp>
      <p:sp>
        <p:nvSpPr>
          <p:cNvPr id="16" name="Rectangle 15">
            <a:extLst>
              <a:ext uri="{FF2B5EF4-FFF2-40B4-BE49-F238E27FC236}">
                <a16:creationId xmlns:a16="http://schemas.microsoft.com/office/drawing/2014/main" id="{3D134710-F268-4691-9982-5C3844AD4392}"/>
              </a:ext>
            </a:extLst>
          </p:cNvPr>
          <p:cNvSpPr/>
          <p:nvPr/>
        </p:nvSpPr>
        <p:spPr>
          <a:xfrm>
            <a:off x="833891" y="3194613"/>
            <a:ext cx="3192100" cy="4507793"/>
          </a:xfrm>
          <a:prstGeom prst="rect">
            <a:avLst/>
          </a:prstGeom>
          <a:solidFill>
            <a:srgbClr val="004B87"/>
          </a:solid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6213"/>
            <a:r>
              <a:rPr lang="en-US" sz="2000" dirty="0"/>
              <a:t>The heart is a four-chambered muscular organ, responsible for the vital transport of blood, oxygen, nutrients, and byproducts to and from the tissues.</a:t>
            </a:r>
          </a:p>
        </p:txBody>
      </p:sp>
      <p:sp>
        <p:nvSpPr>
          <p:cNvPr id="17" name="Rectangle 16">
            <a:extLst>
              <a:ext uri="{FF2B5EF4-FFF2-40B4-BE49-F238E27FC236}">
                <a16:creationId xmlns:a16="http://schemas.microsoft.com/office/drawing/2014/main" id="{716DA21D-8F4B-46BD-B221-C771D3A56171}"/>
              </a:ext>
            </a:extLst>
          </p:cNvPr>
          <p:cNvSpPr/>
          <p:nvPr/>
        </p:nvSpPr>
        <p:spPr>
          <a:xfrm>
            <a:off x="4032204" y="3194613"/>
            <a:ext cx="3192100" cy="4507793"/>
          </a:xfrm>
          <a:prstGeom prst="rect">
            <a:avLst/>
          </a:prstGeom>
          <a:solidFill>
            <a:srgbClr val="0085CA"/>
          </a:solidFill>
          <a:ln>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6213"/>
            <a:r>
              <a:rPr lang="en-US" sz="2000" dirty="0"/>
              <a:t>The right atrium of the heart collects deoxygenated blood from the superior and inferior vena cava and coronary sinus.</a:t>
            </a:r>
          </a:p>
        </p:txBody>
      </p:sp>
      <p:sp>
        <p:nvSpPr>
          <p:cNvPr id="18" name="Rectangle 17">
            <a:extLst>
              <a:ext uri="{FF2B5EF4-FFF2-40B4-BE49-F238E27FC236}">
                <a16:creationId xmlns:a16="http://schemas.microsoft.com/office/drawing/2014/main" id="{3BB4B90B-3A3E-452C-AADB-D399851F81E7}"/>
              </a:ext>
            </a:extLst>
          </p:cNvPr>
          <p:cNvSpPr/>
          <p:nvPr/>
        </p:nvSpPr>
        <p:spPr>
          <a:xfrm>
            <a:off x="7232443" y="3194614"/>
            <a:ext cx="3192100" cy="4507792"/>
          </a:xfrm>
          <a:prstGeom prst="rect">
            <a:avLst/>
          </a:prstGeom>
          <a:solidFill>
            <a:srgbClr val="00A9E0"/>
          </a:solidFill>
          <a:ln>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6213"/>
            <a:r>
              <a:rPr lang="en-US" sz="2000" dirty="0"/>
              <a:t>Action potential is the term used to describe specifically how the energy within each cell is generated and used, ultimately causing the heart to contract.</a:t>
            </a:r>
          </a:p>
        </p:txBody>
      </p:sp>
      <p:sp>
        <p:nvSpPr>
          <p:cNvPr id="19" name="Rectangle 18">
            <a:extLst>
              <a:ext uri="{FF2B5EF4-FFF2-40B4-BE49-F238E27FC236}">
                <a16:creationId xmlns:a16="http://schemas.microsoft.com/office/drawing/2014/main" id="{1DB7A507-AA75-4DB4-A82B-DCA790EF8ADF}"/>
              </a:ext>
            </a:extLst>
          </p:cNvPr>
          <p:cNvSpPr/>
          <p:nvPr/>
        </p:nvSpPr>
        <p:spPr>
          <a:xfrm>
            <a:off x="10438895" y="3194613"/>
            <a:ext cx="3192100" cy="4507792"/>
          </a:xfrm>
          <a:prstGeom prst="rect">
            <a:avLst/>
          </a:prstGeom>
          <a:solidFill>
            <a:srgbClr val="71C5E8"/>
          </a:solidFill>
          <a:ln>
            <a:solidFill>
              <a:srgbClr val="71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000" dirty="0"/>
              <a:t>The conduction system is a system of specialized cardiac tissue that controls the heart’s activity (speed and rhythm of contractions) using two main properties:</a:t>
            </a:r>
          </a:p>
          <a:p>
            <a:pPr marL="633413" indent="-457200">
              <a:buFont typeface="+mj-lt"/>
              <a:buAutoNum type="arabicPeriod"/>
            </a:pPr>
            <a:r>
              <a:rPr lang="en-US" sz="2000" dirty="0"/>
              <a:t>Automaticity </a:t>
            </a:r>
            <a:r>
              <a:rPr lang="en-US" sz="1800" dirty="0"/>
              <a:t>(ability of conduction fibers to spontaneously depolarize)</a:t>
            </a:r>
            <a:endParaRPr lang="en-US" sz="2000" dirty="0"/>
          </a:p>
          <a:p>
            <a:pPr marL="633413" indent="-457200">
              <a:buFont typeface="+mj-lt"/>
              <a:buAutoNum type="arabicPeriod"/>
            </a:pPr>
            <a:r>
              <a:rPr lang="en-US" sz="2000" dirty="0"/>
              <a:t>Conductivity </a:t>
            </a:r>
            <a:r>
              <a:rPr lang="en-US" sz="1800" dirty="0"/>
              <a:t>(ability of cardiac cells to rapidly conduct the electrical impulse)</a:t>
            </a:r>
            <a:endParaRPr lang="en-US" sz="2000" dirty="0"/>
          </a:p>
        </p:txBody>
      </p:sp>
      <p:sp>
        <p:nvSpPr>
          <p:cNvPr id="22" name="Rectangle 21">
            <a:extLst>
              <a:ext uri="{FF2B5EF4-FFF2-40B4-BE49-F238E27FC236}">
                <a16:creationId xmlns:a16="http://schemas.microsoft.com/office/drawing/2014/main" id="{900A68A5-F822-4FB4-9808-BBD157EC8D36}"/>
              </a:ext>
            </a:extLst>
          </p:cNvPr>
          <p:cNvSpPr/>
          <p:nvPr/>
        </p:nvSpPr>
        <p:spPr>
          <a:xfrm>
            <a:off x="13642768" y="1447008"/>
            <a:ext cx="941912" cy="1735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94200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5C8BC75-CDD7-48B3-866E-7670290DB54F}"/>
              </a:ext>
            </a:extLst>
          </p:cNvPr>
          <p:cNvGrpSpPr/>
          <p:nvPr/>
        </p:nvGrpSpPr>
        <p:grpSpPr>
          <a:xfrm>
            <a:off x="954904" y="3578675"/>
            <a:ext cx="1880819" cy="516563"/>
            <a:chOff x="954904" y="2860157"/>
            <a:chExt cx="1880819" cy="516563"/>
          </a:xfrm>
        </p:grpSpPr>
        <p:grpSp>
          <p:nvGrpSpPr>
            <p:cNvPr id="60" name="Group 59">
              <a:extLst>
                <a:ext uri="{FF2B5EF4-FFF2-40B4-BE49-F238E27FC236}">
                  <a16:creationId xmlns:a16="http://schemas.microsoft.com/office/drawing/2014/main" id="{268B0744-6D7F-4CF7-B591-C3E71D80FC9B}"/>
                </a:ext>
              </a:extLst>
            </p:cNvPr>
            <p:cNvGrpSpPr>
              <a:grpSpLocks noChangeAspect="1"/>
            </p:cNvGrpSpPr>
            <p:nvPr/>
          </p:nvGrpSpPr>
          <p:grpSpPr>
            <a:xfrm>
              <a:off x="954904" y="2860157"/>
              <a:ext cx="1880819" cy="516563"/>
              <a:chOff x="1251081" y="2680152"/>
              <a:chExt cx="2497015" cy="685800"/>
            </a:xfrm>
          </p:grpSpPr>
          <p:grpSp>
            <p:nvGrpSpPr>
              <p:cNvPr id="62" name="Group 61">
                <a:extLst>
                  <a:ext uri="{FF2B5EF4-FFF2-40B4-BE49-F238E27FC236}">
                    <a16:creationId xmlns:a16="http://schemas.microsoft.com/office/drawing/2014/main" id="{79A91EAB-FB50-4C32-A1A3-85F6F5DC0921}"/>
                  </a:ext>
                </a:extLst>
              </p:cNvPr>
              <p:cNvGrpSpPr/>
              <p:nvPr/>
            </p:nvGrpSpPr>
            <p:grpSpPr>
              <a:xfrm>
                <a:off x="1251081" y="2680152"/>
                <a:ext cx="2497015" cy="685800"/>
                <a:chOff x="1529862" y="2936631"/>
                <a:chExt cx="2497015" cy="685800"/>
              </a:xfrm>
            </p:grpSpPr>
            <p:sp>
              <p:nvSpPr>
                <p:cNvPr id="65" name="Rectangle 64">
                  <a:extLst>
                    <a:ext uri="{FF2B5EF4-FFF2-40B4-BE49-F238E27FC236}">
                      <a16:creationId xmlns:a16="http://schemas.microsoft.com/office/drawing/2014/main" id="{03C4893D-A7AD-443B-B48D-6F82C1FA2501}"/>
                    </a:ext>
                  </a:extLst>
                </p:cNvPr>
                <p:cNvSpPr/>
                <p:nvPr/>
              </p:nvSpPr>
              <p:spPr>
                <a:xfrm>
                  <a:off x="2250831" y="2936631"/>
                  <a:ext cx="1776046" cy="685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B6C8B54B-C985-4FA2-975E-C40E705BF2DA}"/>
                    </a:ext>
                  </a:extLst>
                </p:cNvPr>
                <p:cNvSpPr/>
                <p:nvPr/>
              </p:nvSpPr>
              <p:spPr>
                <a:xfrm>
                  <a:off x="1529862" y="2936631"/>
                  <a:ext cx="720969"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F9677D02-1201-4005-BCA1-8C41424E0A3D}"/>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1424F68-8D50-4F28-86C9-158552CE5A8C}"/>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1" name="Picture 60">
              <a:extLst>
                <a:ext uri="{FF2B5EF4-FFF2-40B4-BE49-F238E27FC236}">
                  <a16:creationId xmlns:a16="http://schemas.microsoft.com/office/drawing/2014/main" id="{C73CC800-6B3C-434F-8E21-59A33E59B114}"/>
                </a:ext>
              </a:extLst>
            </p:cNvPr>
            <p:cNvPicPr>
              <a:picLocks noChangeAspect="1"/>
            </p:cNvPicPr>
            <p:nvPr/>
          </p:nvPicPr>
          <p:blipFill rotWithShape="1">
            <a:blip r:embed="rId3"/>
            <a:srcRect l="5972" t="20862" r="71302" b="15703"/>
            <a:stretch/>
          </p:blipFill>
          <p:spPr>
            <a:xfrm>
              <a:off x="1003496" y="2892986"/>
              <a:ext cx="445868" cy="449173"/>
            </a:xfrm>
            <a:prstGeom prst="rect">
              <a:avLst/>
            </a:prstGeom>
          </p:spPr>
        </p:pic>
      </p:grpSp>
      <p:grpSp>
        <p:nvGrpSpPr>
          <p:cNvPr id="32" name="Group 31">
            <a:extLst>
              <a:ext uri="{FF2B5EF4-FFF2-40B4-BE49-F238E27FC236}">
                <a16:creationId xmlns:a16="http://schemas.microsoft.com/office/drawing/2014/main" id="{0CB6D26E-365E-4B39-AF60-AB0E3E055BE0}"/>
              </a:ext>
            </a:extLst>
          </p:cNvPr>
          <p:cNvGrpSpPr/>
          <p:nvPr/>
        </p:nvGrpSpPr>
        <p:grpSpPr>
          <a:xfrm>
            <a:off x="954904" y="4303358"/>
            <a:ext cx="1880819" cy="516563"/>
            <a:chOff x="954904" y="2860157"/>
            <a:chExt cx="1880819" cy="516563"/>
          </a:xfrm>
        </p:grpSpPr>
        <p:grpSp>
          <p:nvGrpSpPr>
            <p:cNvPr id="33" name="Group 32">
              <a:extLst>
                <a:ext uri="{FF2B5EF4-FFF2-40B4-BE49-F238E27FC236}">
                  <a16:creationId xmlns:a16="http://schemas.microsoft.com/office/drawing/2014/main" id="{0FB3FEA3-E7D4-4E88-8972-824D78B88E8E}"/>
                </a:ext>
              </a:extLst>
            </p:cNvPr>
            <p:cNvGrpSpPr>
              <a:grpSpLocks noChangeAspect="1"/>
            </p:cNvGrpSpPr>
            <p:nvPr/>
          </p:nvGrpSpPr>
          <p:grpSpPr>
            <a:xfrm>
              <a:off x="954904" y="2860157"/>
              <a:ext cx="1880819" cy="516563"/>
              <a:chOff x="1251081" y="2680152"/>
              <a:chExt cx="2497015" cy="685800"/>
            </a:xfrm>
          </p:grpSpPr>
          <p:grpSp>
            <p:nvGrpSpPr>
              <p:cNvPr id="35" name="Group 34">
                <a:extLst>
                  <a:ext uri="{FF2B5EF4-FFF2-40B4-BE49-F238E27FC236}">
                    <a16:creationId xmlns:a16="http://schemas.microsoft.com/office/drawing/2014/main" id="{3348A281-98E4-409C-99B1-8181EE0363C3}"/>
                  </a:ext>
                </a:extLst>
              </p:cNvPr>
              <p:cNvGrpSpPr/>
              <p:nvPr/>
            </p:nvGrpSpPr>
            <p:grpSpPr>
              <a:xfrm>
                <a:off x="1251081" y="2680152"/>
                <a:ext cx="2497015" cy="685800"/>
                <a:chOff x="1529862" y="2936631"/>
                <a:chExt cx="2497015" cy="685800"/>
              </a:xfrm>
            </p:grpSpPr>
            <p:sp>
              <p:nvSpPr>
                <p:cNvPr id="57" name="Rectangle 56">
                  <a:extLst>
                    <a:ext uri="{FF2B5EF4-FFF2-40B4-BE49-F238E27FC236}">
                      <a16:creationId xmlns:a16="http://schemas.microsoft.com/office/drawing/2014/main" id="{1F6D961D-BA49-4E9E-AC54-488E2A3266AB}"/>
                    </a:ext>
                  </a:extLst>
                </p:cNvPr>
                <p:cNvSpPr/>
                <p:nvPr/>
              </p:nvSpPr>
              <p:spPr>
                <a:xfrm>
                  <a:off x="2250831" y="2936631"/>
                  <a:ext cx="1776046" cy="685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32203163-E518-496A-9690-07B0CEEA094C}"/>
                    </a:ext>
                  </a:extLst>
                </p:cNvPr>
                <p:cNvSpPr/>
                <p:nvPr/>
              </p:nvSpPr>
              <p:spPr>
                <a:xfrm>
                  <a:off x="1529862" y="2936631"/>
                  <a:ext cx="720969"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ABDFBC94-F8DA-447B-9D7E-70D650C72BB7}"/>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BF224A-68D7-492D-BFB6-7AC3043EE2DA}"/>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id="{09CC3136-7846-4644-8D1A-16CF01653E6E}"/>
                </a:ext>
              </a:extLst>
            </p:cNvPr>
            <p:cNvPicPr>
              <a:picLocks noChangeAspect="1"/>
            </p:cNvPicPr>
            <p:nvPr/>
          </p:nvPicPr>
          <p:blipFill rotWithShape="1">
            <a:blip r:embed="rId3"/>
            <a:srcRect l="5972" t="20862" r="71302" b="15703"/>
            <a:stretch/>
          </p:blipFill>
          <p:spPr>
            <a:xfrm>
              <a:off x="1003496" y="2892986"/>
              <a:ext cx="445868" cy="449173"/>
            </a:xfrm>
            <a:prstGeom prst="rect">
              <a:avLst/>
            </a:prstGeom>
          </p:spPr>
        </p:pic>
      </p:grpSp>
      <p:grpSp>
        <p:nvGrpSpPr>
          <p:cNvPr id="4" name="Group 3">
            <a:extLst>
              <a:ext uri="{FF2B5EF4-FFF2-40B4-BE49-F238E27FC236}">
                <a16:creationId xmlns:a16="http://schemas.microsoft.com/office/drawing/2014/main" id="{A46F5D9E-516C-48C4-9563-16902FAC8456}"/>
              </a:ext>
            </a:extLst>
          </p:cNvPr>
          <p:cNvGrpSpPr/>
          <p:nvPr/>
        </p:nvGrpSpPr>
        <p:grpSpPr>
          <a:xfrm>
            <a:off x="954904" y="2860157"/>
            <a:ext cx="1880819" cy="516563"/>
            <a:chOff x="954904" y="2860157"/>
            <a:chExt cx="1880819" cy="516563"/>
          </a:xfrm>
        </p:grpSpPr>
        <p:grpSp>
          <p:nvGrpSpPr>
            <p:cNvPr id="16" name="Group 15">
              <a:extLst>
                <a:ext uri="{FF2B5EF4-FFF2-40B4-BE49-F238E27FC236}">
                  <a16:creationId xmlns:a16="http://schemas.microsoft.com/office/drawing/2014/main" id="{16701461-A01A-4817-88AA-779B5E460098}"/>
                </a:ext>
              </a:extLst>
            </p:cNvPr>
            <p:cNvGrpSpPr>
              <a:grpSpLocks noChangeAspect="1"/>
            </p:cNvGrpSpPr>
            <p:nvPr/>
          </p:nvGrpSpPr>
          <p:grpSpPr>
            <a:xfrm>
              <a:off x="954904" y="2860157"/>
              <a:ext cx="1880819" cy="516563"/>
              <a:chOff x="1251081" y="2680152"/>
              <a:chExt cx="2497015" cy="685800"/>
            </a:xfrm>
          </p:grpSpPr>
          <p:grpSp>
            <p:nvGrpSpPr>
              <p:cNvPr id="7" name="Group 6">
                <a:extLst>
                  <a:ext uri="{FF2B5EF4-FFF2-40B4-BE49-F238E27FC236}">
                    <a16:creationId xmlns:a16="http://schemas.microsoft.com/office/drawing/2014/main" id="{78AC32D5-1DDE-45A3-91E4-E2E4A239DCA0}"/>
                  </a:ext>
                </a:extLst>
              </p:cNvPr>
              <p:cNvGrpSpPr/>
              <p:nvPr/>
            </p:nvGrpSpPr>
            <p:grpSpPr>
              <a:xfrm>
                <a:off x="1251081" y="2680152"/>
                <a:ext cx="2497015" cy="685800"/>
                <a:chOff x="1529862" y="2936631"/>
                <a:chExt cx="2497015" cy="685800"/>
              </a:xfrm>
            </p:grpSpPr>
            <p:sp>
              <p:nvSpPr>
                <p:cNvPr id="3" name="Rectangle 2">
                  <a:extLst>
                    <a:ext uri="{FF2B5EF4-FFF2-40B4-BE49-F238E27FC236}">
                      <a16:creationId xmlns:a16="http://schemas.microsoft.com/office/drawing/2014/main" id="{BB339B21-C4C9-45F8-AC17-254C86B34C90}"/>
                    </a:ext>
                  </a:extLst>
                </p:cNvPr>
                <p:cNvSpPr/>
                <p:nvPr/>
              </p:nvSpPr>
              <p:spPr>
                <a:xfrm>
                  <a:off x="2250831" y="2936631"/>
                  <a:ext cx="1776046" cy="685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A1EDA9-CC21-4102-8242-6311C5316C4C}"/>
                    </a:ext>
                  </a:extLst>
                </p:cNvPr>
                <p:cNvSpPr/>
                <p:nvPr/>
              </p:nvSpPr>
              <p:spPr>
                <a:xfrm>
                  <a:off x="1529862" y="2936631"/>
                  <a:ext cx="720969"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3FEA8AC4-F984-4D15-AD26-7F4890567342}"/>
                  </a:ext>
                </a:extLst>
              </p:cNvPr>
              <p:cNvCxnSpPr>
                <a:cxnSpLocks/>
              </p:cNvCxnSpPr>
              <p:nvPr/>
            </p:nvCxnSpPr>
            <p:spPr>
              <a:xfrm>
                <a:off x="3294185" y="2790092"/>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E7C984-3838-44C3-B6A3-8BB25E6D384F}"/>
                  </a:ext>
                </a:extLst>
              </p:cNvPr>
              <p:cNvCxnSpPr>
                <a:cxnSpLocks/>
              </p:cNvCxnSpPr>
              <p:nvPr/>
            </p:nvCxnSpPr>
            <p:spPr>
              <a:xfrm rot="6240000">
                <a:off x="3301139" y="3016511"/>
                <a:ext cx="316523" cy="2329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882A7DB2-2093-437C-AADB-0F8605E5B13D}"/>
                </a:ext>
              </a:extLst>
            </p:cNvPr>
            <p:cNvPicPr>
              <a:picLocks noChangeAspect="1"/>
            </p:cNvPicPr>
            <p:nvPr/>
          </p:nvPicPr>
          <p:blipFill rotWithShape="1">
            <a:blip r:embed="rId4"/>
            <a:srcRect l="5972" t="20862" r="71302" b="15585"/>
            <a:stretch/>
          </p:blipFill>
          <p:spPr>
            <a:xfrm>
              <a:off x="1003496" y="2892986"/>
              <a:ext cx="445868" cy="450000"/>
            </a:xfrm>
            <a:prstGeom prst="rect">
              <a:avLst/>
            </a:prstGeom>
          </p:spPr>
        </p:pic>
      </p:grpSp>
      <p:sp>
        <p:nvSpPr>
          <p:cNvPr id="29" name="TextBox 28">
            <a:hlinkClick r:id="rId5" action="ppaction://hlinksldjump"/>
            <a:extLst>
              <a:ext uri="{FF2B5EF4-FFF2-40B4-BE49-F238E27FC236}">
                <a16:creationId xmlns:a16="http://schemas.microsoft.com/office/drawing/2014/main" id="{5EBE8DC7-E90C-447F-AF17-81B70A9541E4}"/>
              </a:ext>
            </a:extLst>
          </p:cNvPr>
          <p:cNvSpPr txBox="1"/>
          <p:nvPr/>
        </p:nvSpPr>
        <p:spPr>
          <a:xfrm>
            <a:off x="1415185" y="2230179"/>
            <a:ext cx="2520462" cy="430887"/>
          </a:xfrm>
          <a:prstGeom prst="rect">
            <a:avLst/>
          </a:prstGeom>
          <a:noFill/>
        </p:spPr>
        <p:txBody>
          <a:bodyPr wrap="square" rtlCol="0">
            <a:spAutoFit/>
          </a:bodyPr>
          <a:lstStyle/>
          <a:p>
            <a:pPr algn="l"/>
            <a:r>
              <a:rPr lang="en-US" dirty="0">
                <a:latin typeface="Effra" panose="020B0603020203020204" pitchFamily="34" charset="0"/>
              </a:rPr>
              <a:t>INTRODUCTION</a:t>
            </a:r>
          </a:p>
        </p:txBody>
      </p:sp>
      <p:sp>
        <p:nvSpPr>
          <p:cNvPr id="30" name="TextBox 29">
            <a:extLst>
              <a:ext uri="{FF2B5EF4-FFF2-40B4-BE49-F238E27FC236}">
                <a16:creationId xmlns:a16="http://schemas.microsoft.com/office/drawing/2014/main" id="{E967DBF9-FF05-484B-BC23-505BA838B0D7}"/>
              </a:ext>
            </a:extLst>
          </p:cNvPr>
          <p:cNvSpPr txBox="1"/>
          <p:nvPr/>
        </p:nvSpPr>
        <p:spPr>
          <a:xfrm>
            <a:off x="1415185" y="5028041"/>
            <a:ext cx="2520462" cy="430887"/>
          </a:xfrm>
          <a:prstGeom prst="rect">
            <a:avLst/>
          </a:prstGeom>
          <a:noFill/>
        </p:spPr>
        <p:txBody>
          <a:bodyPr wrap="square" rtlCol="0">
            <a:spAutoFit/>
          </a:bodyPr>
          <a:lstStyle/>
          <a:p>
            <a:pPr algn="l"/>
            <a:r>
              <a:rPr lang="en-US" dirty="0">
                <a:solidFill>
                  <a:srgbClr val="00A9E0"/>
                </a:solidFill>
                <a:latin typeface="Effra" panose="020B0603020203020204" pitchFamily="34" charset="0"/>
              </a:rPr>
              <a:t>SUMMARY</a:t>
            </a:r>
          </a:p>
        </p:txBody>
      </p:sp>
      <p:sp>
        <p:nvSpPr>
          <p:cNvPr id="31" name="TextBox 30">
            <a:extLst>
              <a:ext uri="{FF2B5EF4-FFF2-40B4-BE49-F238E27FC236}">
                <a16:creationId xmlns:a16="http://schemas.microsoft.com/office/drawing/2014/main" id="{FBEDEF53-E8D0-493E-BA9F-ECD6F8DFB480}"/>
              </a:ext>
            </a:extLst>
          </p:cNvPr>
          <p:cNvSpPr txBox="1"/>
          <p:nvPr/>
        </p:nvSpPr>
        <p:spPr>
          <a:xfrm>
            <a:off x="1489990" y="2901500"/>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01</a:t>
            </a:r>
          </a:p>
        </p:txBody>
      </p:sp>
      <p:sp>
        <p:nvSpPr>
          <p:cNvPr id="38" name="TextBox 37">
            <a:extLst>
              <a:ext uri="{FF2B5EF4-FFF2-40B4-BE49-F238E27FC236}">
                <a16:creationId xmlns:a16="http://schemas.microsoft.com/office/drawing/2014/main" id="{6C3A56F2-E05D-43CE-905B-FEEEEEB16298}"/>
              </a:ext>
            </a:extLst>
          </p:cNvPr>
          <p:cNvSpPr txBox="1"/>
          <p:nvPr/>
        </p:nvSpPr>
        <p:spPr>
          <a:xfrm>
            <a:off x="1489990" y="3620018"/>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02</a:t>
            </a:r>
          </a:p>
        </p:txBody>
      </p:sp>
      <p:sp>
        <p:nvSpPr>
          <p:cNvPr id="45" name="TextBox 44">
            <a:extLst>
              <a:ext uri="{FF2B5EF4-FFF2-40B4-BE49-F238E27FC236}">
                <a16:creationId xmlns:a16="http://schemas.microsoft.com/office/drawing/2014/main" id="{E2478EB5-818F-4403-9F65-F08723261337}"/>
              </a:ext>
            </a:extLst>
          </p:cNvPr>
          <p:cNvSpPr txBox="1"/>
          <p:nvPr/>
        </p:nvSpPr>
        <p:spPr>
          <a:xfrm>
            <a:off x="1489990" y="4344701"/>
            <a:ext cx="492443" cy="430887"/>
          </a:xfrm>
          <a:prstGeom prst="rect">
            <a:avLst/>
          </a:prstGeom>
          <a:noFill/>
        </p:spPr>
        <p:txBody>
          <a:bodyPr wrap="none" rtlCol="0">
            <a:spAutoFit/>
          </a:bodyPr>
          <a:lstStyle/>
          <a:p>
            <a:pPr algn="l"/>
            <a:r>
              <a:rPr lang="en-US" dirty="0">
                <a:solidFill>
                  <a:schemeClr val="bg1"/>
                </a:solidFill>
                <a:latin typeface="Effra" panose="020B0603020203020204" pitchFamily="34" charset="0"/>
              </a:rPr>
              <a:t>03</a:t>
            </a:r>
          </a:p>
        </p:txBody>
      </p:sp>
      <p:sp>
        <p:nvSpPr>
          <p:cNvPr id="46" name="TextBox 45">
            <a:extLst>
              <a:ext uri="{FF2B5EF4-FFF2-40B4-BE49-F238E27FC236}">
                <a16:creationId xmlns:a16="http://schemas.microsoft.com/office/drawing/2014/main" id="{9AFB60B9-5B8D-48DC-9BB6-6EE81BD5F77B}"/>
              </a:ext>
            </a:extLst>
          </p:cNvPr>
          <p:cNvSpPr txBox="1"/>
          <p:nvPr/>
        </p:nvSpPr>
        <p:spPr>
          <a:xfrm>
            <a:off x="2988777" y="2901500"/>
            <a:ext cx="352051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anatomical structures</a:t>
            </a:r>
          </a:p>
        </p:txBody>
      </p:sp>
      <p:sp>
        <p:nvSpPr>
          <p:cNvPr id="47" name="TextBox 46">
            <a:extLst>
              <a:ext uri="{FF2B5EF4-FFF2-40B4-BE49-F238E27FC236}">
                <a16:creationId xmlns:a16="http://schemas.microsoft.com/office/drawing/2014/main" id="{2C1EF7B9-6F47-488E-9ED5-0F1FCB9AE28F}"/>
              </a:ext>
            </a:extLst>
          </p:cNvPr>
          <p:cNvSpPr txBox="1"/>
          <p:nvPr/>
        </p:nvSpPr>
        <p:spPr>
          <a:xfrm>
            <a:off x="2988777" y="3635576"/>
            <a:ext cx="3403496"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Cardiac electrical conduction</a:t>
            </a:r>
          </a:p>
        </p:txBody>
      </p:sp>
      <p:sp>
        <p:nvSpPr>
          <p:cNvPr id="48" name="TextBox 47">
            <a:extLst>
              <a:ext uri="{FF2B5EF4-FFF2-40B4-BE49-F238E27FC236}">
                <a16:creationId xmlns:a16="http://schemas.microsoft.com/office/drawing/2014/main" id="{4EFA1810-043E-4322-BFB8-C8D68047CA33}"/>
              </a:ext>
            </a:extLst>
          </p:cNvPr>
          <p:cNvSpPr txBox="1"/>
          <p:nvPr/>
        </p:nvSpPr>
        <p:spPr>
          <a:xfrm>
            <a:off x="2988777" y="4360089"/>
            <a:ext cx="3940502" cy="400110"/>
          </a:xfrm>
          <a:prstGeom prst="rect">
            <a:avLst/>
          </a:prstGeom>
          <a:noFill/>
        </p:spPr>
        <p:txBody>
          <a:bodyPr wrap="none" rtlCol="0">
            <a:spAutoFit/>
          </a:bodyPr>
          <a:lstStyle/>
          <a:p>
            <a:pPr algn="l"/>
            <a:r>
              <a:rPr lang="en-US" sz="2000" dirty="0">
                <a:solidFill>
                  <a:srgbClr val="00A9E0"/>
                </a:solidFill>
                <a:latin typeface="Effra" panose="020B0603020203020204" pitchFamily="34" charset="0"/>
              </a:rPr>
              <a:t>Electrical conduction and the ECG</a:t>
            </a:r>
          </a:p>
        </p:txBody>
      </p:sp>
      <p:sp>
        <p:nvSpPr>
          <p:cNvPr id="39" name="Rectangle 38">
            <a:hlinkClick r:id="rId6" action="ppaction://hlinksldjump"/>
            <a:extLst>
              <a:ext uri="{FF2B5EF4-FFF2-40B4-BE49-F238E27FC236}">
                <a16:creationId xmlns:a16="http://schemas.microsoft.com/office/drawing/2014/main" id="{94266836-F7BF-4E54-ACE7-81CCC52726A0}"/>
              </a:ext>
            </a:extLst>
          </p:cNvPr>
          <p:cNvSpPr/>
          <p:nvPr/>
        </p:nvSpPr>
        <p:spPr>
          <a:xfrm>
            <a:off x="954904" y="2860157"/>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7" action="ppaction://hlinksldjump"/>
            <a:extLst>
              <a:ext uri="{FF2B5EF4-FFF2-40B4-BE49-F238E27FC236}">
                <a16:creationId xmlns:a16="http://schemas.microsoft.com/office/drawing/2014/main" id="{D2205B75-0F8A-4BC6-AB1C-634C4C7A7F52}"/>
              </a:ext>
            </a:extLst>
          </p:cNvPr>
          <p:cNvSpPr/>
          <p:nvPr/>
        </p:nvSpPr>
        <p:spPr>
          <a:xfrm>
            <a:off x="954904" y="3575684"/>
            <a:ext cx="5437369"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8" action="ppaction://hlinksldjump"/>
            <a:extLst>
              <a:ext uri="{FF2B5EF4-FFF2-40B4-BE49-F238E27FC236}">
                <a16:creationId xmlns:a16="http://schemas.microsoft.com/office/drawing/2014/main" id="{328CBC30-0FA1-44FC-934B-4EC9D5D9F2AE}"/>
              </a:ext>
            </a:extLst>
          </p:cNvPr>
          <p:cNvSpPr/>
          <p:nvPr/>
        </p:nvSpPr>
        <p:spPr>
          <a:xfrm>
            <a:off x="954904" y="4291211"/>
            <a:ext cx="5974375"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9" action="ppaction://hlinksldjump"/>
            <a:extLst>
              <a:ext uri="{FF2B5EF4-FFF2-40B4-BE49-F238E27FC236}">
                <a16:creationId xmlns:a16="http://schemas.microsoft.com/office/drawing/2014/main" id="{09BC54DC-BF0E-4DF0-A7AE-A1737A191C8F}"/>
              </a:ext>
            </a:extLst>
          </p:cNvPr>
          <p:cNvSpPr/>
          <p:nvPr/>
        </p:nvSpPr>
        <p:spPr>
          <a:xfrm>
            <a:off x="1415186" y="4985202"/>
            <a:ext cx="1420538" cy="51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227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1D9A78-602B-481D-B563-079468674774}"/>
              </a:ext>
            </a:extLst>
          </p:cNvPr>
          <p:cNvSpPr>
            <a:spLocks noGrp="1"/>
          </p:cNvSpPr>
          <p:nvPr>
            <p:ph type="pic" sz="quarter" idx="14"/>
          </p:nvPr>
        </p:nvSpPr>
        <p:spPr/>
      </p:sp>
      <p:sp>
        <p:nvSpPr>
          <p:cNvPr id="4" name="Text Placeholder 3">
            <a:extLst>
              <a:ext uri="{FF2B5EF4-FFF2-40B4-BE49-F238E27FC236}">
                <a16:creationId xmlns:a16="http://schemas.microsoft.com/office/drawing/2014/main" id="{D85C6A7C-3A50-4874-A621-90F8657F5DC6}"/>
              </a:ext>
            </a:extLst>
          </p:cNvPr>
          <p:cNvSpPr>
            <a:spLocks noGrp="1"/>
          </p:cNvSpPr>
          <p:nvPr>
            <p:ph type="body" sz="quarter" idx="16"/>
          </p:nvPr>
        </p:nvSpPr>
        <p:spPr>
          <a:xfrm>
            <a:off x="4367796" y="1279986"/>
            <a:ext cx="9258935" cy="5257800"/>
          </a:xfrm>
        </p:spPr>
        <p:txBody>
          <a:bodyPr>
            <a:normAutofit/>
          </a:bodyPr>
          <a:lstStyle/>
          <a:p>
            <a:r>
              <a:rPr lang="en-US" sz="2400" dirty="0"/>
              <a:t>In this module, you learned about the anatomical structures of the heart and their functions. You </a:t>
            </a:r>
            <a:r>
              <a:rPr lang="en-US" sz="2400"/>
              <a:t>also learned how </a:t>
            </a:r>
            <a:r>
              <a:rPr lang="en-US" sz="2400" dirty="0"/>
              <a:t>electrical impulses travel through the heart, the mechanical effect of this and why the heart contracts.</a:t>
            </a:r>
          </a:p>
          <a:p>
            <a:endParaRPr lang="en-US" sz="2400" dirty="0"/>
          </a:p>
          <a:p>
            <a:r>
              <a:rPr lang="en-US" sz="2400" dirty="0"/>
              <a:t>You should now be able to:</a:t>
            </a:r>
          </a:p>
          <a:p>
            <a:br>
              <a:rPr lang="en-US" sz="2400" dirty="0"/>
            </a:br>
            <a:endParaRPr lang="en-US" sz="2400" dirty="0"/>
          </a:p>
        </p:txBody>
      </p:sp>
      <p:sp>
        <p:nvSpPr>
          <p:cNvPr id="5" name="Text Placeholder 4">
            <a:extLst>
              <a:ext uri="{FF2B5EF4-FFF2-40B4-BE49-F238E27FC236}">
                <a16:creationId xmlns:a16="http://schemas.microsoft.com/office/drawing/2014/main" id="{F6BB8724-1DE3-4D4B-AD43-5C00F3EF35F0}"/>
              </a:ext>
            </a:extLst>
          </p:cNvPr>
          <p:cNvSpPr>
            <a:spLocks noGrp="1"/>
          </p:cNvSpPr>
          <p:nvPr>
            <p:ph type="body" sz="quarter" idx="17"/>
          </p:nvPr>
        </p:nvSpPr>
        <p:spPr/>
        <p:txBody>
          <a:bodyPr>
            <a:normAutofit fontScale="92500" lnSpcReduction="20000"/>
          </a:bodyPr>
          <a:lstStyle/>
          <a:p>
            <a:r>
              <a:rPr lang="en-US" dirty="0"/>
              <a:t>Summary</a:t>
            </a:r>
          </a:p>
        </p:txBody>
      </p:sp>
      <p:pic>
        <p:nvPicPr>
          <p:cNvPr id="6" name="Picture Placeholder 6">
            <a:extLst>
              <a:ext uri="{FF2B5EF4-FFF2-40B4-BE49-F238E27FC236}">
                <a16:creationId xmlns:a16="http://schemas.microsoft.com/office/drawing/2014/main" id="{D15B1F11-08ED-4070-8FDC-1408A6FBE423}"/>
              </a:ext>
            </a:extLst>
          </p:cNvPr>
          <p:cNvPicPr>
            <a:picLocks noGrp="1" noChangeAspect="1"/>
          </p:cNvPicPr>
          <p:nvPr>
            <p:ph type="pic" sz="quarter" idx="13"/>
          </p:nvPr>
        </p:nvPicPr>
        <p:blipFill>
          <a:blip r:embed="rId3"/>
          <a:srcRect l="282" r="282"/>
          <a:stretch>
            <a:fillRect/>
          </a:stretch>
        </p:blipFill>
        <p:spPr>
          <a:xfrm>
            <a:off x="0" y="4114800"/>
            <a:ext cx="4114800" cy="4114800"/>
          </a:xfrm>
          <a:prstGeom prst="rect">
            <a:avLst/>
          </a:prstGeom>
        </p:spPr>
      </p:pic>
      <p:sp>
        <p:nvSpPr>
          <p:cNvPr id="8" name="Rectangle 7">
            <a:extLst>
              <a:ext uri="{FF2B5EF4-FFF2-40B4-BE49-F238E27FC236}">
                <a16:creationId xmlns:a16="http://schemas.microsoft.com/office/drawing/2014/main" id="{24101044-9CB2-4614-A6DD-20A001C86D7E}"/>
              </a:ext>
            </a:extLst>
          </p:cNvPr>
          <p:cNvSpPr/>
          <p:nvPr/>
        </p:nvSpPr>
        <p:spPr>
          <a:xfrm>
            <a:off x="4367796" y="4030330"/>
            <a:ext cx="8815770" cy="3340402"/>
          </a:xfrm>
          <a:prstGeom prst="rect">
            <a:avLst/>
          </a:prstGeom>
        </p:spPr>
        <p:txBody>
          <a:bodyPr wrap="square">
            <a:spAutoFit/>
          </a:bodyPr>
          <a:lstStyle/>
          <a:p>
            <a:pPr marL="358775" lvl="1" indent="-342900" defTabSz="914400">
              <a:lnSpc>
                <a:spcPct val="90000"/>
              </a:lnSpc>
              <a:spcBef>
                <a:spcPts val="1000"/>
              </a:spcBef>
              <a:buFont typeface="Wingdings" panose="05000000000000000000" pitchFamily="2" charset="2"/>
              <a:buChar char="§"/>
            </a:pPr>
            <a:r>
              <a:rPr lang="en-US" sz="2400" dirty="0">
                <a:solidFill>
                  <a:srgbClr val="FFFFFF"/>
                </a:solidFill>
                <a:latin typeface="Effra" panose="020B0603020203020204" pitchFamily="34" charset="0"/>
              </a:rPr>
              <a:t>Identify the names, locations, and functions of the main cardiac anatomical structures</a:t>
            </a:r>
          </a:p>
          <a:p>
            <a:pPr marL="358775" lvl="1" indent="-342900" defTabSz="914400">
              <a:lnSpc>
                <a:spcPct val="90000"/>
              </a:lnSpc>
              <a:spcBef>
                <a:spcPts val="1000"/>
              </a:spcBef>
              <a:buFont typeface="Wingdings" panose="05000000000000000000" pitchFamily="2" charset="2"/>
              <a:buChar char="§"/>
            </a:pPr>
            <a:r>
              <a:rPr lang="en-US" sz="2400" dirty="0">
                <a:solidFill>
                  <a:srgbClr val="FFFFFF"/>
                </a:solidFill>
                <a:latin typeface="Effra" panose="020B0603020203020204" pitchFamily="34" charset="0"/>
              </a:rPr>
              <a:t>Explain how an electrical impulse travels through the heart, and explain what happens mechanically as the electrical impulse moves</a:t>
            </a:r>
          </a:p>
          <a:p>
            <a:pPr marL="358775" lvl="1" indent="-342900" defTabSz="914400">
              <a:lnSpc>
                <a:spcPct val="90000"/>
              </a:lnSpc>
              <a:spcBef>
                <a:spcPts val="1000"/>
              </a:spcBef>
              <a:buFont typeface="Wingdings" panose="05000000000000000000" pitchFamily="2" charset="2"/>
              <a:buChar char="§"/>
            </a:pPr>
            <a:r>
              <a:rPr lang="en-US" sz="2400" dirty="0">
                <a:solidFill>
                  <a:srgbClr val="FFFFFF"/>
                </a:solidFill>
                <a:latin typeface="Effra" panose="020B0603020203020204" pitchFamily="34" charset="0"/>
              </a:rPr>
              <a:t>Explain what causes the heart to contract by describing automaticity, the action potential cycle of a cardiac cell, the role of the Sinus Node, and the heart’s natural back-up mechanisms</a:t>
            </a:r>
          </a:p>
        </p:txBody>
      </p:sp>
    </p:spTree>
    <p:custDataLst>
      <p:tags r:id="rId1"/>
    </p:custDataLst>
    <p:extLst>
      <p:ext uri="{BB962C8B-B14F-4D97-AF65-F5344CB8AC3E}">
        <p14:creationId xmlns:p14="http://schemas.microsoft.com/office/powerpoint/2010/main" val="12442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B51E-A5F3-4D71-9F60-62DB226D782B}"/>
              </a:ext>
            </a:extLst>
          </p:cNvPr>
          <p:cNvSpPr>
            <a:spLocks noGrp="1"/>
          </p:cNvSpPr>
          <p:nvPr>
            <p:ph type="title"/>
          </p:nvPr>
        </p:nvSpPr>
        <p:spPr/>
        <p:txBody>
          <a:bodyPr/>
          <a:lstStyle/>
          <a:p>
            <a:r>
              <a:rPr lang="en-US" dirty="0"/>
              <a:t>CARDIAC ANATOMICAL STRUCTURES</a:t>
            </a:r>
          </a:p>
        </p:txBody>
      </p:sp>
      <p:sp>
        <p:nvSpPr>
          <p:cNvPr id="3" name="Text Placeholder 2">
            <a:extLst>
              <a:ext uri="{FF2B5EF4-FFF2-40B4-BE49-F238E27FC236}">
                <a16:creationId xmlns:a16="http://schemas.microsoft.com/office/drawing/2014/main" id="{A979E642-AEDE-4B00-AE93-0C7BE1C576F0}"/>
              </a:ext>
            </a:extLst>
          </p:cNvPr>
          <p:cNvSpPr>
            <a:spLocks noGrp="1"/>
          </p:cNvSpPr>
          <p:nvPr>
            <p:ph type="body" sz="quarter" idx="13"/>
          </p:nvPr>
        </p:nvSpPr>
        <p:spPr/>
        <p:txBody>
          <a:bodyPr/>
          <a:lstStyle/>
          <a:p>
            <a:r>
              <a:rPr lang="en-US" dirty="0"/>
              <a:t>1</a:t>
            </a:r>
          </a:p>
        </p:txBody>
      </p:sp>
    </p:spTree>
    <p:custDataLst>
      <p:tags r:id="rId1"/>
    </p:custDataLst>
    <p:extLst>
      <p:ext uri="{BB962C8B-B14F-4D97-AF65-F5344CB8AC3E}">
        <p14:creationId xmlns:p14="http://schemas.microsoft.com/office/powerpoint/2010/main" val="546812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A1C-87B1-45E0-9AF7-09D2A7C1D73B}"/>
              </a:ext>
            </a:extLst>
          </p:cNvPr>
          <p:cNvSpPr>
            <a:spLocks noGrp="1"/>
          </p:cNvSpPr>
          <p:nvPr>
            <p:ph type="title"/>
          </p:nvPr>
        </p:nvSpPr>
        <p:spPr/>
        <p:txBody>
          <a:bodyPr>
            <a:normAutofit fontScale="90000"/>
          </a:bodyPr>
          <a:lstStyle/>
          <a:p>
            <a:r>
              <a:rPr lang="en-US" dirty="0"/>
              <a:t>Which chamber of the heart receives oxygenated blood from the lungs via the pulmonary veins?</a:t>
            </a:r>
          </a:p>
        </p:txBody>
      </p:sp>
      <p:sp>
        <p:nvSpPr>
          <p:cNvPr id="3" name="Text Placeholder 2">
            <a:extLst>
              <a:ext uri="{FF2B5EF4-FFF2-40B4-BE49-F238E27FC236}">
                <a16:creationId xmlns:a16="http://schemas.microsoft.com/office/drawing/2014/main" id="{D9042AD0-0620-4BC6-9ED3-2A4D53FB1BF0}"/>
              </a:ext>
            </a:extLst>
          </p:cNvPr>
          <p:cNvSpPr>
            <a:spLocks noGrp="1"/>
          </p:cNvSpPr>
          <p:nvPr>
            <p:ph type="body" sz="quarter" idx="10"/>
          </p:nvPr>
        </p:nvSpPr>
        <p:spPr/>
        <p:txBody>
          <a:bodyPr/>
          <a:lstStyle/>
          <a:p>
            <a:r>
              <a:rPr lang="en-US" dirty="0"/>
              <a:t>Right Atrium</a:t>
            </a:r>
          </a:p>
        </p:txBody>
      </p:sp>
      <p:sp>
        <p:nvSpPr>
          <p:cNvPr id="4" name="Text Placeholder 3">
            <a:extLst>
              <a:ext uri="{FF2B5EF4-FFF2-40B4-BE49-F238E27FC236}">
                <a16:creationId xmlns:a16="http://schemas.microsoft.com/office/drawing/2014/main" id="{6F1C61DA-60EE-421D-AC23-703B3C0846B8}"/>
              </a:ext>
            </a:extLst>
          </p:cNvPr>
          <p:cNvSpPr>
            <a:spLocks noGrp="1"/>
          </p:cNvSpPr>
          <p:nvPr>
            <p:ph type="body" sz="quarter" idx="11"/>
          </p:nvPr>
        </p:nvSpPr>
        <p:spPr/>
        <p:txBody>
          <a:bodyPr/>
          <a:lstStyle/>
          <a:p>
            <a:r>
              <a:rPr lang="en-US" dirty="0"/>
              <a:t>Left Atrium</a:t>
            </a:r>
          </a:p>
        </p:txBody>
      </p:sp>
      <p:sp>
        <p:nvSpPr>
          <p:cNvPr id="5" name="Text Placeholder 4">
            <a:extLst>
              <a:ext uri="{FF2B5EF4-FFF2-40B4-BE49-F238E27FC236}">
                <a16:creationId xmlns:a16="http://schemas.microsoft.com/office/drawing/2014/main" id="{5E7DB4AC-FFA8-48F0-87BF-53159D4C1B86}"/>
              </a:ext>
            </a:extLst>
          </p:cNvPr>
          <p:cNvSpPr>
            <a:spLocks noGrp="1"/>
          </p:cNvSpPr>
          <p:nvPr>
            <p:ph type="body" sz="quarter" idx="12"/>
          </p:nvPr>
        </p:nvSpPr>
        <p:spPr/>
        <p:txBody>
          <a:bodyPr/>
          <a:lstStyle/>
          <a:p>
            <a:r>
              <a:rPr lang="en-US" dirty="0"/>
              <a:t>Right Ventricle</a:t>
            </a:r>
          </a:p>
        </p:txBody>
      </p:sp>
      <p:sp>
        <p:nvSpPr>
          <p:cNvPr id="6" name="Text Placeholder 5">
            <a:extLst>
              <a:ext uri="{FF2B5EF4-FFF2-40B4-BE49-F238E27FC236}">
                <a16:creationId xmlns:a16="http://schemas.microsoft.com/office/drawing/2014/main" id="{3044D808-DE77-4E71-B3F7-F05F76B5F84C}"/>
              </a:ext>
            </a:extLst>
          </p:cNvPr>
          <p:cNvSpPr>
            <a:spLocks noGrp="1"/>
          </p:cNvSpPr>
          <p:nvPr>
            <p:ph type="body" sz="quarter" idx="13"/>
          </p:nvPr>
        </p:nvSpPr>
        <p:spPr/>
        <p:txBody>
          <a:bodyPr/>
          <a:lstStyle/>
          <a:p>
            <a:r>
              <a:rPr lang="en-US" dirty="0"/>
              <a:t>Left Ventricle</a:t>
            </a:r>
          </a:p>
        </p:txBody>
      </p:sp>
    </p:spTree>
    <p:custDataLst>
      <p:tags r:id="rId1"/>
    </p:custDataLst>
    <p:extLst>
      <p:ext uri="{BB962C8B-B14F-4D97-AF65-F5344CB8AC3E}">
        <p14:creationId xmlns:p14="http://schemas.microsoft.com/office/powerpoint/2010/main" val="2078514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A1C-87B1-45E0-9AF7-09D2A7C1D73B}"/>
              </a:ext>
            </a:extLst>
          </p:cNvPr>
          <p:cNvSpPr>
            <a:spLocks noGrp="1"/>
          </p:cNvSpPr>
          <p:nvPr>
            <p:ph type="title"/>
          </p:nvPr>
        </p:nvSpPr>
        <p:spPr/>
        <p:txBody>
          <a:bodyPr>
            <a:normAutofit fontScale="90000"/>
          </a:bodyPr>
          <a:lstStyle/>
          <a:p>
            <a:r>
              <a:rPr lang="en-US" dirty="0"/>
              <a:t>Which chamber of the heart receives oxygenated blood from the lungs via the pulmonary veins?</a:t>
            </a:r>
          </a:p>
        </p:txBody>
      </p:sp>
      <p:sp>
        <p:nvSpPr>
          <p:cNvPr id="3" name="Text Placeholder 2">
            <a:extLst>
              <a:ext uri="{FF2B5EF4-FFF2-40B4-BE49-F238E27FC236}">
                <a16:creationId xmlns:a16="http://schemas.microsoft.com/office/drawing/2014/main" id="{D9042AD0-0620-4BC6-9ED3-2A4D53FB1BF0}"/>
              </a:ext>
            </a:extLst>
          </p:cNvPr>
          <p:cNvSpPr>
            <a:spLocks noGrp="1"/>
          </p:cNvSpPr>
          <p:nvPr>
            <p:ph type="body" sz="quarter" idx="10"/>
          </p:nvPr>
        </p:nvSpPr>
        <p:spPr/>
        <p:txBody>
          <a:bodyPr/>
          <a:lstStyle/>
          <a:p>
            <a:r>
              <a:rPr lang="en-US" dirty="0"/>
              <a:t>Right Atrium</a:t>
            </a:r>
          </a:p>
        </p:txBody>
      </p:sp>
      <p:sp>
        <p:nvSpPr>
          <p:cNvPr id="4" name="Text Placeholder 3">
            <a:extLst>
              <a:ext uri="{FF2B5EF4-FFF2-40B4-BE49-F238E27FC236}">
                <a16:creationId xmlns:a16="http://schemas.microsoft.com/office/drawing/2014/main" id="{6F1C61DA-60EE-421D-AC23-703B3C0846B8}"/>
              </a:ext>
            </a:extLst>
          </p:cNvPr>
          <p:cNvSpPr>
            <a:spLocks noGrp="1"/>
          </p:cNvSpPr>
          <p:nvPr>
            <p:ph type="body" sz="quarter" idx="11"/>
          </p:nvPr>
        </p:nvSpPr>
        <p:spPr/>
        <p:txBody>
          <a:bodyPr/>
          <a:lstStyle/>
          <a:p>
            <a:r>
              <a:rPr lang="en-US" b="1" dirty="0">
                <a:solidFill>
                  <a:schemeClr val="tx2"/>
                </a:solidFill>
              </a:rPr>
              <a:t>Left Atrium</a:t>
            </a:r>
          </a:p>
        </p:txBody>
      </p:sp>
      <p:sp>
        <p:nvSpPr>
          <p:cNvPr id="5" name="Text Placeholder 4">
            <a:extLst>
              <a:ext uri="{FF2B5EF4-FFF2-40B4-BE49-F238E27FC236}">
                <a16:creationId xmlns:a16="http://schemas.microsoft.com/office/drawing/2014/main" id="{5E7DB4AC-FFA8-48F0-87BF-53159D4C1B86}"/>
              </a:ext>
            </a:extLst>
          </p:cNvPr>
          <p:cNvSpPr>
            <a:spLocks noGrp="1"/>
          </p:cNvSpPr>
          <p:nvPr>
            <p:ph type="body" sz="quarter" idx="12"/>
          </p:nvPr>
        </p:nvSpPr>
        <p:spPr/>
        <p:txBody>
          <a:bodyPr/>
          <a:lstStyle/>
          <a:p>
            <a:r>
              <a:rPr lang="en-US" dirty="0"/>
              <a:t>Right Ventricle</a:t>
            </a:r>
          </a:p>
        </p:txBody>
      </p:sp>
      <p:sp>
        <p:nvSpPr>
          <p:cNvPr id="6" name="Text Placeholder 5">
            <a:extLst>
              <a:ext uri="{FF2B5EF4-FFF2-40B4-BE49-F238E27FC236}">
                <a16:creationId xmlns:a16="http://schemas.microsoft.com/office/drawing/2014/main" id="{3044D808-DE77-4E71-B3F7-F05F76B5F84C}"/>
              </a:ext>
            </a:extLst>
          </p:cNvPr>
          <p:cNvSpPr>
            <a:spLocks noGrp="1"/>
          </p:cNvSpPr>
          <p:nvPr>
            <p:ph type="body" sz="quarter" idx="13"/>
          </p:nvPr>
        </p:nvSpPr>
        <p:spPr/>
        <p:txBody>
          <a:bodyPr/>
          <a:lstStyle/>
          <a:p>
            <a:r>
              <a:rPr lang="en-US" dirty="0"/>
              <a:t>Left Ventricle</a:t>
            </a:r>
          </a:p>
        </p:txBody>
      </p:sp>
      <p:sp>
        <p:nvSpPr>
          <p:cNvPr id="7" name="Oval 6">
            <a:extLst>
              <a:ext uri="{FF2B5EF4-FFF2-40B4-BE49-F238E27FC236}">
                <a16:creationId xmlns:a16="http://schemas.microsoft.com/office/drawing/2014/main" id="{871F1E45-9CAC-40D4-A19D-7846B166EAB3}"/>
              </a:ext>
            </a:extLst>
          </p:cNvPr>
          <p:cNvSpPr/>
          <p:nvPr/>
        </p:nvSpPr>
        <p:spPr>
          <a:xfrm>
            <a:off x="1062000" y="4333052"/>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652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96B1-564F-431E-B68C-65C8EDADC5F1}"/>
              </a:ext>
            </a:extLst>
          </p:cNvPr>
          <p:cNvSpPr>
            <a:spLocks noGrp="1"/>
          </p:cNvSpPr>
          <p:nvPr>
            <p:ph type="title"/>
          </p:nvPr>
        </p:nvSpPr>
        <p:spPr/>
        <p:txBody>
          <a:bodyPr>
            <a:normAutofit fontScale="90000"/>
          </a:bodyPr>
          <a:lstStyle/>
          <a:p>
            <a:r>
              <a:rPr lang="en-US" dirty="0"/>
              <a:t>During which phase of the cardiac action potential is there an outflow of potassium ions that begins rapid repolarization?</a:t>
            </a:r>
          </a:p>
        </p:txBody>
      </p:sp>
      <p:sp>
        <p:nvSpPr>
          <p:cNvPr id="3" name="Text Placeholder 2">
            <a:extLst>
              <a:ext uri="{FF2B5EF4-FFF2-40B4-BE49-F238E27FC236}">
                <a16:creationId xmlns:a16="http://schemas.microsoft.com/office/drawing/2014/main" id="{7636D8FD-E780-4A82-B0A3-D91AB3DD21AC}"/>
              </a:ext>
            </a:extLst>
          </p:cNvPr>
          <p:cNvSpPr>
            <a:spLocks noGrp="1"/>
          </p:cNvSpPr>
          <p:nvPr>
            <p:ph type="body" sz="quarter" idx="10"/>
          </p:nvPr>
        </p:nvSpPr>
        <p:spPr/>
        <p:txBody>
          <a:bodyPr/>
          <a:lstStyle/>
          <a:p>
            <a:r>
              <a:rPr lang="en-US" dirty="0"/>
              <a:t>Phase 0</a:t>
            </a:r>
          </a:p>
        </p:txBody>
      </p:sp>
      <p:sp>
        <p:nvSpPr>
          <p:cNvPr id="4" name="Text Placeholder 3">
            <a:extLst>
              <a:ext uri="{FF2B5EF4-FFF2-40B4-BE49-F238E27FC236}">
                <a16:creationId xmlns:a16="http://schemas.microsoft.com/office/drawing/2014/main" id="{54B4F25B-B3EC-46BC-9ECD-2ADC9D437D62}"/>
              </a:ext>
            </a:extLst>
          </p:cNvPr>
          <p:cNvSpPr>
            <a:spLocks noGrp="1"/>
          </p:cNvSpPr>
          <p:nvPr>
            <p:ph type="body" sz="quarter" idx="11"/>
          </p:nvPr>
        </p:nvSpPr>
        <p:spPr/>
        <p:txBody>
          <a:bodyPr/>
          <a:lstStyle/>
          <a:p>
            <a:r>
              <a:rPr lang="en-US" dirty="0"/>
              <a:t>Phase 1</a:t>
            </a:r>
          </a:p>
        </p:txBody>
      </p:sp>
      <p:sp>
        <p:nvSpPr>
          <p:cNvPr id="5" name="Text Placeholder 4">
            <a:extLst>
              <a:ext uri="{FF2B5EF4-FFF2-40B4-BE49-F238E27FC236}">
                <a16:creationId xmlns:a16="http://schemas.microsoft.com/office/drawing/2014/main" id="{CEF8CF90-AFC2-458D-840E-1B3A24552991}"/>
              </a:ext>
            </a:extLst>
          </p:cNvPr>
          <p:cNvSpPr>
            <a:spLocks noGrp="1"/>
          </p:cNvSpPr>
          <p:nvPr>
            <p:ph type="body" sz="quarter" idx="12"/>
          </p:nvPr>
        </p:nvSpPr>
        <p:spPr/>
        <p:txBody>
          <a:bodyPr/>
          <a:lstStyle/>
          <a:p>
            <a:r>
              <a:rPr lang="en-US" dirty="0"/>
              <a:t>Phase 2</a:t>
            </a:r>
          </a:p>
        </p:txBody>
      </p:sp>
      <p:sp>
        <p:nvSpPr>
          <p:cNvPr id="6" name="Text Placeholder 5">
            <a:extLst>
              <a:ext uri="{FF2B5EF4-FFF2-40B4-BE49-F238E27FC236}">
                <a16:creationId xmlns:a16="http://schemas.microsoft.com/office/drawing/2014/main" id="{C4120669-78B2-42AF-BF08-F5D2BF40CB23}"/>
              </a:ext>
            </a:extLst>
          </p:cNvPr>
          <p:cNvSpPr>
            <a:spLocks noGrp="1"/>
          </p:cNvSpPr>
          <p:nvPr>
            <p:ph type="body" sz="quarter" idx="13"/>
          </p:nvPr>
        </p:nvSpPr>
        <p:spPr/>
        <p:txBody>
          <a:bodyPr/>
          <a:lstStyle/>
          <a:p>
            <a:r>
              <a:rPr lang="en-US" dirty="0"/>
              <a:t>Phase 3</a:t>
            </a:r>
          </a:p>
        </p:txBody>
      </p:sp>
    </p:spTree>
    <p:extLst>
      <p:ext uri="{BB962C8B-B14F-4D97-AF65-F5344CB8AC3E}">
        <p14:creationId xmlns:p14="http://schemas.microsoft.com/office/powerpoint/2010/main" val="3466738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96B1-564F-431E-B68C-65C8EDADC5F1}"/>
              </a:ext>
            </a:extLst>
          </p:cNvPr>
          <p:cNvSpPr>
            <a:spLocks noGrp="1"/>
          </p:cNvSpPr>
          <p:nvPr>
            <p:ph type="title"/>
          </p:nvPr>
        </p:nvSpPr>
        <p:spPr/>
        <p:txBody>
          <a:bodyPr>
            <a:normAutofit fontScale="90000"/>
          </a:bodyPr>
          <a:lstStyle/>
          <a:p>
            <a:r>
              <a:rPr lang="en-US" dirty="0"/>
              <a:t>During which phase of the cardiac action potential is there an outflow of potassium ions that begins rapid repolarization?</a:t>
            </a:r>
          </a:p>
        </p:txBody>
      </p:sp>
      <p:sp>
        <p:nvSpPr>
          <p:cNvPr id="3" name="Text Placeholder 2">
            <a:extLst>
              <a:ext uri="{FF2B5EF4-FFF2-40B4-BE49-F238E27FC236}">
                <a16:creationId xmlns:a16="http://schemas.microsoft.com/office/drawing/2014/main" id="{7636D8FD-E780-4A82-B0A3-D91AB3DD21AC}"/>
              </a:ext>
            </a:extLst>
          </p:cNvPr>
          <p:cNvSpPr>
            <a:spLocks noGrp="1"/>
          </p:cNvSpPr>
          <p:nvPr>
            <p:ph type="body" sz="quarter" idx="10"/>
          </p:nvPr>
        </p:nvSpPr>
        <p:spPr/>
        <p:txBody>
          <a:bodyPr/>
          <a:lstStyle/>
          <a:p>
            <a:r>
              <a:rPr lang="en-US" dirty="0"/>
              <a:t>Phase 0</a:t>
            </a:r>
          </a:p>
        </p:txBody>
      </p:sp>
      <p:sp>
        <p:nvSpPr>
          <p:cNvPr id="4" name="Text Placeholder 3">
            <a:extLst>
              <a:ext uri="{FF2B5EF4-FFF2-40B4-BE49-F238E27FC236}">
                <a16:creationId xmlns:a16="http://schemas.microsoft.com/office/drawing/2014/main" id="{54B4F25B-B3EC-46BC-9ECD-2ADC9D437D62}"/>
              </a:ext>
            </a:extLst>
          </p:cNvPr>
          <p:cNvSpPr>
            <a:spLocks noGrp="1"/>
          </p:cNvSpPr>
          <p:nvPr>
            <p:ph type="body" sz="quarter" idx="11"/>
          </p:nvPr>
        </p:nvSpPr>
        <p:spPr/>
        <p:txBody>
          <a:bodyPr/>
          <a:lstStyle/>
          <a:p>
            <a:r>
              <a:rPr lang="en-US" dirty="0"/>
              <a:t>Phase 1</a:t>
            </a:r>
          </a:p>
        </p:txBody>
      </p:sp>
      <p:sp>
        <p:nvSpPr>
          <p:cNvPr id="5" name="Text Placeholder 4">
            <a:extLst>
              <a:ext uri="{FF2B5EF4-FFF2-40B4-BE49-F238E27FC236}">
                <a16:creationId xmlns:a16="http://schemas.microsoft.com/office/drawing/2014/main" id="{CEF8CF90-AFC2-458D-840E-1B3A24552991}"/>
              </a:ext>
            </a:extLst>
          </p:cNvPr>
          <p:cNvSpPr>
            <a:spLocks noGrp="1"/>
          </p:cNvSpPr>
          <p:nvPr>
            <p:ph type="body" sz="quarter" idx="12"/>
          </p:nvPr>
        </p:nvSpPr>
        <p:spPr/>
        <p:txBody>
          <a:bodyPr/>
          <a:lstStyle/>
          <a:p>
            <a:r>
              <a:rPr lang="en-US" dirty="0"/>
              <a:t>Phase 2</a:t>
            </a:r>
          </a:p>
        </p:txBody>
      </p:sp>
      <p:sp>
        <p:nvSpPr>
          <p:cNvPr id="6" name="Text Placeholder 5">
            <a:extLst>
              <a:ext uri="{FF2B5EF4-FFF2-40B4-BE49-F238E27FC236}">
                <a16:creationId xmlns:a16="http://schemas.microsoft.com/office/drawing/2014/main" id="{C4120669-78B2-42AF-BF08-F5D2BF40CB23}"/>
              </a:ext>
            </a:extLst>
          </p:cNvPr>
          <p:cNvSpPr>
            <a:spLocks noGrp="1"/>
          </p:cNvSpPr>
          <p:nvPr>
            <p:ph type="body" sz="quarter" idx="13"/>
          </p:nvPr>
        </p:nvSpPr>
        <p:spPr/>
        <p:txBody>
          <a:bodyPr/>
          <a:lstStyle/>
          <a:p>
            <a:r>
              <a:rPr lang="en-US" b="1" dirty="0">
                <a:solidFill>
                  <a:schemeClr val="tx2"/>
                </a:solidFill>
              </a:rPr>
              <a:t>Phase 3</a:t>
            </a:r>
          </a:p>
        </p:txBody>
      </p:sp>
      <p:sp>
        <p:nvSpPr>
          <p:cNvPr id="7" name="Oval 6">
            <a:extLst>
              <a:ext uri="{FF2B5EF4-FFF2-40B4-BE49-F238E27FC236}">
                <a16:creationId xmlns:a16="http://schemas.microsoft.com/office/drawing/2014/main" id="{AAD2A2EF-F81B-4038-8A8D-6936AF583A55}"/>
              </a:ext>
            </a:extLst>
          </p:cNvPr>
          <p:cNvSpPr/>
          <p:nvPr/>
        </p:nvSpPr>
        <p:spPr>
          <a:xfrm>
            <a:off x="1062000" y="6162855"/>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694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96B1-564F-431E-B68C-65C8EDADC5F1}"/>
              </a:ext>
            </a:extLst>
          </p:cNvPr>
          <p:cNvSpPr>
            <a:spLocks noGrp="1"/>
          </p:cNvSpPr>
          <p:nvPr>
            <p:ph type="title"/>
          </p:nvPr>
        </p:nvSpPr>
        <p:spPr/>
        <p:txBody>
          <a:bodyPr>
            <a:normAutofit fontScale="90000"/>
          </a:bodyPr>
          <a:lstStyle/>
          <a:p>
            <a:r>
              <a:rPr lang="en-US" dirty="0"/>
              <a:t>Which of the following are considered semilunar valves?</a:t>
            </a:r>
          </a:p>
        </p:txBody>
      </p:sp>
      <p:sp>
        <p:nvSpPr>
          <p:cNvPr id="3" name="Text Placeholder 2">
            <a:extLst>
              <a:ext uri="{FF2B5EF4-FFF2-40B4-BE49-F238E27FC236}">
                <a16:creationId xmlns:a16="http://schemas.microsoft.com/office/drawing/2014/main" id="{7636D8FD-E780-4A82-B0A3-D91AB3DD21AC}"/>
              </a:ext>
            </a:extLst>
          </p:cNvPr>
          <p:cNvSpPr>
            <a:spLocks noGrp="1"/>
          </p:cNvSpPr>
          <p:nvPr>
            <p:ph type="body" sz="quarter" idx="10"/>
          </p:nvPr>
        </p:nvSpPr>
        <p:spPr/>
        <p:txBody>
          <a:bodyPr/>
          <a:lstStyle/>
          <a:p>
            <a:r>
              <a:rPr lang="en-US" dirty="0"/>
              <a:t>Mitral Valve and Aortic Valve</a:t>
            </a:r>
          </a:p>
        </p:txBody>
      </p:sp>
      <p:sp>
        <p:nvSpPr>
          <p:cNvPr id="4" name="Text Placeholder 3">
            <a:extLst>
              <a:ext uri="{FF2B5EF4-FFF2-40B4-BE49-F238E27FC236}">
                <a16:creationId xmlns:a16="http://schemas.microsoft.com/office/drawing/2014/main" id="{54B4F25B-B3EC-46BC-9ECD-2ADC9D437D62}"/>
              </a:ext>
            </a:extLst>
          </p:cNvPr>
          <p:cNvSpPr>
            <a:spLocks noGrp="1"/>
          </p:cNvSpPr>
          <p:nvPr>
            <p:ph type="body" sz="quarter" idx="11"/>
          </p:nvPr>
        </p:nvSpPr>
        <p:spPr/>
        <p:txBody>
          <a:bodyPr/>
          <a:lstStyle/>
          <a:p>
            <a:r>
              <a:rPr lang="en-US" dirty="0"/>
              <a:t>Aortic Valve and Tricuspid Valve</a:t>
            </a:r>
          </a:p>
        </p:txBody>
      </p:sp>
      <p:sp>
        <p:nvSpPr>
          <p:cNvPr id="5" name="Text Placeholder 4">
            <a:extLst>
              <a:ext uri="{FF2B5EF4-FFF2-40B4-BE49-F238E27FC236}">
                <a16:creationId xmlns:a16="http://schemas.microsoft.com/office/drawing/2014/main" id="{CEF8CF90-AFC2-458D-840E-1B3A24552991}"/>
              </a:ext>
            </a:extLst>
          </p:cNvPr>
          <p:cNvSpPr>
            <a:spLocks noGrp="1"/>
          </p:cNvSpPr>
          <p:nvPr>
            <p:ph type="body" sz="quarter" idx="12"/>
          </p:nvPr>
        </p:nvSpPr>
        <p:spPr/>
        <p:txBody>
          <a:bodyPr/>
          <a:lstStyle/>
          <a:p>
            <a:r>
              <a:rPr lang="en-US" dirty="0"/>
              <a:t>Tricuspid Valve and Pulmonary Valve</a:t>
            </a:r>
          </a:p>
        </p:txBody>
      </p:sp>
      <p:sp>
        <p:nvSpPr>
          <p:cNvPr id="6" name="Text Placeholder 5">
            <a:extLst>
              <a:ext uri="{FF2B5EF4-FFF2-40B4-BE49-F238E27FC236}">
                <a16:creationId xmlns:a16="http://schemas.microsoft.com/office/drawing/2014/main" id="{C4120669-78B2-42AF-BF08-F5D2BF40CB23}"/>
              </a:ext>
            </a:extLst>
          </p:cNvPr>
          <p:cNvSpPr>
            <a:spLocks noGrp="1"/>
          </p:cNvSpPr>
          <p:nvPr>
            <p:ph type="body" sz="quarter" idx="13"/>
          </p:nvPr>
        </p:nvSpPr>
        <p:spPr/>
        <p:txBody>
          <a:bodyPr/>
          <a:lstStyle/>
          <a:p>
            <a:r>
              <a:rPr lang="en-US" dirty="0"/>
              <a:t>Pulmonary Valve and Aortic Valve</a:t>
            </a:r>
          </a:p>
        </p:txBody>
      </p:sp>
    </p:spTree>
    <p:extLst>
      <p:ext uri="{BB962C8B-B14F-4D97-AF65-F5344CB8AC3E}">
        <p14:creationId xmlns:p14="http://schemas.microsoft.com/office/powerpoint/2010/main" val="987252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96B1-564F-431E-B68C-65C8EDADC5F1}"/>
              </a:ext>
            </a:extLst>
          </p:cNvPr>
          <p:cNvSpPr>
            <a:spLocks noGrp="1"/>
          </p:cNvSpPr>
          <p:nvPr>
            <p:ph type="title"/>
          </p:nvPr>
        </p:nvSpPr>
        <p:spPr/>
        <p:txBody>
          <a:bodyPr>
            <a:normAutofit fontScale="90000"/>
          </a:bodyPr>
          <a:lstStyle/>
          <a:p>
            <a:r>
              <a:rPr lang="en-US" dirty="0"/>
              <a:t>Which of the following are considered semilunar valves?</a:t>
            </a:r>
          </a:p>
        </p:txBody>
      </p:sp>
      <p:sp>
        <p:nvSpPr>
          <p:cNvPr id="3" name="Text Placeholder 2">
            <a:extLst>
              <a:ext uri="{FF2B5EF4-FFF2-40B4-BE49-F238E27FC236}">
                <a16:creationId xmlns:a16="http://schemas.microsoft.com/office/drawing/2014/main" id="{7636D8FD-E780-4A82-B0A3-D91AB3DD21AC}"/>
              </a:ext>
            </a:extLst>
          </p:cNvPr>
          <p:cNvSpPr>
            <a:spLocks noGrp="1"/>
          </p:cNvSpPr>
          <p:nvPr>
            <p:ph type="body" sz="quarter" idx="10"/>
          </p:nvPr>
        </p:nvSpPr>
        <p:spPr/>
        <p:txBody>
          <a:bodyPr/>
          <a:lstStyle/>
          <a:p>
            <a:r>
              <a:rPr lang="en-US" dirty="0"/>
              <a:t>Mitral Valve and Aortic Valve</a:t>
            </a:r>
          </a:p>
        </p:txBody>
      </p:sp>
      <p:sp>
        <p:nvSpPr>
          <p:cNvPr id="4" name="Text Placeholder 3">
            <a:extLst>
              <a:ext uri="{FF2B5EF4-FFF2-40B4-BE49-F238E27FC236}">
                <a16:creationId xmlns:a16="http://schemas.microsoft.com/office/drawing/2014/main" id="{54B4F25B-B3EC-46BC-9ECD-2ADC9D437D62}"/>
              </a:ext>
            </a:extLst>
          </p:cNvPr>
          <p:cNvSpPr>
            <a:spLocks noGrp="1"/>
          </p:cNvSpPr>
          <p:nvPr>
            <p:ph type="body" sz="quarter" idx="11"/>
          </p:nvPr>
        </p:nvSpPr>
        <p:spPr/>
        <p:txBody>
          <a:bodyPr/>
          <a:lstStyle/>
          <a:p>
            <a:r>
              <a:rPr lang="en-US" dirty="0"/>
              <a:t>Aortic Valve and Tricuspid Valve</a:t>
            </a:r>
          </a:p>
        </p:txBody>
      </p:sp>
      <p:sp>
        <p:nvSpPr>
          <p:cNvPr id="5" name="Text Placeholder 4">
            <a:extLst>
              <a:ext uri="{FF2B5EF4-FFF2-40B4-BE49-F238E27FC236}">
                <a16:creationId xmlns:a16="http://schemas.microsoft.com/office/drawing/2014/main" id="{CEF8CF90-AFC2-458D-840E-1B3A24552991}"/>
              </a:ext>
            </a:extLst>
          </p:cNvPr>
          <p:cNvSpPr>
            <a:spLocks noGrp="1"/>
          </p:cNvSpPr>
          <p:nvPr>
            <p:ph type="body" sz="quarter" idx="12"/>
          </p:nvPr>
        </p:nvSpPr>
        <p:spPr/>
        <p:txBody>
          <a:bodyPr/>
          <a:lstStyle/>
          <a:p>
            <a:r>
              <a:rPr lang="en-US" dirty="0"/>
              <a:t>Tricuspid Valve and Pulmonary Valve</a:t>
            </a:r>
          </a:p>
        </p:txBody>
      </p:sp>
      <p:sp>
        <p:nvSpPr>
          <p:cNvPr id="6" name="Text Placeholder 5">
            <a:extLst>
              <a:ext uri="{FF2B5EF4-FFF2-40B4-BE49-F238E27FC236}">
                <a16:creationId xmlns:a16="http://schemas.microsoft.com/office/drawing/2014/main" id="{C4120669-78B2-42AF-BF08-F5D2BF40CB23}"/>
              </a:ext>
            </a:extLst>
          </p:cNvPr>
          <p:cNvSpPr>
            <a:spLocks noGrp="1"/>
          </p:cNvSpPr>
          <p:nvPr>
            <p:ph type="body" sz="quarter" idx="13"/>
          </p:nvPr>
        </p:nvSpPr>
        <p:spPr/>
        <p:txBody>
          <a:bodyPr/>
          <a:lstStyle/>
          <a:p>
            <a:r>
              <a:rPr lang="en-US" b="1" dirty="0">
                <a:solidFill>
                  <a:schemeClr val="tx2"/>
                </a:solidFill>
              </a:rPr>
              <a:t>Pulmonary Valve and Aortic Valve</a:t>
            </a:r>
          </a:p>
        </p:txBody>
      </p:sp>
      <p:sp>
        <p:nvSpPr>
          <p:cNvPr id="7" name="Oval 6">
            <a:extLst>
              <a:ext uri="{FF2B5EF4-FFF2-40B4-BE49-F238E27FC236}">
                <a16:creationId xmlns:a16="http://schemas.microsoft.com/office/drawing/2014/main" id="{AAD2A2EF-F81B-4038-8A8D-6936AF583A55}"/>
              </a:ext>
            </a:extLst>
          </p:cNvPr>
          <p:cNvSpPr/>
          <p:nvPr/>
        </p:nvSpPr>
        <p:spPr>
          <a:xfrm>
            <a:off x="1062000" y="6162855"/>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44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A1C-87B1-45E0-9AF7-09D2A7C1D73B}"/>
              </a:ext>
            </a:extLst>
          </p:cNvPr>
          <p:cNvSpPr>
            <a:spLocks noGrp="1"/>
          </p:cNvSpPr>
          <p:nvPr>
            <p:ph type="title"/>
          </p:nvPr>
        </p:nvSpPr>
        <p:spPr/>
        <p:txBody>
          <a:bodyPr>
            <a:normAutofit fontScale="90000"/>
          </a:bodyPr>
          <a:lstStyle/>
          <a:p>
            <a:r>
              <a:rPr lang="en-US" dirty="0"/>
              <a:t>Which structure in the heart’s electrical system can be considered the heart’s ‘back-up’ pacemaker, delivering impulses to the ventricles at rates between 40 to 60 beats per minute?</a:t>
            </a:r>
          </a:p>
        </p:txBody>
      </p:sp>
      <p:sp>
        <p:nvSpPr>
          <p:cNvPr id="3" name="Text Placeholder 2">
            <a:extLst>
              <a:ext uri="{FF2B5EF4-FFF2-40B4-BE49-F238E27FC236}">
                <a16:creationId xmlns:a16="http://schemas.microsoft.com/office/drawing/2014/main" id="{D9042AD0-0620-4BC6-9ED3-2A4D53FB1BF0}"/>
              </a:ext>
            </a:extLst>
          </p:cNvPr>
          <p:cNvSpPr>
            <a:spLocks noGrp="1"/>
          </p:cNvSpPr>
          <p:nvPr>
            <p:ph type="body" sz="quarter" idx="10"/>
          </p:nvPr>
        </p:nvSpPr>
        <p:spPr/>
        <p:txBody>
          <a:bodyPr/>
          <a:lstStyle/>
          <a:p>
            <a:r>
              <a:rPr lang="en-US" dirty="0"/>
              <a:t>His Bundle</a:t>
            </a:r>
          </a:p>
        </p:txBody>
      </p:sp>
      <p:sp>
        <p:nvSpPr>
          <p:cNvPr id="4" name="Text Placeholder 3">
            <a:extLst>
              <a:ext uri="{FF2B5EF4-FFF2-40B4-BE49-F238E27FC236}">
                <a16:creationId xmlns:a16="http://schemas.microsoft.com/office/drawing/2014/main" id="{6F1C61DA-60EE-421D-AC23-703B3C0846B8}"/>
              </a:ext>
            </a:extLst>
          </p:cNvPr>
          <p:cNvSpPr>
            <a:spLocks noGrp="1"/>
          </p:cNvSpPr>
          <p:nvPr>
            <p:ph type="body" sz="quarter" idx="11"/>
          </p:nvPr>
        </p:nvSpPr>
        <p:spPr/>
        <p:txBody>
          <a:bodyPr/>
          <a:lstStyle/>
          <a:p>
            <a:r>
              <a:rPr lang="en-US" dirty="0"/>
              <a:t>AV Node</a:t>
            </a:r>
          </a:p>
        </p:txBody>
      </p:sp>
      <p:sp>
        <p:nvSpPr>
          <p:cNvPr id="5" name="Text Placeholder 4">
            <a:extLst>
              <a:ext uri="{FF2B5EF4-FFF2-40B4-BE49-F238E27FC236}">
                <a16:creationId xmlns:a16="http://schemas.microsoft.com/office/drawing/2014/main" id="{5E7DB4AC-FFA8-48F0-87BF-53159D4C1B86}"/>
              </a:ext>
            </a:extLst>
          </p:cNvPr>
          <p:cNvSpPr>
            <a:spLocks noGrp="1"/>
          </p:cNvSpPr>
          <p:nvPr>
            <p:ph type="body" sz="quarter" idx="12"/>
          </p:nvPr>
        </p:nvSpPr>
        <p:spPr/>
        <p:txBody>
          <a:bodyPr/>
          <a:lstStyle/>
          <a:p>
            <a:r>
              <a:rPr lang="en-US" dirty="0"/>
              <a:t>SA Node</a:t>
            </a:r>
          </a:p>
        </p:txBody>
      </p:sp>
      <p:sp>
        <p:nvSpPr>
          <p:cNvPr id="6" name="Text Placeholder 5">
            <a:extLst>
              <a:ext uri="{FF2B5EF4-FFF2-40B4-BE49-F238E27FC236}">
                <a16:creationId xmlns:a16="http://schemas.microsoft.com/office/drawing/2014/main" id="{3044D808-DE77-4E71-B3F7-F05F76B5F84C}"/>
              </a:ext>
            </a:extLst>
          </p:cNvPr>
          <p:cNvSpPr>
            <a:spLocks noGrp="1"/>
          </p:cNvSpPr>
          <p:nvPr>
            <p:ph type="body" sz="quarter" idx="13"/>
          </p:nvPr>
        </p:nvSpPr>
        <p:spPr/>
        <p:txBody>
          <a:bodyPr/>
          <a:lstStyle/>
          <a:p>
            <a:r>
              <a:rPr lang="en-US" dirty="0"/>
              <a:t>The Purkinje Network</a:t>
            </a:r>
          </a:p>
        </p:txBody>
      </p:sp>
    </p:spTree>
    <p:extLst>
      <p:ext uri="{BB962C8B-B14F-4D97-AF65-F5344CB8AC3E}">
        <p14:creationId xmlns:p14="http://schemas.microsoft.com/office/powerpoint/2010/main" val="452600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A1C-87B1-45E0-9AF7-09D2A7C1D73B}"/>
              </a:ext>
            </a:extLst>
          </p:cNvPr>
          <p:cNvSpPr>
            <a:spLocks noGrp="1"/>
          </p:cNvSpPr>
          <p:nvPr>
            <p:ph type="title"/>
          </p:nvPr>
        </p:nvSpPr>
        <p:spPr/>
        <p:txBody>
          <a:bodyPr>
            <a:normAutofit fontScale="90000"/>
          </a:bodyPr>
          <a:lstStyle/>
          <a:p>
            <a:r>
              <a:rPr lang="en-US" dirty="0"/>
              <a:t>Which structure in the heart’s electrical system can be considered the heart’s ‘back-up’ pacemaker, delivering impulses to the ventricles at rates between 40 to 60 beats per minute?</a:t>
            </a:r>
          </a:p>
        </p:txBody>
      </p:sp>
      <p:sp>
        <p:nvSpPr>
          <p:cNvPr id="3" name="Text Placeholder 2">
            <a:extLst>
              <a:ext uri="{FF2B5EF4-FFF2-40B4-BE49-F238E27FC236}">
                <a16:creationId xmlns:a16="http://schemas.microsoft.com/office/drawing/2014/main" id="{D9042AD0-0620-4BC6-9ED3-2A4D53FB1BF0}"/>
              </a:ext>
            </a:extLst>
          </p:cNvPr>
          <p:cNvSpPr>
            <a:spLocks noGrp="1"/>
          </p:cNvSpPr>
          <p:nvPr>
            <p:ph type="body" sz="quarter" idx="10"/>
          </p:nvPr>
        </p:nvSpPr>
        <p:spPr/>
        <p:txBody>
          <a:bodyPr/>
          <a:lstStyle/>
          <a:p>
            <a:r>
              <a:rPr lang="en-US" dirty="0"/>
              <a:t>His Bundle</a:t>
            </a:r>
          </a:p>
        </p:txBody>
      </p:sp>
      <p:sp>
        <p:nvSpPr>
          <p:cNvPr id="4" name="Text Placeholder 3">
            <a:extLst>
              <a:ext uri="{FF2B5EF4-FFF2-40B4-BE49-F238E27FC236}">
                <a16:creationId xmlns:a16="http://schemas.microsoft.com/office/drawing/2014/main" id="{6F1C61DA-60EE-421D-AC23-703B3C0846B8}"/>
              </a:ext>
            </a:extLst>
          </p:cNvPr>
          <p:cNvSpPr>
            <a:spLocks noGrp="1"/>
          </p:cNvSpPr>
          <p:nvPr>
            <p:ph type="body" sz="quarter" idx="11"/>
          </p:nvPr>
        </p:nvSpPr>
        <p:spPr/>
        <p:txBody>
          <a:bodyPr/>
          <a:lstStyle/>
          <a:p>
            <a:r>
              <a:rPr lang="en-US" b="1" dirty="0">
                <a:solidFill>
                  <a:schemeClr val="tx2"/>
                </a:solidFill>
              </a:rPr>
              <a:t>AV Node</a:t>
            </a:r>
          </a:p>
        </p:txBody>
      </p:sp>
      <p:sp>
        <p:nvSpPr>
          <p:cNvPr id="5" name="Text Placeholder 4">
            <a:extLst>
              <a:ext uri="{FF2B5EF4-FFF2-40B4-BE49-F238E27FC236}">
                <a16:creationId xmlns:a16="http://schemas.microsoft.com/office/drawing/2014/main" id="{5E7DB4AC-FFA8-48F0-87BF-53159D4C1B86}"/>
              </a:ext>
            </a:extLst>
          </p:cNvPr>
          <p:cNvSpPr>
            <a:spLocks noGrp="1"/>
          </p:cNvSpPr>
          <p:nvPr>
            <p:ph type="body" sz="quarter" idx="12"/>
          </p:nvPr>
        </p:nvSpPr>
        <p:spPr/>
        <p:txBody>
          <a:bodyPr/>
          <a:lstStyle/>
          <a:p>
            <a:r>
              <a:rPr lang="en-US" dirty="0"/>
              <a:t>SA Node</a:t>
            </a:r>
          </a:p>
        </p:txBody>
      </p:sp>
      <p:sp>
        <p:nvSpPr>
          <p:cNvPr id="6" name="Text Placeholder 5">
            <a:extLst>
              <a:ext uri="{FF2B5EF4-FFF2-40B4-BE49-F238E27FC236}">
                <a16:creationId xmlns:a16="http://schemas.microsoft.com/office/drawing/2014/main" id="{3044D808-DE77-4E71-B3F7-F05F76B5F84C}"/>
              </a:ext>
            </a:extLst>
          </p:cNvPr>
          <p:cNvSpPr>
            <a:spLocks noGrp="1"/>
          </p:cNvSpPr>
          <p:nvPr>
            <p:ph type="body" sz="quarter" idx="13"/>
          </p:nvPr>
        </p:nvSpPr>
        <p:spPr/>
        <p:txBody>
          <a:bodyPr/>
          <a:lstStyle/>
          <a:p>
            <a:r>
              <a:rPr lang="en-US" dirty="0"/>
              <a:t>The Purkinje Network</a:t>
            </a:r>
          </a:p>
        </p:txBody>
      </p:sp>
      <p:sp>
        <p:nvSpPr>
          <p:cNvPr id="7" name="Oval 6">
            <a:extLst>
              <a:ext uri="{FF2B5EF4-FFF2-40B4-BE49-F238E27FC236}">
                <a16:creationId xmlns:a16="http://schemas.microsoft.com/office/drawing/2014/main" id="{871F1E45-9CAC-40D4-A19D-7846B166EAB3}"/>
              </a:ext>
            </a:extLst>
          </p:cNvPr>
          <p:cNvSpPr/>
          <p:nvPr/>
        </p:nvSpPr>
        <p:spPr>
          <a:xfrm>
            <a:off x="1062000" y="4333052"/>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53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A1C-87B1-45E0-9AF7-09D2A7C1D73B}"/>
              </a:ext>
            </a:extLst>
          </p:cNvPr>
          <p:cNvSpPr>
            <a:spLocks noGrp="1"/>
          </p:cNvSpPr>
          <p:nvPr>
            <p:ph type="title"/>
          </p:nvPr>
        </p:nvSpPr>
        <p:spPr/>
        <p:txBody>
          <a:bodyPr>
            <a:normAutofit fontScale="90000"/>
          </a:bodyPr>
          <a:lstStyle/>
          <a:p>
            <a:r>
              <a:rPr lang="en-US" dirty="0"/>
              <a:t>Which of the following terms describes the mechanical contraction of the ventricle?</a:t>
            </a:r>
          </a:p>
        </p:txBody>
      </p:sp>
      <p:sp>
        <p:nvSpPr>
          <p:cNvPr id="3" name="Text Placeholder 2">
            <a:extLst>
              <a:ext uri="{FF2B5EF4-FFF2-40B4-BE49-F238E27FC236}">
                <a16:creationId xmlns:a16="http://schemas.microsoft.com/office/drawing/2014/main" id="{D9042AD0-0620-4BC6-9ED3-2A4D53FB1BF0}"/>
              </a:ext>
            </a:extLst>
          </p:cNvPr>
          <p:cNvSpPr>
            <a:spLocks noGrp="1"/>
          </p:cNvSpPr>
          <p:nvPr>
            <p:ph type="body" sz="quarter" idx="10"/>
          </p:nvPr>
        </p:nvSpPr>
        <p:spPr/>
        <p:txBody>
          <a:bodyPr/>
          <a:lstStyle/>
          <a:p>
            <a:r>
              <a:rPr lang="en-US" dirty="0"/>
              <a:t>Automaticity</a:t>
            </a:r>
          </a:p>
        </p:txBody>
      </p:sp>
      <p:sp>
        <p:nvSpPr>
          <p:cNvPr id="4" name="Text Placeholder 3">
            <a:extLst>
              <a:ext uri="{FF2B5EF4-FFF2-40B4-BE49-F238E27FC236}">
                <a16:creationId xmlns:a16="http://schemas.microsoft.com/office/drawing/2014/main" id="{6F1C61DA-60EE-421D-AC23-703B3C0846B8}"/>
              </a:ext>
            </a:extLst>
          </p:cNvPr>
          <p:cNvSpPr>
            <a:spLocks noGrp="1"/>
          </p:cNvSpPr>
          <p:nvPr>
            <p:ph type="body" sz="quarter" idx="11"/>
          </p:nvPr>
        </p:nvSpPr>
        <p:spPr/>
        <p:txBody>
          <a:bodyPr/>
          <a:lstStyle/>
          <a:p>
            <a:r>
              <a:rPr lang="en-US" dirty="0"/>
              <a:t>Systole</a:t>
            </a:r>
          </a:p>
        </p:txBody>
      </p:sp>
      <p:sp>
        <p:nvSpPr>
          <p:cNvPr id="5" name="Text Placeholder 4">
            <a:extLst>
              <a:ext uri="{FF2B5EF4-FFF2-40B4-BE49-F238E27FC236}">
                <a16:creationId xmlns:a16="http://schemas.microsoft.com/office/drawing/2014/main" id="{5E7DB4AC-FFA8-48F0-87BF-53159D4C1B86}"/>
              </a:ext>
            </a:extLst>
          </p:cNvPr>
          <p:cNvSpPr>
            <a:spLocks noGrp="1"/>
          </p:cNvSpPr>
          <p:nvPr>
            <p:ph type="body" sz="quarter" idx="12"/>
          </p:nvPr>
        </p:nvSpPr>
        <p:spPr/>
        <p:txBody>
          <a:bodyPr/>
          <a:lstStyle/>
          <a:p>
            <a:r>
              <a:rPr lang="en-US" dirty="0"/>
              <a:t>Conductivity</a:t>
            </a:r>
          </a:p>
        </p:txBody>
      </p:sp>
      <p:sp>
        <p:nvSpPr>
          <p:cNvPr id="6" name="Text Placeholder 5">
            <a:extLst>
              <a:ext uri="{FF2B5EF4-FFF2-40B4-BE49-F238E27FC236}">
                <a16:creationId xmlns:a16="http://schemas.microsoft.com/office/drawing/2014/main" id="{3044D808-DE77-4E71-B3F7-F05F76B5F84C}"/>
              </a:ext>
            </a:extLst>
          </p:cNvPr>
          <p:cNvSpPr>
            <a:spLocks noGrp="1"/>
          </p:cNvSpPr>
          <p:nvPr>
            <p:ph type="body" sz="quarter" idx="13"/>
          </p:nvPr>
        </p:nvSpPr>
        <p:spPr/>
        <p:txBody>
          <a:bodyPr/>
          <a:lstStyle/>
          <a:p>
            <a:r>
              <a:rPr lang="en-US" dirty="0"/>
              <a:t>Diastole</a:t>
            </a:r>
          </a:p>
        </p:txBody>
      </p:sp>
    </p:spTree>
    <p:extLst>
      <p:ext uri="{BB962C8B-B14F-4D97-AF65-F5344CB8AC3E}">
        <p14:creationId xmlns:p14="http://schemas.microsoft.com/office/powerpoint/2010/main" val="3824992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A1C-87B1-45E0-9AF7-09D2A7C1D73B}"/>
              </a:ext>
            </a:extLst>
          </p:cNvPr>
          <p:cNvSpPr>
            <a:spLocks noGrp="1"/>
          </p:cNvSpPr>
          <p:nvPr>
            <p:ph type="title"/>
          </p:nvPr>
        </p:nvSpPr>
        <p:spPr/>
        <p:txBody>
          <a:bodyPr>
            <a:normAutofit fontScale="90000"/>
          </a:bodyPr>
          <a:lstStyle/>
          <a:p>
            <a:r>
              <a:rPr lang="en-US" dirty="0"/>
              <a:t>Which of the following terms describes the mechanical contraction of the ventricle?</a:t>
            </a:r>
          </a:p>
        </p:txBody>
      </p:sp>
      <p:sp>
        <p:nvSpPr>
          <p:cNvPr id="3" name="Text Placeholder 2">
            <a:extLst>
              <a:ext uri="{FF2B5EF4-FFF2-40B4-BE49-F238E27FC236}">
                <a16:creationId xmlns:a16="http://schemas.microsoft.com/office/drawing/2014/main" id="{D9042AD0-0620-4BC6-9ED3-2A4D53FB1BF0}"/>
              </a:ext>
            </a:extLst>
          </p:cNvPr>
          <p:cNvSpPr>
            <a:spLocks noGrp="1"/>
          </p:cNvSpPr>
          <p:nvPr>
            <p:ph type="body" sz="quarter" idx="10"/>
          </p:nvPr>
        </p:nvSpPr>
        <p:spPr/>
        <p:txBody>
          <a:bodyPr/>
          <a:lstStyle/>
          <a:p>
            <a:r>
              <a:rPr lang="en-US" dirty="0"/>
              <a:t>Automaticity</a:t>
            </a:r>
          </a:p>
        </p:txBody>
      </p:sp>
      <p:sp>
        <p:nvSpPr>
          <p:cNvPr id="4" name="Text Placeholder 3">
            <a:extLst>
              <a:ext uri="{FF2B5EF4-FFF2-40B4-BE49-F238E27FC236}">
                <a16:creationId xmlns:a16="http://schemas.microsoft.com/office/drawing/2014/main" id="{6F1C61DA-60EE-421D-AC23-703B3C0846B8}"/>
              </a:ext>
            </a:extLst>
          </p:cNvPr>
          <p:cNvSpPr>
            <a:spLocks noGrp="1"/>
          </p:cNvSpPr>
          <p:nvPr>
            <p:ph type="body" sz="quarter" idx="11"/>
          </p:nvPr>
        </p:nvSpPr>
        <p:spPr/>
        <p:txBody>
          <a:bodyPr/>
          <a:lstStyle/>
          <a:p>
            <a:r>
              <a:rPr lang="en-US" b="1" dirty="0">
                <a:solidFill>
                  <a:schemeClr val="tx2"/>
                </a:solidFill>
              </a:rPr>
              <a:t>Systole</a:t>
            </a:r>
          </a:p>
        </p:txBody>
      </p:sp>
      <p:sp>
        <p:nvSpPr>
          <p:cNvPr id="5" name="Text Placeholder 4">
            <a:extLst>
              <a:ext uri="{FF2B5EF4-FFF2-40B4-BE49-F238E27FC236}">
                <a16:creationId xmlns:a16="http://schemas.microsoft.com/office/drawing/2014/main" id="{5E7DB4AC-FFA8-48F0-87BF-53159D4C1B86}"/>
              </a:ext>
            </a:extLst>
          </p:cNvPr>
          <p:cNvSpPr>
            <a:spLocks noGrp="1"/>
          </p:cNvSpPr>
          <p:nvPr>
            <p:ph type="body" sz="quarter" idx="12"/>
          </p:nvPr>
        </p:nvSpPr>
        <p:spPr/>
        <p:txBody>
          <a:bodyPr/>
          <a:lstStyle/>
          <a:p>
            <a:r>
              <a:rPr lang="en-US" dirty="0"/>
              <a:t>Conductivity</a:t>
            </a:r>
          </a:p>
        </p:txBody>
      </p:sp>
      <p:sp>
        <p:nvSpPr>
          <p:cNvPr id="6" name="Text Placeholder 5">
            <a:extLst>
              <a:ext uri="{FF2B5EF4-FFF2-40B4-BE49-F238E27FC236}">
                <a16:creationId xmlns:a16="http://schemas.microsoft.com/office/drawing/2014/main" id="{3044D808-DE77-4E71-B3F7-F05F76B5F84C}"/>
              </a:ext>
            </a:extLst>
          </p:cNvPr>
          <p:cNvSpPr>
            <a:spLocks noGrp="1"/>
          </p:cNvSpPr>
          <p:nvPr>
            <p:ph type="body" sz="quarter" idx="13"/>
          </p:nvPr>
        </p:nvSpPr>
        <p:spPr/>
        <p:txBody>
          <a:bodyPr/>
          <a:lstStyle/>
          <a:p>
            <a:r>
              <a:rPr lang="en-US" dirty="0"/>
              <a:t>Diastole</a:t>
            </a:r>
          </a:p>
        </p:txBody>
      </p:sp>
      <p:sp>
        <p:nvSpPr>
          <p:cNvPr id="7" name="Oval 6">
            <a:extLst>
              <a:ext uri="{FF2B5EF4-FFF2-40B4-BE49-F238E27FC236}">
                <a16:creationId xmlns:a16="http://schemas.microsoft.com/office/drawing/2014/main" id="{871F1E45-9CAC-40D4-A19D-7846B166EAB3}"/>
              </a:ext>
            </a:extLst>
          </p:cNvPr>
          <p:cNvSpPr/>
          <p:nvPr/>
        </p:nvSpPr>
        <p:spPr>
          <a:xfrm>
            <a:off x="1062000" y="4333052"/>
            <a:ext cx="270000" cy="270000"/>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89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2CD04-AFBE-4DA3-AF24-75AAAD20DC73}"/>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9E6EBE11-EFB4-4120-878D-C0706FD142DC}"/>
              </a:ext>
            </a:extLst>
          </p:cNvPr>
          <p:cNvSpPr>
            <a:spLocks noGrp="1"/>
          </p:cNvSpPr>
          <p:nvPr>
            <p:ph type="body" sz="quarter" idx="17"/>
          </p:nvPr>
        </p:nvSpPr>
        <p:spPr/>
        <p:txBody>
          <a:bodyPr/>
          <a:lstStyle/>
          <a:p>
            <a:r>
              <a:rPr lang="en-US" dirty="0"/>
              <a:t>THE HEART</a:t>
            </a:r>
          </a:p>
        </p:txBody>
      </p:sp>
      <p:sp>
        <p:nvSpPr>
          <p:cNvPr id="4" name="Text Placeholder 3">
            <a:extLst>
              <a:ext uri="{FF2B5EF4-FFF2-40B4-BE49-F238E27FC236}">
                <a16:creationId xmlns:a16="http://schemas.microsoft.com/office/drawing/2014/main" id="{8FDAD8B5-057C-4902-85C1-F77604904849}"/>
              </a:ext>
            </a:extLst>
          </p:cNvPr>
          <p:cNvSpPr>
            <a:spLocks noGrp="1"/>
          </p:cNvSpPr>
          <p:nvPr>
            <p:ph type="body" sz="quarter" idx="18"/>
          </p:nvPr>
        </p:nvSpPr>
        <p:spPr/>
        <p:txBody>
          <a:bodyPr/>
          <a:lstStyle/>
          <a:p>
            <a:r>
              <a:rPr lang="en-US" dirty="0"/>
              <a:t>1</a:t>
            </a:r>
          </a:p>
        </p:txBody>
      </p:sp>
      <p:sp>
        <p:nvSpPr>
          <p:cNvPr id="5" name="Text Placeholder 4">
            <a:extLst>
              <a:ext uri="{FF2B5EF4-FFF2-40B4-BE49-F238E27FC236}">
                <a16:creationId xmlns:a16="http://schemas.microsoft.com/office/drawing/2014/main" id="{510E9367-473A-44BE-82F2-1790814242CB}"/>
              </a:ext>
            </a:extLst>
          </p:cNvPr>
          <p:cNvSpPr>
            <a:spLocks noGrp="1"/>
          </p:cNvSpPr>
          <p:nvPr>
            <p:ph type="body" sz="quarter" idx="20"/>
          </p:nvPr>
        </p:nvSpPr>
        <p:spPr>
          <a:xfrm>
            <a:off x="-990" y="1472485"/>
            <a:ext cx="3510000" cy="3373200"/>
          </a:xfrm>
        </p:spPr>
        <p:txBody>
          <a:bodyPr/>
          <a:lstStyle/>
          <a:p>
            <a:pPr marL="176213" indent="-176213"/>
            <a:br>
              <a:rPr lang="en-US" dirty="0"/>
            </a:br>
            <a:r>
              <a:rPr lang="en-US" dirty="0"/>
              <a:t>The heart is:</a:t>
            </a:r>
            <a:br>
              <a:rPr lang="en-US" dirty="0"/>
            </a:br>
            <a:endParaRPr lang="en-US" dirty="0"/>
          </a:p>
          <a:p>
            <a:pPr marL="363538" lvl="1" indent="-187325">
              <a:buFont typeface="Wingdings" panose="05000000000000000000" pitchFamily="2" charset="2"/>
              <a:buChar char="§"/>
            </a:pPr>
            <a:r>
              <a:rPr lang="en-US" sz="1800" dirty="0">
                <a:latin typeface="Effra" panose="020B0603020203020204" pitchFamily="34" charset="0"/>
              </a:rPr>
              <a:t>A four chambered, muscular organ</a:t>
            </a:r>
          </a:p>
          <a:p>
            <a:pPr marL="363538" lvl="1" indent="-187325">
              <a:buFont typeface="Wingdings" panose="05000000000000000000" pitchFamily="2" charset="2"/>
              <a:buChar char="§"/>
            </a:pPr>
            <a:r>
              <a:rPr lang="en-US" sz="1800" dirty="0">
                <a:latin typeface="Effra" panose="020B0603020203020204" pitchFamily="34" charset="0"/>
              </a:rPr>
              <a:t>Responsible for the vital transport of blood, oxygen, nutrients, and byproducts</a:t>
            </a:r>
            <a:br>
              <a:rPr lang="en-US" sz="1800" dirty="0">
                <a:latin typeface="Effra" panose="020B0603020203020204" pitchFamily="34" charset="0"/>
              </a:rPr>
            </a:br>
            <a:r>
              <a:rPr lang="en-US" sz="1800" dirty="0">
                <a:latin typeface="Effra" panose="020B0603020203020204" pitchFamily="34" charset="0"/>
              </a:rPr>
              <a:t>to and from the tissues</a:t>
            </a:r>
          </a:p>
          <a:p>
            <a:endParaRPr lang="en-US" dirty="0"/>
          </a:p>
        </p:txBody>
      </p:sp>
      <p:sp>
        <p:nvSpPr>
          <p:cNvPr id="6" name="Text Placeholder 5">
            <a:extLst>
              <a:ext uri="{FF2B5EF4-FFF2-40B4-BE49-F238E27FC236}">
                <a16:creationId xmlns:a16="http://schemas.microsoft.com/office/drawing/2014/main" id="{3B4B719F-56CC-4C26-9F1C-3B4999D9D6D6}"/>
              </a:ext>
            </a:extLst>
          </p:cNvPr>
          <p:cNvSpPr>
            <a:spLocks noGrp="1"/>
          </p:cNvSpPr>
          <p:nvPr>
            <p:ph type="body" sz="quarter" idx="21"/>
          </p:nvPr>
        </p:nvSpPr>
        <p:spPr/>
        <p:txBody>
          <a:bodyPr>
            <a:normAutofit/>
          </a:bodyPr>
          <a:lstStyle/>
          <a:p>
            <a:pPr marL="176213" indent="-176213"/>
            <a:br>
              <a:rPr lang="en-US" dirty="0"/>
            </a:br>
            <a:r>
              <a:rPr lang="en-US" dirty="0"/>
              <a:t>In an infant and child, the heart is about the same size as their fist. However, the average</a:t>
            </a:r>
            <a:br>
              <a:rPr lang="en-US" dirty="0"/>
            </a:br>
            <a:r>
              <a:rPr lang="en-US" dirty="0"/>
              <a:t>adult heart is about the size of two fists.</a:t>
            </a:r>
            <a:br>
              <a:rPr lang="en-US" dirty="0"/>
            </a:br>
            <a:endParaRPr lang="en-US" dirty="0"/>
          </a:p>
          <a:p>
            <a:pPr marL="363538" lvl="1" indent="-187325">
              <a:buFont typeface="Wingdings" panose="05000000000000000000" pitchFamily="2" charset="2"/>
              <a:buChar char="§"/>
            </a:pPr>
            <a:r>
              <a:rPr lang="en-US" sz="1800" dirty="0">
                <a:solidFill>
                  <a:srgbClr val="001E46"/>
                </a:solidFill>
                <a:latin typeface="Effra" panose="020B0603020203020204" pitchFamily="34" charset="0"/>
              </a:rPr>
              <a:t>Average female heart is</a:t>
            </a:r>
            <a:br>
              <a:rPr lang="en-US" sz="1800" dirty="0">
                <a:solidFill>
                  <a:srgbClr val="001E46"/>
                </a:solidFill>
                <a:latin typeface="Effra" panose="020B0603020203020204" pitchFamily="34" charset="0"/>
              </a:rPr>
            </a:br>
            <a:r>
              <a:rPr lang="en-US" sz="1800" dirty="0">
                <a:solidFill>
                  <a:srgbClr val="001E46"/>
                </a:solidFill>
                <a:latin typeface="Effra" panose="020B0603020203020204" pitchFamily="34" charset="0"/>
              </a:rPr>
              <a:t>0.250 kg</a:t>
            </a:r>
          </a:p>
          <a:p>
            <a:pPr marL="363538" lvl="1">
              <a:buFont typeface="Wingdings" panose="05000000000000000000" pitchFamily="2" charset="2"/>
              <a:buChar char="§"/>
            </a:pPr>
            <a:r>
              <a:rPr lang="en-US" sz="1800" dirty="0">
                <a:solidFill>
                  <a:srgbClr val="001E46"/>
                </a:solidFill>
                <a:latin typeface="Effra" panose="020B0603020203020204" pitchFamily="34" charset="0"/>
              </a:rPr>
              <a:t>Average male heart is</a:t>
            </a:r>
            <a:br>
              <a:rPr lang="en-US" sz="1800" dirty="0">
                <a:solidFill>
                  <a:srgbClr val="001E46"/>
                </a:solidFill>
                <a:latin typeface="Effra" panose="020B0603020203020204" pitchFamily="34" charset="0"/>
              </a:rPr>
            </a:br>
            <a:r>
              <a:rPr lang="en-US" sz="1800" dirty="0">
                <a:solidFill>
                  <a:srgbClr val="001E46"/>
                </a:solidFill>
                <a:latin typeface="Effra" panose="020B0603020203020204" pitchFamily="34" charset="0"/>
              </a:rPr>
              <a:t>0.300 kg</a:t>
            </a:r>
          </a:p>
        </p:txBody>
      </p:sp>
      <p:pic>
        <p:nvPicPr>
          <p:cNvPr id="7" name="Picture Placeholder 6">
            <a:extLst>
              <a:ext uri="{FF2B5EF4-FFF2-40B4-BE49-F238E27FC236}">
                <a16:creationId xmlns:a16="http://schemas.microsoft.com/office/drawing/2014/main" id="{1E48B6E8-AB55-406F-9DB6-3C96A999538B}"/>
              </a:ext>
            </a:extLst>
          </p:cNvPr>
          <p:cNvPicPr>
            <a:picLocks noChangeAspect="1"/>
          </p:cNvPicPr>
          <p:nvPr/>
        </p:nvPicPr>
        <p:blipFill>
          <a:blip r:embed="rId3"/>
          <a:srcRect l="282" r="282"/>
          <a:stretch>
            <a:fillRect/>
          </a:stretch>
        </p:blipFill>
        <p:spPr>
          <a:xfrm>
            <a:off x="4754880" y="2582863"/>
            <a:ext cx="4114800" cy="4114800"/>
          </a:xfrm>
          <a:prstGeom prst="rect">
            <a:avLst/>
          </a:prstGeom>
        </p:spPr>
      </p:pic>
    </p:spTree>
    <p:custDataLst>
      <p:tags r:id="rId1"/>
    </p:custDataLst>
    <p:extLst>
      <p:ext uri="{BB962C8B-B14F-4D97-AF65-F5344CB8AC3E}">
        <p14:creationId xmlns:p14="http://schemas.microsoft.com/office/powerpoint/2010/main" val="214365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p:txBody>
          <a:bodyPr/>
          <a:lstStyle/>
          <a:p>
            <a:r>
              <a:rPr lang="en-US" dirty="0"/>
              <a:t>THORACIC CAVITY</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1</a:t>
            </a:r>
          </a:p>
        </p:txBody>
      </p:sp>
      <p:sp>
        <p:nvSpPr>
          <p:cNvPr id="5" name="Rectangle 4">
            <a:extLst>
              <a:ext uri="{FF2B5EF4-FFF2-40B4-BE49-F238E27FC236}">
                <a16:creationId xmlns:a16="http://schemas.microsoft.com/office/drawing/2014/main" id="{25C18D4A-AA17-4AE6-BD41-406141800C4E}"/>
              </a:ext>
            </a:extLst>
          </p:cNvPr>
          <p:cNvSpPr/>
          <p:nvPr/>
        </p:nvSpPr>
        <p:spPr>
          <a:xfrm>
            <a:off x="256478" y="1751202"/>
            <a:ext cx="7315200" cy="341632"/>
          </a:xfrm>
          <a:prstGeom prst="rect">
            <a:avLst/>
          </a:prstGeom>
        </p:spPr>
        <p:txBody>
          <a:bodyPr>
            <a:spAutoFit/>
          </a:bodyPr>
          <a:lstStyle/>
          <a:p>
            <a:pPr marL="176213" lvl="0" indent="-176213" defTabSz="914400">
              <a:lnSpc>
                <a:spcPct val="90000"/>
              </a:lnSpc>
              <a:spcBef>
                <a:spcPts val="1000"/>
              </a:spcBef>
            </a:pPr>
            <a:r>
              <a:rPr lang="en-US" sz="1800" dirty="0">
                <a:solidFill>
                  <a:srgbClr val="001E46"/>
                </a:solidFill>
                <a:latin typeface="Effra" panose="020B0603020203020204" pitchFamily="34" charset="0"/>
              </a:rPr>
              <a:t>The thoracic cavity contains the heart and lungs</a:t>
            </a:r>
          </a:p>
        </p:txBody>
      </p:sp>
      <p:pic>
        <p:nvPicPr>
          <p:cNvPr id="6" name="Picture 5">
            <a:extLst>
              <a:ext uri="{FF2B5EF4-FFF2-40B4-BE49-F238E27FC236}">
                <a16:creationId xmlns:a16="http://schemas.microsoft.com/office/drawing/2014/main" id="{5812DC68-8CA6-475A-9C17-C1FCBFD74800}"/>
              </a:ext>
            </a:extLst>
          </p:cNvPr>
          <p:cNvPicPr>
            <a:picLocks noChangeAspect="1"/>
          </p:cNvPicPr>
          <p:nvPr/>
        </p:nvPicPr>
        <p:blipFill>
          <a:blip r:embed="rId4"/>
          <a:stretch>
            <a:fillRect/>
          </a:stretch>
        </p:blipFill>
        <p:spPr>
          <a:xfrm>
            <a:off x="833438" y="2735578"/>
            <a:ext cx="4042549" cy="3854232"/>
          </a:xfrm>
          <a:prstGeom prst="rect">
            <a:avLst/>
          </a:prstGeom>
        </p:spPr>
      </p:pic>
      <p:grpSp>
        <p:nvGrpSpPr>
          <p:cNvPr id="15" name="Group 14">
            <a:extLst>
              <a:ext uri="{FF2B5EF4-FFF2-40B4-BE49-F238E27FC236}">
                <a16:creationId xmlns:a16="http://schemas.microsoft.com/office/drawing/2014/main" id="{FD20592C-33E1-4AE3-AC4B-B4B0441AD09B}"/>
              </a:ext>
            </a:extLst>
          </p:cNvPr>
          <p:cNvGrpSpPr/>
          <p:nvPr/>
        </p:nvGrpSpPr>
        <p:grpSpPr>
          <a:xfrm>
            <a:off x="5482276" y="3191471"/>
            <a:ext cx="8419005" cy="2945296"/>
            <a:chOff x="5649544" y="3191471"/>
            <a:chExt cx="8419005" cy="2945296"/>
          </a:xfrm>
        </p:grpSpPr>
        <p:sp>
          <p:nvSpPr>
            <p:cNvPr id="7" name="TextBox 6">
              <a:extLst>
                <a:ext uri="{FF2B5EF4-FFF2-40B4-BE49-F238E27FC236}">
                  <a16:creationId xmlns:a16="http://schemas.microsoft.com/office/drawing/2014/main" id="{83B988C1-BEE0-4C17-BF2E-EF64FE5564F9}"/>
                </a:ext>
              </a:extLst>
            </p:cNvPr>
            <p:cNvSpPr txBox="1"/>
            <p:nvPr/>
          </p:nvSpPr>
          <p:spPr>
            <a:xfrm>
              <a:off x="5649544" y="3191471"/>
              <a:ext cx="4248614" cy="1785104"/>
            </a:xfrm>
            <a:prstGeom prst="rect">
              <a:avLst/>
            </a:prstGeom>
            <a:noFill/>
          </p:spPr>
          <p:txBody>
            <a:bodyPr wrap="square" rtlCol="0">
              <a:spAutoFit/>
            </a:bodyPr>
            <a:lstStyle/>
            <a:p>
              <a:pPr marL="342900" indent="-342900" algn="l">
                <a:buFont typeface="+mj-lt"/>
                <a:buAutoNum type="arabicPeriod"/>
              </a:pPr>
              <a:r>
                <a:rPr lang="en-US" sz="1800" b="1" dirty="0">
                  <a:solidFill>
                    <a:schemeClr val="tx2"/>
                  </a:solidFill>
                  <a:latin typeface="Effra" panose="020B0603020203020204" pitchFamily="34" charset="0"/>
                </a:rPr>
                <a:t>Clavicle</a:t>
              </a:r>
            </a:p>
            <a:p>
              <a:pPr marL="357188" algn="l"/>
              <a:r>
                <a:rPr lang="en-US" sz="1800" dirty="0">
                  <a:solidFill>
                    <a:srgbClr val="00A9E0"/>
                  </a:solidFill>
                  <a:latin typeface="Effra" panose="020B0603020203020204" pitchFamily="34" charset="0"/>
                </a:rPr>
                <a:t>The clavicle is used as an important landmark for physicians; many pacing leads are placed into the subclavian vein in what is know as the subclavian stick method.</a:t>
              </a:r>
            </a:p>
          </p:txBody>
        </p:sp>
        <p:sp>
          <p:nvSpPr>
            <p:cNvPr id="11" name="TextBox 10">
              <a:extLst>
                <a:ext uri="{FF2B5EF4-FFF2-40B4-BE49-F238E27FC236}">
                  <a16:creationId xmlns:a16="http://schemas.microsoft.com/office/drawing/2014/main" id="{0DD82E06-AE71-445B-9FD1-8B76E5E96C55}"/>
                </a:ext>
              </a:extLst>
            </p:cNvPr>
            <p:cNvSpPr txBox="1"/>
            <p:nvPr/>
          </p:nvSpPr>
          <p:spPr>
            <a:xfrm>
              <a:off x="5649544" y="5213437"/>
              <a:ext cx="3798277" cy="923330"/>
            </a:xfrm>
            <a:prstGeom prst="rect">
              <a:avLst/>
            </a:prstGeom>
            <a:noFill/>
          </p:spPr>
          <p:txBody>
            <a:bodyPr wrap="square" rtlCol="0">
              <a:spAutoFit/>
            </a:bodyPr>
            <a:lstStyle/>
            <a:p>
              <a:pPr marL="342900" indent="-342900" algn="l">
                <a:buFont typeface="+mj-lt"/>
                <a:buAutoNum type="arabicPeriod" startAt="2"/>
              </a:pPr>
              <a:r>
                <a:rPr lang="en-US" sz="1800" b="1" dirty="0">
                  <a:solidFill>
                    <a:schemeClr val="tx2"/>
                  </a:solidFill>
                  <a:latin typeface="Effra" panose="020B0603020203020204" pitchFamily="34" charset="0"/>
                </a:rPr>
                <a:t>Sternum</a:t>
              </a:r>
            </a:p>
            <a:p>
              <a:pPr marL="357188" algn="l"/>
              <a:r>
                <a:rPr lang="en-US" sz="1800" dirty="0">
                  <a:solidFill>
                    <a:srgbClr val="00A9E0"/>
                  </a:solidFill>
                  <a:latin typeface="Effra" panose="020B0603020203020204" pitchFamily="34" charset="0"/>
                </a:rPr>
                <a:t>Connects the ribs together to form a protective cage.</a:t>
              </a:r>
            </a:p>
          </p:txBody>
        </p:sp>
        <p:sp>
          <p:nvSpPr>
            <p:cNvPr id="12" name="TextBox 11">
              <a:extLst>
                <a:ext uri="{FF2B5EF4-FFF2-40B4-BE49-F238E27FC236}">
                  <a16:creationId xmlns:a16="http://schemas.microsoft.com/office/drawing/2014/main" id="{CE993FD1-B374-4A8E-889F-66D9C319292C}"/>
                </a:ext>
              </a:extLst>
            </p:cNvPr>
            <p:cNvSpPr txBox="1"/>
            <p:nvPr/>
          </p:nvSpPr>
          <p:spPr>
            <a:xfrm>
              <a:off x="10270272" y="3191471"/>
              <a:ext cx="3798277" cy="1200329"/>
            </a:xfrm>
            <a:prstGeom prst="rect">
              <a:avLst/>
            </a:prstGeom>
            <a:noFill/>
          </p:spPr>
          <p:txBody>
            <a:bodyPr wrap="square" rtlCol="0">
              <a:spAutoFit/>
            </a:bodyPr>
            <a:lstStyle/>
            <a:p>
              <a:pPr marL="342900" indent="-342900" algn="l">
                <a:buFont typeface="+mj-lt"/>
                <a:buAutoNum type="arabicPeriod" startAt="3"/>
              </a:pPr>
              <a:r>
                <a:rPr lang="en-US" sz="1800" b="1" dirty="0">
                  <a:solidFill>
                    <a:schemeClr val="tx2"/>
                  </a:solidFill>
                  <a:latin typeface="Effra" panose="020B0603020203020204" pitchFamily="34" charset="0"/>
                </a:rPr>
                <a:t>Ribs</a:t>
              </a:r>
            </a:p>
            <a:p>
              <a:pPr marL="357188" algn="l"/>
              <a:r>
                <a:rPr lang="en-US" sz="1800" dirty="0">
                  <a:solidFill>
                    <a:srgbClr val="00A9E0"/>
                  </a:solidFill>
                  <a:latin typeface="Effra" panose="020B0603020203020204" pitchFamily="34" charset="0"/>
                </a:rPr>
                <a:t>Part cartilaginous bones which together with the sternum protect the vital organs.</a:t>
              </a:r>
            </a:p>
          </p:txBody>
        </p:sp>
        <p:sp>
          <p:nvSpPr>
            <p:cNvPr id="14" name="TextBox 13">
              <a:extLst>
                <a:ext uri="{FF2B5EF4-FFF2-40B4-BE49-F238E27FC236}">
                  <a16:creationId xmlns:a16="http://schemas.microsoft.com/office/drawing/2014/main" id="{12289E9B-C4A2-42AB-8E03-2442283DE016}"/>
                </a:ext>
              </a:extLst>
            </p:cNvPr>
            <p:cNvSpPr txBox="1"/>
            <p:nvPr/>
          </p:nvSpPr>
          <p:spPr>
            <a:xfrm>
              <a:off x="10270272" y="5213437"/>
              <a:ext cx="3557241" cy="923330"/>
            </a:xfrm>
            <a:prstGeom prst="rect">
              <a:avLst/>
            </a:prstGeom>
            <a:noFill/>
          </p:spPr>
          <p:txBody>
            <a:bodyPr wrap="square" rtlCol="0">
              <a:spAutoFit/>
            </a:bodyPr>
            <a:lstStyle/>
            <a:p>
              <a:pPr marL="342900" indent="-342900" algn="l">
                <a:buFont typeface="+mj-lt"/>
                <a:buAutoNum type="arabicPeriod" startAt="4"/>
              </a:pPr>
              <a:r>
                <a:rPr lang="en-US" sz="1800" b="1" dirty="0">
                  <a:solidFill>
                    <a:schemeClr val="tx2"/>
                  </a:solidFill>
                  <a:latin typeface="Effra" panose="020B0603020203020204" pitchFamily="34" charset="0"/>
                </a:rPr>
                <a:t>Vertebra</a:t>
              </a:r>
            </a:p>
            <a:p>
              <a:pPr marL="357188" algn="l"/>
              <a:r>
                <a:rPr lang="en-US" sz="1800" dirty="0">
                  <a:solidFill>
                    <a:srgbClr val="00A9E0"/>
                  </a:solidFill>
                  <a:latin typeface="Effra" panose="020B0603020203020204" pitchFamily="34" charset="0"/>
                </a:rPr>
                <a:t>Cartilaginous bones which form the spinal column.</a:t>
              </a:r>
            </a:p>
          </p:txBody>
        </p:sp>
      </p:grpSp>
      <p:sp>
        <p:nvSpPr>
          <p:cNvPr id="16" name="Oval 15">
            <a:extLst>
              <a:ext uri="{FF2B5EF4-FFF2-40B4-BE49-F238E27FC236}">
                <a16:creationId xmlns:a16="http://schemas.microsoft.com/office/drawing/2014/main" id="{37DE5816-091F-4CF8-9D54-32CF4B1F7853}"/>
              </a:ext>
            </a:extLst>
          </p:cNvPr>
          <p:cNvSpPr/>
          <p:nvPr/>
        </p:nvSpPr>
        <p:spPr>
          <a:xfrm>
            <a:off x="2192216" y="3560720"/>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1</a:t>
            </a:r>
          </a:p>
        </p:txBody>
      </p:sp>
      <p:sp>
        <p:nvSpPr>
          <p:cNvPr id="17" name="Oval 16">
            <a:extLst>
              <a:ext uri="{FF2B5EF4-FFF2-40B4-BE49-F238E27FC236}">
                <a16:creationId xmlns:a16="http://schemas.microsoft.com/office/drawing/2014/main" id="{037018B3-91D8-4762-8256-002FF76C0251}"/>
              </a:ext>
            </a:extLst>
          </p:cNvPr>
          <p:cNvSpPr/>
          <p:nvPr/>
        </p:nvSpPr>
        <p:spPr>
          <a:xfrm>
            <a:off x="2733236" y="4170320"/>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8" name="Oval 17">
            <a:extLst>
              <a:ext uri="{FF2B5EF4-FFF2-40B4-BE49-F238E27FC236}">
                <a16:creationId xmlns:a16="http://schemas.microsoft.com/office/drawing/2014/main" id="{C3E86A2C-074B-4B85-88DD-B9F3166C172B}"/>
              </a:ext>
            </a:extLst>
          </p:cNvPr>
          <p:cNvSpPr/>
          <p:nvPr/>
        </p:nvSpPr>
        <p:spPr>
          <a:xfrm>
            <a:off x="2192216" y="4544262"/>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3</a:t>
            </a:r>
          </a:p>
        </p:txBody>
      </p:sp>
      <p:sp>
        <p:nvSpPr>
          <p:cNvPr id="19" name="Oval 18">
            <a:extLst>
              <a:ext uri="{FF2B5EF4-FFF2-40B4-BE49-F238E27FC236}">
                <a16:creationId xmlns:a16="http://schemas.microsoft.com/office/drawing/2014/main" id="{92361448-DE1D-494A-BD23-68CF8BF75033}"/>
              </a:ext>
            </a:extLst>
          </p:cNvPr>
          <p:cNvSpPr/>
          <p:nvPr/>
        </p:nvSpPr>
        <p:spPr>
          <a:xfrm>
            <a:off x="2737046" y="5492390"/>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4</a:t>
            </a:r>
          </a:p>
        </p:txBody>
      </p:sp>
    </p:spTree>
    <p:custDataLst>
      <p:tags r:id="rId1"/>
    </p:custDataLst>
    <p:extLst>
      <p:ext uri="{BB962C8B-B14F-4D97-AF65-F5344CB8AC3E}">
        <p14:creationId xmlns:p14="http://schemas.microsoft.com/office/powerpoint/2010/main" val="356449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062B4-5F16-44BF-92C1-618348F70775}"/>
              </a:ext>
            </a:extLst>
          </p:cNvPr>
          <p:cNvSpPr>
            <a:spLocks noGrp="1"/>
          </p:cNvSpPr>
          <p:nvPr>
            <p:ph type="body" sz="quarter" idx="17"/>
          </p:nvPr>
        </p:nvSpPr>
        <p:spPr/>
        <p:txBody>
          <a:bodyPr/>
          <a:lstStyle/>
          <a:p>
            <a:r>
              <a:rPr lang="en-US" dirty="0"/>
              <a:t>THORACIC CAVITY</a:t>
            </a:r>
          </a:p>
        </p:txBody>
      </p:sp>
      <p:sp>
        <p:nvSpPr>
          <p:cNvPr id="3" name="Text Placeholder 2">
            <a:extLst>
              <a:ext uri="{FF2B5EF4-FFF2-40B4-BE49-F238E27FC236}">
                <a16:creationId xmlns:a16="http://schemas.microsoft.com/office/drawing/2014/main" id="{57FFE423-39EA-47BC-8ABD-06CD7B97BF10}"/>
              </a:ext>
            </a:extLst>
          </p:cNvPr>
          <p:cNvSpPr>
            <a:spLocks noGrp="1"/>
          </p:cNvSpPr>
          <p:nvPr>
            <p:ph type="body" sz="quarter" idx="18"/>
          </p:nvPr>
        </p:nvSpPr>
        <p:spPr/>
        <p:txBody>
          <a:bodyPr/>
          <a:lstStyle/>
          <a:p>
            <a:r>
              <a:rPr lang="en-US" dirty="0"/>
              <a:t>1</a:t>
            </a:r>
          </a:p>
        </p:txBody>
      </p:sp>
      <p:sp>
        <p:nvSpPr>
          <p:cNvPr id="4" name="Text Placeholder 3">
            <a:extLst>
              <a:ext uri="{FF2B5EF4-FFF2-40B4-BE49-F238E27FC236}">
                <a16:creationId xmlns:a16="http://schemas.microsoft.com/office/drawing/2014/main" id="{5130BC8A-95D0-4E97-A228-56D0EE2E84E8}"/>
              </a:ext>
            </a:extLst>
          </p:cNvPr>
          <p:cNvSpPr>
            <a:spLocks noGrp="1"/>
          </p:cNvSpPr>
          <p:nvPr>
            <p:ph type="body" sz="quarter" idx="19"/>
          </p:nvPr>
        </p:nvSpPr>
        <p:spPr>
          <a:xfrm>
            <a:off x="1543049" y="955517"/>
            <a:ext cx="7043389" cy="491490"/>
          </a:xfrm>
        </p:spPr>
        <p:txBody>
          <a:bodyPr/>
          <a:lstStyle/>
          <a:p>
            <a:r>
              <a:rPr lang="en-US" dirty="0"/>
              <a:t>DIAPHRAGM AND PHRENIC NERVE</a:t>
            </a:r>
          </a:p>
        </p:txBody>
      </p:sp>
      <p:sp>
        <p:nvSpPr>
          <p:cNvPr id="6" name="Rectangle 5">
            <a:extLst>
              <a:ext uri="{FF2B5EF4-FFF2-40B4-BE49-F238E27FC236}">
                <a16:creationId xmlns:a16="http://schemas.microsoft.com/office/drawing/2014/main" id="{168E4E2E-FE69-4F2E-9AD9-6D6BEBA78871}"/>
              </a:ext>
            </a:extLst>
          </p:cNvPr>
          <p:cNvSpPr/>
          <p:nvPr/>
        </p:nvSpPr>
        <p:spPr>
          <a:xfrm>
            <a:off x="256478" y="1751202"/>
            <a:ext cx="7315200" cy="341632"/>
          </a:xfrm>
          <a:prstGeom prst="rect">
            <a:avLst/>
          </a:prstGeom>
        </p:spPr>
        <p:txBody>
          <a:bodyPr>
            <a:spAutoFit/>
          </a:bodyPr>
          <a:lstStyle/>
          <a:p>
            <a:pPr marL="176213" lvl="0" indent="-176213" defTabSz="914400">
              <a:lnSpc>
                <a:spcPct val="90000"/>
              </a:lnSpc>
              <a:spcBef>
                <a:spcPts val="1000"/>
              </a:spcBef>
            </a:pPr>
            <a:r>
              <a:rPr lang="en-US" sz="1800" dirty="0">
                <a:solidFill>
                  <a:srgbClr val="001E46"/>
                </a:solidFill>
                <a:latin typeface="Effra" panose="020B0603020203020204" pitchFamily="34" charset="0"/>
              </a:rPr>
              <a:t>The thoracic cavity contains the heart and lungs</a:t>
            </a:r>
          </a:p>
        </p:txBody>
      </p:sp>
      <p:sp>
        <p:nvSpPr>
          <p:cNvPr id="7" name="Rectangle 6">
            <a:extLst>
              <a:ext uri="{FF2B5EF4-FFF2-40B4-BE49-F238E27FC236}">
                <a16:creationId xmlns:a16="http://schemas.microsoft.com/office/drawing/2014/main" id="{CEC97162-5230-427C-89D1-8FF7000A809E}"/>
              </a:ext>
            </a:extLst>
          </p:cNvPr>
          <p:cNvSpPr/>
          <p:nvPr/>
        </p:nvSpPr>
        <p:spPr>
          <a:xfrm>
            <a:off x="492369" y="2397029"/>
            <a:ext cx="13551877" cy="5394023"/>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a:extLst>
              <a:ext uri="{FF2B5EF4-FFF2-40B4-BE49-F238E27FC236}">
                <a16:creationId xmlns:a16="http://schemas.microsoft.com/office/drawing/2014/main" id="{60D6BDB7-3CB3-421B-85E5-F076CD33AB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3" t="1187" r="5113" b="1652"/>
          <a:stretch/>
        </p:blipFill>
        <p:spPr bwMode="auto">
          <a:xfrm>
            <a:off x="1645105" y="3187181"/>
            <a:ext cx="4014439" cy="381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242C0BB5-AAD0-4859-BB6C-393AB406BF35}"/>
              </a:ext>
            </a:extLst>
          </p:cNvPr>
          <p:cNvGrpSpPr/>
          <p:nvPr/>
        </p:nvGrpSpPr>
        <p:grpSpPr>
          <a:xfrm>
            <a:off x="6812280" y="2670837"/>
            <a:ext cx="6954180" cy="4846406"/>
            <a:chOff x="5648699" y="2994130"/>
            <a:chExt cx="6954180" cy="4420269"/>
          </a:xfrm>
        </p:grpSpPr>
        <p:sp>
          <p:nvSpPr>
            <p:cNvPr id="10" name="TextBox 9">
              <a:extLst>
                <a:ext uri="{FF2B5EF4-FFF2-40B4-BE49-F238E27FC236}">
                  <a16:creationId xmlns:a16="http://schemas.microsoft.com/office/drawing/2014/main" id="{F89D1599-FB57-48D2-82B6-28EE49C63951}"/>
                </a:ext>
              </a:extLst>
            </p:cNvPr>
            <p:cNvSpPr txBox="1"/>
            <p:nvPr/>
          </p:nvSpPr>
          <p:spPr>
            <a:xfrm>
              <a:off x="5648699" y="2994130"/>
              <a:ext cx="6073234" cy="1852714"/>
            </a:xfrm>
            <a:prstGeom prst="rect">
              <a:avLst/>
            </a:prstGeom>
            <a:noFill/>
          </p:spPr>
          <p:txBody>
            <a:bodyPr wrap="square" rtlCol="0">
              <a:spAutoFit/>
            </a:bodyPr>
            <a:lstStyle/>
            <a:p>
              <a:pPr marL="342900" indent="-342900" algn="l">
                <a:buFont typeface="+mj-lt"/>
                <a:buAutoNum type="arabicPeriod"/>
              </a:pPr>
              <a:r>
                <a:rPr lang="en-US" sz="1800" b="1" dirty="0">
                  <a:solidFill>
                    <a:schemeClr val="tx2"/>
                  </a:solidFill>
                  <a:latin typeface="Effra" panose="020B0603020203020204" pitchFamily="34" charset="0"/>
                </a:rPr>
                <a:t>Left phrenic nerve</a:t>
              </a:r>
            </a:p>
            <a:p>
              <a:pPr marL="357188"/>
              <a:r>
                <a:rPr lang="en-US" sz="1800" dirty="0">
                  <a:solidFill>
                    <a:srgbClr val="00A9E0"/>
                  </a:solidFill>
                  <a:latin typeface="Effra" panose="020B0603020203020204" pitchFamily="34" charset="0"/>
                </a:rPr>
                <a:t>The phrenic nerve is made up of motor nerve fibers that produce contractions of the diaphragm, and sensory innervation for the mediastinum, pericardium, pleura, diaphragm, upper abdomen, liver, and gall bladder.</a:t>
              </a:r>
            </a:p>
            <a:p>
              <a:pPr marL="357188"/>
              <a:r>
                <a:rPr lang="en-US" sz="1800" dirty="0">
                  <a:solidFill>
                    <a:srgbClr val="00A9E0"/>
                  </a:solidFill>
                  <a:latin typeface="Effra" panose="020B0603020203020204" pitchFamily="34" charset="0"/>
                </a:rPr>
                <a:t>The left phrenic nerve passes over the left ventricle and innervates, or passes through the diaphragm.</a:t>
              </a:r>
              <a:endParaRPr lang="en-US" sz="1800" dirty="0">
                <a:solidFill>
                  <a:schemeClr val="tx2"/>
                </a:solidFill>
                <a:latin typeface="Effra" panose="020B0603020203020204" pitchFamily="34" charset="0"/>
              </a:endParaRPr>
            </a:p>
          </p:txBody>
        </p:sp>
        <p:sp>
          <p:nvSpPr>
            <p:cNvPr id="11" name="TextBox 10">
              <a:extLst>
                <a:ext uri="{FF2B5EF4-FFF2-40B4-BE49-F238E27FC236}">
                  <a16:creationId xmlns:a16="http://schemas.microsoft.com/office/drawing/2014/main" id="{787CEFB4-8CFC-4BD5-B3FF-45267BE3873F}"/>
                </a:ext>
              </a:extLst>
            </p:cNvPr>
            <p:cNvSpPr txBox="1"/>
            <p:nvPr/>
          </p:nvSpPr>
          <p:spPr>
            <a:xfrm>
              <a:off x="5648699" y="4909514"/>
              <a:ext cx="6954180" cy="1094786"/>
            </a:xfrm>
            <a:prstGeom prst="rect">
              <a:avLst/>
            </a:prstGeom>
            <a:noFill/>
          </p:spPr>
          <p:txBody>
            <a:bodyPr wrap="square" rtlCol="0">
              <a:spAutoFit/>
            </a:bodyPr>
            <a:lstStyle/>
            <a:p>
              <a:pPr marL="342900" indent="-342900" algn="l">
                <a:buFont typeface="+mj-lt"/>
                <a:buAutoNum type="arabicPeriod" startAt="2"/>
              </a:pPr>
              <a:r>
                <a:rPr lang="en-US" sz="1800" b="1" dirty="0">
                  <a:solidFill>
                    <a:schemeClr val="tx2"/>
                  </a:solidFill>
                  <a:latin typeface="Effra" panose="020B0603020203020204" pitchFamily="34" charset="0"/>
                </a:rPr>
                <a:t>Right phrenic nerve</a:t>
              </a:r>
            </a:p>
            <a:p>
              <a:pPr marL="357188"/>
              <a:r>
                <a:rPr lang="en-US" sz="1800" dirty="0">
                  <a:solidFill>
                    <a:srgbClr val="00A9E0"/>
                  </a:solidFill>
                  <a:latin typeface="Effra" panose="020B0603020203020204" pitchFamily="34" charset="0"/>
                </a:rPr>
                <a:t>The phrenic nerve runs laterally to the heart.</a:t>
              </a:r>
              <a:br>
                <a:rPr lang="en-US" sz="1800" dirty="0">
                  <a:solidFill>
                    <a:srgbClr val="00A9E0"/>
                  </a:solidFill>
                  <a:latin typeface="Effra" panose="020B0603020203020204" pitchFamily="34" charset="0"/>
                </a:rPr>
              </a:br>
              <a:r>
                <a:rPr lang="en-US" sz="1800" dirty="0">
                  <a:solidFill>
                    <a:srgbClr val="00A9E0"/>
                  </a:solidFill>
                  <a:latin typeface="Effra" panose="020B0603020203020204" pitchFamily="34" charset="0"/>
                </a:rPr>
                <a:t>The right phrenic nerve passes over the subclavian vein before it passes over the right atrium and down through the diaphragm.</a:t>
              </a:r>
            </a:p>
          </p:txBody>
        </p:sp>
        <p:sp>
          <p:nvSpPr>
            <p:cNvPr id="12" name="TextBox 11">
              <a:extLst>
                <a:ext uri="{FF2B5EF4-FFF2-40B4-BE49-F238E27FC236}">
                  <a16:creationId xmlns:a16="http://schemas.microsoft.com/office/drawing/2014/main" id="{2BF55E6C-7FF4-4F43-9CB8-3778BD143355}"/>
                </a:ext>
              </a:extLst>
            </p:cNvPr>
            <p:cNvSpPr txBox="1"/>
            <p:nvPr/>
          </p:nvSpPr>
          <p:spPr>
            <a:xfrm>
              <a:off x="5648699" y="6066970"/>
              <a:ext cx="6264146" cy="1347429"/>
            </a:xfrm>
            <a:prstGeom prst="rect">
              <a:avLst/>
            </a:prstGeom>
            <a:noFill/>
          </p:spPr>
          <p:txBody>
            <a:bodyPr wrap="square" rtlCol="0">
              <a:spAutoFit/>
            </a:bodyPr>
            <a:lstStyle/>
            <a:p>
              <a:pPr marL="342900" indent="-342900" algn="l">
                <a:buFont typeface="+mj-lt"/>
                <a:buAutoNum type="arabicPeriod" startAt="3"/>
              </a:pPr>
              <a:r>
                <a:rPr lang="en-US" sz="1800" b="1" dirty="0">
                  <a:solidFill>
                    <a:schemeClr val="tx2"/>
                  </a:solidFill>
                  <a:latin typeface="Effra" panose="020B0603020203020204" pitchFamily="34" charset="0"/>
                </a:rPr>
                <a:t>Diaphragm</a:t>
              </a:r>
            </a:p>
            <a:p>
              <a:pPr marL="357188" algn="l"/>
              <a:r>
                <a:rPr lang="en-US" sz="1800" dirty="0">
                  <a:solidFill>
                    <a:srgbClr val="00A9E0"/>
                  </a:solidFill>
                  <a:latin typeface="Effra" panose="020B0603020203020204" pitchFamily="34" charset="0"/>
                </a:rPr>
                <a:t>The diaphragm encloses the thoracic cavity and separates it from the abdominal cavity. It is the primary muscle used during breathing. During inhalation the diaphragm contracts, causing the thoracic cavity to expand.</a:t>
              </a:r>
            </a:p>
          </p:txBody>
        </p:sp>
      </p:grpSp>
      <p:sp>
        <p:nvSpPr>
          <p:cNvPr id="14" name="Oval 13">
            <a:extLst>
              <a:ext uri="{FF2B5EF4-FFF2-40B4-BE49-F238E27FC236}">
                <a16:creationId xmlns:a16="http://schemas.microsoft.com/office/drawing/2014/main" id="{15384A6D-A050-4150-8148-872FA035A8BF}"/>
              </a:ext>
            </a:extLst>
          </p:cNvPr>
          <p:cNvSpPr/>
          <p:nvPr/>
        </p:nvSpPr>
        <p:spPr>
          <a:xfrm>
            <a:off x="2921421" y="5212638"/>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2</a:t>
            </a:r>
          </a:p>
        </p:txBody>
      </p:sp>
      <p:sp>
        <p:nvSpPr>
          <p:cNvPr id="15" name="Oval 14">
            <a:extLst>
              <a:ext uri="{FF2B5EF4-FFF2-40B4-BE49-F238E27FC236}">
                <a16:creationId xmlns:a16="http://schemas.microsoft.com/office/drawing/2014/main" id="{95B50C78-F880-4566-B1EF-464A8047C686}"/>
              </a:ext>
            </a:extLst>
          </p:cNvPr>
          <p:cNvSpPr/>
          <p:nvPr/>
        </p:nvSpPr>
        <p:spPr>
          <a:xfrm>
            <a:off x="4425406" y="5359463"/>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Effra" panose="020B0603020203020204" pitchFamily="34" charset="0"/>
              </a:rPr>
              <a:t>1</a:t>
            </a:r>
            <a:endParaRPr lang="en-US" sz="1800" dirty="0">
              <a:latin typeface="Effra" panose="020B0603020203020204" pitchFamily="34" charset="0"/>
            </a:endParaRPr>
          </a:p>
        </p:txBody>
      </p:sp>
      <p:sp>
        <p:nvSpPr>
          <p:cNvPr id="16" name="Oval 15">
            <a:extLst>
              <a:ext uri="{FF2B5EF4-FFF2-40B4-BE49-F238E27FC236}">
                <a16:creationId xmlns:a16="http://schemas.microsoft.com/office/drawing/2014/main" id="{D444ACD9-31E0-478E-B545-9439B7B0245B}"/>
              </a:ext>
            </a:extLst>
          </p:cNvPr>
          <p:cNvSpPr/>
          <p:nvPr/>
        </p:nvSpPr>
        <p:spPr>
          <a:xfrm>
            <a:off x="3697942" y="6331573"/>
            <a:ext cx="316524" cy="316800"/>
          </a:xfrm>
          <a:prstGeom prst="ellipse">
            <a:avLst/>
          </a:prstGeom>
          <a:solidFill>
            <a:srgbClr val="00A9E0"/>
          </a:solidFill>
          <a:ln>
            <a:solidFill>
              <a:srgbClr val="049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Effra" panose="020B0603020203020204" pitchFamily="34" charset="0"/>
              </a:rPr>
              <a:t>3</a:t>
            </a:r>
          </a:p>
        </p:txBody>
      </p:sp>
    </p:spTree>
    <p:custDataLst>
      <p:tags r:id="rId1"/>
    </p:custDataLst>
    <p:extLst>
      <p:ext uri="{BB962C8B-B14F-4D97-AF65-F5344CB8AC3E}">
        <p14:creationId xmlns:p14="http://schemas.microsoft.com/office/powerpoint/2010/main" val="2695087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sqfUrB5G"/>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t">
  <a:themeElements>
    <a:clrScheme name="Medtronic">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bas_wde_lt_160325" id="{34A03680-B925-48EF-B68A-C4AAEF4FDA13}" vid="{2B6C0512-0678-48E4-AB06-9B1F155A73D3}"/>
    </a:ext>
  </a:extLst>
</a:theme>
</file>

<file path=ppt/theme/theme2.xml><?xml version="1.0" encoding="utf-8"?>
<a:theme xmlns:a="http://schemas.openxmlformats.org/drawingml/2006/main" name="Title Divider">
  <a:themeElements>
    <a:clrScheme name="Medtronic">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mdt_ppt_bas_wde_lt_160325" id="{34A03680-B925-48EF-B68A-C4AAEF4FDA13}" vid="{EF7526A7-4BEB-4AD1-B386-B2C9BA302F32}"/>
    </a:ext>
  </a:extLst>
</a:theme>
</file>

<file path=ppt/theme/theme3.xml><?xml version="1.0" encoding="utf-8"?>
<a:theme xmlns:a="http://schemas.openxmlformats.org/drawingml/2006/main" name="Custom Design">
  <a:themeElements>
    <a:clrScheme name="Medtronic">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temp-basic-lt-16x9-ppt</Template>
  <TotalTime>419</TotalTime>
  <Words>3413</Words>
  <Application>Microsoft Office PowerPoint</Application>
  <PresentationFormat>Custom</PresentationFormat>
  <Paragraphs>597</Paragraphs>
  <Slides>69</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69</vt:i4>
      </vt:variant>
    </vt:vector>
  </HeadingPairs>
  <TitlesOfParts>
    <vt:vector size="78" baseType="lpstr">
      <vt:lpstr>Arial</vt:lpstr>
      <vt:lpstr>Calibri</vt:lpstr>
      <vt:lpstr>Calibri Light</vt:lpstr>
      <vt:lpstr>Effra</vt:lpstr>
      <vt:lpstr>Effra Light</vt:lpstr>
      <vt:lpstr>Wingdings</vt:lpstr>
      <vt:lpstr>Content</vt:lpstr>
      <vt:lpstr>Title Divider</vt:lpstr>
      <vt:lpstr>Custom Design</vt:lpstr>
      <vt:lpstr>PowerPoint Presentation</vt:lpstr>
      <vt:lpstr>Disclaimer</vt:lpstr>
      <vt:lpstr>PowerPoint Presentation</vt:lpstr>
      <vt:lpstr>PowerPoint Presentation</vt:lpstr>
      <vt:lpstr>PowerPoint Presentation</vt:lpstr>
      <vt:lpstr>CARDIAC ANATOMICAL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nerve is made up of motor nerve fibers that produce contractions of the diaphragm?</vt:lpstr>
      <vt:lpstr>Which nerve is made up of motor nerve fibers that produce contractions of the diaphragm?</vt:lpstr>
      <vt:lpstr>The pericardium is a thin membranous, fibroserous sac that surrounds and protects the heart.</vt:lpstr>
      <vt:lpstr>The pericardium is a thin membranous, fibroserous sac that surrounds and protects the heart.</vt:lpstr>
      <vt:lpstr>The wall of the heart has three distinct layers of tissue.</vt:lpstr>
      <vt:lpstr>The wall of the heart has three distinct layers of tissue.</vt:lpstr>
      <vt:lpstr>The aortic valve is located between the left ventricle and the aorta.</vt:lpstr>
      <vt:lpstr>The aortic valve is located between the left ventricle and the aorta.</vt:lpstr>
      <vt:lpstr>PowerPoint Presentation</vt:lpstr>
      <vt:lpstr>CARDIAC ELECTRICAL CONDUCTION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potential is the term used to describe specifically how the energy within each cell is generated and used, ultimately causing the heart to contract.</vt:lpstr>
      <vt:lpstr>Action potential is the term used to describe specifically how the energy within each cell is generated and used, ultimately causing the heart to contract.</vt:lpstr>
      <vt:lpstr>During this period, a cardiac cell can be stimulated to depolarize.</vt:lpstr>
      <vt:lpstr>During this period, a cardiac cell can be stimulated to depolarize.</vt:lpstr>
      <vt:lpstr>This group of cardiac cells is known as the heart’s natural pacemaker.</vt:lpstr>
      <vt:lpstr>This group of cardiac cells is known as the heart’s natural pacemaker.</vt:lpstr>
      <vt:lpstr>Label the heart diagram below, using the following key words.</vt:lpstr>
      <vt:lpstr>Label the heart diagram below, using the following key words.</vt:lpstr>
      <vt:lpstr>Label the heart diagram below, using the following key words.</vt:lpstr>
      <vt:lpstr>Label the heart diagram below, using the following key words.</vt:lpstr>
      <vt:lpstr>PowerPoint Presentation</vt:lpstr>
      <vt:lpstr>ELECTRICAL CONDUCTION AND THE EKG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 these steps of conduction the electrical impulse follows in order below.</vt:lpstr>
      <vt:lpstr>Put these steps of conduction the electrical impulse follows in order below.</vt:lpstr>
      <vt:lpstr>PowerPoint Presentation</vt:lpstr>
      <vt:lpstr>PowerPoint Presentation</vt:lpstr>
      <vt:lpstr>PowerPoint Presentation</vt:lpstr>
      <vt:lpstr>Which chamber of the heart receives oxygenated blood from the lungs via the pulmonary veins?</vt:lpstr>
      <vt:lpstr>Which chamber of the heart receives oxygenated blood from the lungs via the pulmonary veins?</vt:lpstr>
      <vt:lpstr>During which phase of the cardiac action potential is there an outflow of potassium ions that begins rapid repolarization?</vt:lpstr>
      <vt:lpstr>During which phase of the cardiac action potential is there an outflow of potassium ions that begins rapid repolarization?</vt:lpstr>
      <vt:lpstr>Which of the following are considered semilunar valves?</vt:lpstr>
      <vt:lpstr>Which of the following are considered semilunar valves?</vt:lpstr>
      <vt:lpstr>Which structure in the heart’s electrical system can be considered the heart’s ‘back-up’ pacemaker, delivering impulses to the ventricles at rates between 40 to 60 beats per minute?</vt:lpstr>
      <vt:lpstr>Which structure in the heart’s electrical system can be considered the heart’s ‘back-up’ pacemaker, delivering impulses to the ventricles at rates between 40 to 60 beats per minute?</vt:lpstr>
      <vt:lpstr>Which of the following terms describes the mechanical contraction of the ventricle?</vt:lpstr>
      <vt:lpstr>Which of the following terms describes the mechanical contraction of the ventricle?</vt:lpstr>
    </vt:vector>
  </TitlesOfParts>
  <Company>Interbrand 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With photo</dc:title>
  <dc:creator>Benavente, Miguel</dc:creator>
  <cp:keywords>Medtronic Controlled</cp:keywords>
  <cp:lastModifiedBy>McMath, Linda</cp:lastModifiedBy>
  <cp:revision>240</cp:revision>
  <cp:lastPrinted>2015-05-01T17:25:26Z</cp:lastPrinted>
  <dcterms:created xsi:type="dcterms:W3CDTF">2018-11-13T11:58:18Z</dcterms:created>
  <dcterms:modified xsi:type="dcterms:W3CDTF">2020-01-23T16:44:09Z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bf7f00e2-49ec-47d6-af57-c812e75d9c5b</vt:lpwstr>
  </property>
  <property fmtid="{D5CDD505-2E9C-101B-9397-08002B2CF9AE}" pid="3" name="DocumentCreator">
    <vt:lpwstr>benavm6</vt:lpwstr>
  </property>
  <property fmtid="{D5CDD505-2E9C-101B-9397-08002B2CF9AE}" pid="4" name="CreationDate">
    <vt:lpwstr>2018-11-13</vt:lpwstr>
  </property>
  <property fmtid="{D5CDD505-2E9C-101B-9397-08002B2CF9AE}" pid="5" name="Classification">
    <vt:lpwstr>MedtronicControlled</vt:lpwstr>
  </property>
  <property fmtid="{D5CDD505-2E9C-101B-9397-08002B2CF9AE}" pid="6" name="ArticulateGUID">
    <vt:lpwstr>95F301FA-9639-4004-AC9D-8ECE08CCE915</vt:lpwstr>
  </property>
  <property fmtid="{D5CDD505-2E9C-101B-9397-08002B2CF9AE}" pid="7" name="ArticulatePath">
    <vt:lpwstr>Cardiac_Electrophysiology_Anatomy_Physiology_PPT_27NOV18</vt:lpwstr>
  </property>
</Properties>
</file>