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8" r:id="rId2"/>
    <p:sldId id="262" r:id="rId3"/>
    <p:sldId id="263" r:id="rId4"/>
    <p:sldId id="264" r:id="rId5"/>
    <p:sldId id="265" r:id="rId6"/>
    <p:sldId id="266" r:id="rId7"/>
    <p:sldId id="267" r:id="rId8"/>
    <p:sldId id="269" r:id="rId9"/>
    <p:sldId id="270" r:id="rId10"/>
    <p:sldId id="271" r:id="rId11"/>
    <p:sldId id="272" r:id="rId12"/>
    <p:sldId id="273" r:id="rId13"/>
    <p:sldId id="274" r:id="rId1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papas" initials="a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B200"/>
    <a:srgbClr val="2805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62" autoAdjust="0"/>
    <p:restoredTop sz="90095" autoAdjust="0"/>
  </p:normalViewPr>
  <p:slideViewPr>
    <p:cSldViewPr snapToGrid="0">
      <p:cViewPr varScale="1">
        <p:scale>
          <a:sx n="101" d="100"/>
          <a:sy n="101" d="100"/>
        </p:scale>
        <p:origin x="1662" y="108"/>
      </p:cViewPr>
      <p:guideLst>
        <p:guide orient="horz" pos="218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8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6CDA59-D06C-4B75-9238-2222C53E0D1B}" type="datetimeFigureOut">
              <a:rPr lang="el-GR" smtClean="0"/>
              <a:t>11/6/2018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23AFDF-7401-4DBD-9B2F-A93B66ED30E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1890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4162" y="633049"/>
            <a:ext cx="6031890" cy="994631"/>
          </a:xfrm>
        </p:spPr>
        <p:txBody>
          <a:bodyPr/>
          <a:lstStyle>
            <a:lvl1pPr>
              <a:defRPr sz="2800"/>
            </a:lvl1pPr>
          </a:lstStyle>
          <a:p>
            <a:r>
              <a:rPr lang="el-GR" dirty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5691" y="1773172"/>
            <a:ext cx="7488832" cy="4242467"/>
          </a:xfrm>
        </p:spPr>
        <p:txBody>
          <a:bodyPr/>
          <a:lstStyle>
            <a:lvl1pPr marL="290513" indent="-290513">
              <a:defRPr sz="2400"/>
            </a:lvl1pPr>
            <a:lvl2pPr marL="571500" indent="-273050">
              <a:defRPr sz="2000" i="0"/>
            </a:lvl2pPr>
            <a:lvl3pPr marL="800100" indent="-244475">
              <a:defRPr sz="1800"/>
            </a:lvl3pPr>
            <a:lvl4pPr>
              <a:defRPr sz="1800" i="0"/>
            </a:lvl4pPr>
            <a:lvl5pPr>
              <a:defRPr sz="1800"/>
            </a:lvl5pPr>
          </a:lstStyle>
          <a:p>
            <a:pPr lvl="0"/>
            <a:r>
              <a:rPr lang="el-GR" dirty="0"/>
              <a:t>Επεξεργασία 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  <a:endParaRPr lang="en-US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4064" y="213287"/>
            <a:ext cx="1348741" cy="723168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6017" y="6420204"/>
            <a:ext cx="51435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fld id="{8AD82645-2CA8-4781-85DC-D14D0DE4C8E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645544" y="6125841"/>
            <a:ext cx="6887499" cy="697963"/>
            <a:chOff x="645544" y="6125841"/>
            <a:chExt cx="6887499" cy="697963"/>
          </a:xfrm>
        </p:grpSpPr>
        <p:pic>
          <p:nvPicPr>
            <p:cNvPr id="12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05900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Εικόνα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588" y="6313488"/>
            <a:ext cx="1331912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0373C4-DB2A-4FD7-9DA2-7783341638D2}" type="slidenum">
              <a:rPr lang="el-GR" altLang="en-US"/>
              <a:pPr>
                <a:defRPr/>
              </a:pPr>
              <a:t>‹#›</a:t>
            </a:fld>
            <a:endParaRPr lang="el-GR" altLang="en-US"/>
          </a:p>
        </p:txBody>
      </p:sp>
    </p:spTree>
    <p:extLst>
      <p:ext uri="{BB962C8B-B14F-4D97-AF65-F5344CB8AC3E}">
        <p14:creationId xmlns:p14="http://schemas.microsoft.com/office/powerpoint/2010/main" val="467988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3DBA3294-16DF-4A62-A790-8296DF99FA9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52953" y="549275"/>
            <a:ext cx="5981111" cy="75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/>
              <a:t>Στυλ κύριου τίτλου</a:t>
            </a:r>
            <a:endParaRPr lang="en-US" altLang="el-G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2E80EE78-8666-4D73-85F3-D2F2A665F87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63601" y="1946282"/>
            <a:ext cx="7366000" cy="3921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dirty="0"/>
              <a:t>Επεξεργασία στυλ υποδείγματος κειμένου</a:t>
            </a:r>
          </a:p>
          <a:p>
            <a:pPr lvl="1"/>
            <a:r>
              <a:rPr lang="el-GR" altLang="el-GR" dirty="0"/>
              <a:t>Δεύτερου επιπέδου</a:t>
            </a:r>
          </a:p>
          <a:p>
            <a:pPr lvl="2"/>
            <a:r>
              <a:rPr lang="el-GR" altLang="el-GR" dirty="0"/>
              <a:t>Τρίτου επιπέδου</a:t>
            </a:r>
          </a:p>
          <a:p>
            <a:pPr lvl="3"/>
            <a:r>
              <a:rPr lang="el-GR" altLang="el-GR" dirty="0"/>
              <a:t>Τέταρτου επιπέδου</a:t>
            </a:r>
          </a:p>
          <a:p>
            <a:pPr lvl="4"/>
            <a:r>
              <a:rPr lang="el-GR" altLang="el-GR" dirty="0"/>
              <a:t>Πέμπτου επιπέδου</a:t>
            </a:r>
            <a:endParaRPr lang="en-US" altLang="el-GR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5D22D248-0B6A-4542-B954-85986D9CCE4F}"/>
              </a:ext>
            </a:extLst>
          </p:cNvPr>
          <p:cNvSpPr/>
          <p:nvPr/>
        </p:nvSpPr>
        <p:spPr>
          <a:xfrm>
            <a:off x="358775" y="1026160"/>
            <a:ext cx="171450" cy="583184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8"/>
          <p:cNvGrpSpPr/>
          <p:nvPr userDrawn="1"/>
        </p:nvGrpSpPr>
        <p:grpSpPr>
          <a:xfrm>
            <a:off x="645544" y="6125841"/>
            <a:ext cx="7337313" cy="719113"/>
            <a:chOff x="645544" y="6125841"/>
            <a:chExt cx="7337313" cy="719113"/>
          </a:xfrm>
        </p:grpSpPr>
        <p:sp>
          <p:nvSpPr>
            <p:cNvPr id="6" name="Rectangle 16"/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7" name="Picture 22" descr="European Commission logo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Ορθογώνιο 10"/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 smtClean="0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 smtClean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E4D334EB-825D-404C-809F-5EA38C4C791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44" y="213286"/>
            <a:ext cx="1449762" cy="777333"/>
          </a:xfrm>
          <a:prstGeom prst="rect">
            <a:avLst/>
          </a:prstGeom>
        </p:spPr>
      </p:pic>
      <p:pic>
        <p:nvPicPr>
          <p:cNvPr id="13" name="Picture 2" descr="\\kerveros\Admins\Ιστοσελίδα\Banners &amp; photos Site\used\logo_ekdda_up_down_en.jp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66" y="39041"/>
            <a:ext cx="1333830" cy="705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5353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</p:sldLayoutIdLst>
  <p:hf hdr="0" ftr="0" dt="0"/>
  <p:txStyles>
    <p:titleStyle>
      <a:lvl1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 kern="1200">
          <a:solidFill>
            <a:schemeClr val="tx2"/>
          </a:solidFill>
          <a:latin typeface="+mj-lt"/>
          <a:ea typeface="+mj-ea"/>
          <a:cs typeface="+mj-cs"/>
        </a:defRPr>
      </a:lvl1pPr>
      <a:lvl2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2pPr>
      <a:lvl3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3pPr>
      <a:lvl4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4pPr>
      <a:lvl5pPr algn="l" defTabSz="514263" rtl="0" eaLnBrk="0" fontAlgn="base" hangingPunct="0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5pPr>
      <a:lvl6pPr marL="34284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6pPr>
      <a:lvl7pPr marL="685681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7pPr>
      <a:lvl8pPr marL="102852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8pPr>
      <a:lvl9pPr marL="1371362" algn="l" defTabSz="514263" rtl="0" fontAlgn="base">
        <a:lnSpc>
          <a:spcPct val="89000"/>
        </a:lnSpc>
        <a:spcBef>
          <a:spcPct val="0"/>
        </a:spcBef>
        <a:spcAft>
          <a:spcPct val="0"/>
        </a:spcAft>
        <a:defRPr sz="2475">
          <a:solidFill>
            <a:schemeClr val="tx2"/>
          </a:solidFill>
          <a:latin typeface="Franklin Gothic Book" panose="020B0503020102020204" pitchFamily="34" charset="0"/>
        </a:defRPr>
      </a:lvl9pPr>
    </p:titleStyle>
    <p:bodyStyle>
      <a:lvl1pPr marL="215464" indent="-215464" algn="l" defTabSz="514263" rtl="0" eaLnBrk="0" fontAlgn="base" hangingPunct="0">
        <a:lnSpc>
          <a:spcPct val="94000"/>
        </a:lnSpc>
        <a:spcBef>
          <a:spcPts val="563"/>
        </a:spcBef>
        <a:spcAft>
          <a:spcPts val="113"/>
        </a:spcAft>
        <a:buFont typeface="Franklin Gothic Book" panose="020B0503020102020204" pitchFamily="34" charset="0"/>
        <a:buChar char="■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514263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20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77139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028522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14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1285651" indent="-215464" algn="l" defTabSz="514263" rtl="0" eaLnBrk="0" fontAlgn="base" hangingPunct="0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1542781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9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1799910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057042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–"/>
        <a:defRPr sz="788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2314173" indent="-215987" algn="l" defTabSz="514263" rtl="0" eaLnBrk="1" latinLnBrk="0" hangingPunct="1">
        <a:lnSpc>
          <a:spcPct val="94000"/>
        </a:lnSpc>
        <a:spcBef>
          <a:spcPts val="281"/>
        </a:spcBef>
        <a:spcAft>
          <a:spcPts val="113"/>
        </a:spcAft>
        <a:buFont typeface="Franklin Gothic Book" panose="020B0503020102020204" pitchFamily="34" charset="0"/>
        <a:buChar char="■"/>
        <a:defRPr sz="788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3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263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39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52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65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2781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799910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042" algn="l" defTabSz="514263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b="1" dirty="0">
                <a:solidFill>
                  <a:srgbClr val="0070C0"/>
                </a:solidFill>
              </a:rPr>
              <a:t>Έναρξη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.1.2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204864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endParaRPr lang="el-GR" dirty="0"/>
          </a:p>
        </p:txBody>
      </p:sp>
      <p:sp>
        <p:nvSpPr>
          <p:cNvPr id="6" name="Rectangle 8"/>
          <p:cNvSpPr>
            <a:spLocks noGrp="1"/>
          </p:cNvSpPr>
          <p:nvPr>
            <p:ph idx="1"/>
          </p:nvPr>
        </p:nvSpPr>
        <p:spPr>
          <a:xfrm>
            <a:off x="903288" y="2017713"/>
            <a:ext cx="7772400" cy="39322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l-GR" sz="2400" b="1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altLang="el-GR" sz="2800" b="1" dirty="0"/>
              <a:t>Βασικές Αρχές και Έννοιες </a:t>
            </a:r>
            <a:r>
              <a:rPr lang="el-GR" altLang="el-GR" sz="2800" b="1" dirty="0" err="1"/>
              <a:t>Διαλειτουργικότητας</a:t>
            </a:r>
            <a:r>
              <a:rPr lang="el-GR" altLang="el-GR" sz="2800" b="1" dirty="0"/>
              <a:t> </a:t>
            </a:r>
            <a:endParaRPr lang="en-US" altLang="el-GR" sz="2800" b="1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l-GR" sz="2600" b="1" dirty="0" smtClean="0">
                <a:solidFill>
                  <a:srgbClr val="3399FF"/>
                </a:solidFill>
              </a:rPr>
              <a:t>Basic </a:t>
            </a:r>
            <a:r>
              <a:rPr lang="en-GB" altLang="el-GR" sz="2600" b="1" dirty="0" smtClean="0">
                <a:solidFill>
                  <a:srgbClr val="3399FF"/>
                </a:solidFill>
              </a:rPr>
              <a:t>Interoperability Concepts</a:t>
            </a:r>
            <a:endParaRPr lang="el-GR" altLang="el-GR" sz="2400" b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15000"/>
              </a:lnSpc>
              <a:buFont typeface="Wingdings" pitchFamily="2" charset="2"/>
              <a:buNone/>
            </a:pPr>
            <a:endParaRPr lang="en-US" altLang="el-GR" sz="1600" b="1" dirty="0" smtClean="0">
              <a:latin typeface="Times New Roman" pitchFamily="18" charset="0"/>
            </a:endParaRPr>
          </a:p>
          <a:p>
            <a:pPr marL="0" indent="0" eaLnBrk="1" hangingPunct="1">
              <a:lnSpc>
                <a:spcPct val="115000"/>
              </a:lnSpc>
              <a:buFont typeface="Wingdings" pitchFamily="2" charset="2"/>
              <a:buNone/>
            </a:pPr>
            <a:endParaRPr lang="en-US" altLang="el-GR" sz="1600" b="1" dirty="0">
              <a:latin typeface="Times New Roman" pitchFamily="18" charset="0"/>
            </a:endParaRPr>
          </a:p>
          <a:p>
            <a:pPr marL="0" indent="0" eaLnBrk="1" hangingPunct="1">
              <a:lnSpc>
                <a:spcPct val="115000"/>
              </a:lnSpc>
              <a:buFont typeface="Wingdings" pitchFamily="2" charset="2"/>
              <a:buNone/>
            </a:pPr>
            <a:endParaRPr lang="en-US" altLang="el-GR" sz="1600" b="1" dirty="0" smtClean="0">
              <a:latin typeface="Times New Roman" pitchFamily="18" charset="0"/>
            </a:endParaRPr>
          </a:p>
          <a:p>
            <a:pPr marL="3143250" indent="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l-GR" altLang="el-GR" sz="1600" b="1" dirty="0" smtClean="0">
                <a:latin typeface="Times New Roman" pitchFamily="18" charset="0"/>
              </a:rPr>
              <a:t>ΕΘΝΙΚΟ </a:t>
            </a:r>
            <a:r>
              <a:rPr lang="el-GR" altLang="el-GR" sz="1600" b="1" dirty="0" smtClean="0">
                <a:latin typeface="Times New Roman" pitchFamily="18" charset="0"/>
              </a:rPr>
              <a:t>ΚΕΝΤΡΟ ΔΗΜΟΣΙΑΣ ΔΙΟΙΚΗΣΗΣ</a:t>
            </a:r>
          </a:p>
          <a:p>
            <a:pPr marL="3143250" indent="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l-GR" altLang="el-GR" sz="1600" b="1" dirty="0" smtClean="0">
                <a:latin typeface="Times New Roman" pitchFamily="18" charset="0"/>
              </a:rPr>
              <a:t>ΚΑΙ </a:t>
            </a:r>
            <a:r>
              <a:rPr lang="el-GR" altLang="el-GR" sz="1600" b="1" dirty="0" smtClean="0">
                <a:latin typeface="Times New Roman" pitchFamily="18" charset="0"/>
              </a:rPr>
              <a:t>ΑΥΤΟΔΙΟΙΚΗΣΗΣ</a:t>
            </a:r>
            <a:endParaRPr lang="el-GR" altLang="el-GR" sz="1600" b="1" dirty="0" smtClean="0">
              <a:latin typeface="Times New Roman" pitchFamily="18" charset="0"/>
            </a:endParaRPr>
          </a:p>
          <a:p>
            <a:pPr marL="3143250" indent="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l-GR" altLang="el-GR" sz="1600" b="1" dirty="0" smtClean="0">
                <a:latin typeface="Times New Roman" pitchFamily="18" charset="0"/>
              </a:rPr>
              <a:t>ΕΚΚΔΑ</a:t>
            </a:r>
          </a:p>
        </p:txBody>
      </p:sp>
    </p:spTree>
    <p:extLst>
      <p:ext uri="{BB962C8B-B14F-4D97-AF65-F5344CB8AC3E}">
        <p14:creationId xmlns:p14="http://schemas.microsoft.com/office/powerpoint/2010/main" val="4065685343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Σημειώματα</a:t>
            </a:r>
          </a:p>
        </p:txBody>
      </p:sp>
    </p:spTree>
    <p:extLst>
      <p:ext uri="{BB962C8B-B14F-4D97-AF65-F5344CB8AC3E}">
        <p14:creationId xmlns:p14="http://schemas.microsoft.com/office/powerpoint/2010/main" val="1508198380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Ιστορικού Εκδόσεων Έργου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Το παρόν έργο αποτελεί την έκδοση 1.0. </a:t>
            </a:r>
          </a:p>
          <a:p>
            <a:r>
              <a:rPr lang="el-GR" dirty="0"/>
              <a:t>Έχουν προηγηθεί οι κάτωθι εκδόσεις:</a:t>
            </a:r>
          </a:p>
          <a:p>
            <a:pPr lvl="1"/>
            <a:r>
              <a:rPr lang="el-GR" dirty="0"/>
              <a:t>Έκδοση διαθέσιμη εδώ.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74023074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Σημείωμα </a:t>
            </a:r>
            <a:r>
              <a:rPr lang="el-GR" dirty="0" err="1"/>
              <a:t>Αδειοδότησης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Το παρόν υλικό διατίθεται με τους όρους της άδειας χρήσης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Αναφορά, Μη Εμπορική Χρήση Παρόμοια Διανομή 4.0 [1] ή μεταγενέστερη, Διεθνής Έκδοση. </a:t>
            </a:r>
          </a:p>
          <a:p>
            <a:r>
              <a:rPr lang="el-GR" sz="2000" dirty="0"/>
              <a:t>Εξαιρούνται τα αυτοτελή έργα τρίτων π.χ. φωτογραφίες, διαγράμματα </a:t>
            </a:r>
            <a:r>
              <a:rPr lang="el-GR" sz="2000" dirty="0" err="1"/>
              <a:t>κ.λ.π</a:t>
            </a:r>
            <a:r>
              <a:rPr lang="el-GR" sz="2000" dirty="0"/>
              <a:t>., τα οποία εμπεριέχονται σε αυτό και τα οποία αναφέρονται μαζί με τους όρους χρήσης τους στο «Σημείωμα Χρήσης Έργων Τρίτων».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=""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54136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Διατήρηση Σημειωμάτων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=""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l-GR" sz="2000" dirty="0"/>
              <a:t>Οποιαδήποτε αναπαραγωγή ή διασκευή του υλικού θα πρέπει να συμπεριλαμβάνει:</a:t>
            </a:r>
          </a:p>
          <a:p>
            <a:pPr lvl="1"/>
            <a:r>
              <a:rPr lang="el-GR" sz="2000" dirty="0"/>
              <a:t>το Σημείωμα Αναφοράς</a:t>
            </a:r>
          </a:p>
          <a:p>
            <a:pPr lvl="1"/>
            <a:r>
              <a:rPr lang="el-GR" sz="2000" dirty="0"/>
              <a:t>το Σημείωμα </a:t>
            </a:r>
            <a:r>
              <a:rPr lang="el-GR" sz="2000" dirty="0" err="1"/>
              <a:t>Αδειοδότησης</a:t>
            </a:r>
            <a:endParaRPr lang="el-GR" sz="2000" dirty="0"/>
          </a:p>
          <a:p>
            <a:pPr lvl="1"/>
            <a:r>
              <a:rPr lang="el-GR" sz="2000" dirty="0"/>
              <a:t>τη δήλωση Διατήρησης Σημειωμάτων</a:t>
            </a:r>
          </a:p>
          <a:p>
            <a:pPr lvl="1"/>
            <a:r>
              <a:rPr lang="el-GR" sz="2000" dirty="0"/>
              <a:t>το Σημείωμα Χρήσης Έργων Τρίτων (εφόσον υπάρχει)</a:t>
            </a:r>
          </a:p>
          <a:p>
            <a:r>
              <a:rPr lang="el-GR" sz="2000" dirty="0"/>
              <a:t>μαζί με τους συνοδευόμενους </a:t>
            </a:r>
            <a:r>
              <a:rPr lang="el-GR" sz="2000" dirty="0" err="1"/>
              <a:t>υπερσυνδέσμους</a:t>
            </a:r>
            <a:r>
              <a:rPr lang="el-GR" sz="2000" dirty="0"/>
              <a:t>.</a:t>
            </a:r>
          </a:p>
          <a:p>
            <a:pPr marL="0" indent="0">
              <a:buFont typeface="Wingdings" pitchFamily="2" charset="2"/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6465566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/>
          </p:cNvSpPr>
          <p:nvPr>
            <p:ph type="title"/>
          </p:nvPr>
        </p:nvSpPr>
        <p:spPr>
          <a:xfrm>
            <a:off x="1028700" y="406400"/>
            <a:ext cx="6646863" cy="1485900"/>
          </a:xfrm>
        </p:spPr>
        <p:txBody>
          <a:bodyPr/>
          <a:lstStyle/>
          <a:p>
            <a:pPr algn="ctr" eaLnBrk="1" hangingPunct="1"/>
            <a:r>
              <a:rPr lang="el-GR" altLang="el-GR" sz="2800" b="1" dirty="0" smtClean="0"/>
              <a:t>Βασικές Αρχές και Έννοιες </a:t>
            </a:r>
            <a:r>
              <a:rPr lang="el-GR" altLang="el-GR" sz="2800" b="1" dirty="0" err="1" smtClean="0"/>
              <a:t>Διαλειτουργικότητας</a:t>
            </a:r>
            <a:r>
              <a:rPr lang="el-GR" altLang="el-GR" sz="2800" b="1" dirty="0" smtClean="0"/>
              <a:t> </a:t>
            </a:r>
          </a:p>
        </p:txBody>
      </p:sp>
      <p:sp>
        <p:nvSpPr>
          <p:cNvPr id="17411" name="Rectangle 8"/>
          <p:cNvSpPr>
            <a:spLocks noGrp="1"/>
          </p:cNvSpPr>
          <p:nvPr>
            <p:ph idx="1"/>
          </p:nvPr>
        </p:nvSpPr>
        <p:spPr>
          <a:xfrm>
            <a:off x="903288" y="2017713"/>
            <a:ext cx="7772400" cy="3932237"/>
          </a:xfrm>
        </p:spPr>
        <p:txBody>
          <a:bodyPr/>
          <a:lstStyle/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l-GR" sz="2400" b="1" dirty="0" smtClean="0"/>
          </a:p>
          <a:p>
            <a:pPr marL="0" indent="0" algn="ctr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altLang="el-GR" sz="2600" b="1" dirty="0" smtClean="0">
                <a:solidFill>
                  <a:srgbClr val="3399FF"/>
                </a:solidFill>
              </a:rPr>
              <a:t>Basic Interoperability Concepts</a:t>
            </a:r>
            <a:endParaRPr lang="el-GR" altLang="el-GR" sz="2400" b="1" dirty="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latin typeface="Times New Roman" pitchFamily="18" charset="0"/>
              </a:rPr>
              <a:t>ΕΘΝΙΚΟ ΚΕΝΤΡΟ ΔΗΜΟΣΙΑΣ ΔΙΟΙΚΗΣΗΣ</a:t>
            </a:r>
          </a:p>
          <a:p>
            <a:pPr marL="0" indent="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latin typeface="Times New Roman" pitchFamily="18" charset="0"/>
              </a:rPr>
              <a:t>ΚΑΙ </a:t>
            </a:r>
            <a:r>
              <a:rPr lang="el-GR" altLang="el-GR" sz="2400" b="1" dirty="0" smtClean="0">
                <a:latin typeface="Times New Roman" pitchFamily="18" charset="0"/>
              </a:rPr>
              <a:t>ΑΥΤΟΔΙΟΙΚΗΣΗΣ</a:t>
            </a:r>
            <a:endParaRPr lang="el-GR" altLang="el-GR" sz="2400" b="1" dirty="0" smtClean="0">
              <a:latin typeface="Times New Roman" pitchFamily="18" charset="0"/>
            </a:endParaRPr>
          </a:p>
          <a:p>
            <a:pPr marL="0" indent="0" algn="ctr" eaLnBrk="1" hangingPunct="1">
              <a:lnSpc>
                <a:spcPct val="115000"/>
              </a:lnSpc>
              <a:buFont typeface="Wingdings" pitchFamily="2" charset="2"/>
              <a:buNone/>
            </a:pPr>
            <a:r>
              <a:rPr lang="el-GR" altLang="el-GR" sz="2400" b="1" dirty="0" smtClean="0">
                <a:latin typeface="Times New Roman" pitchFamily="18" charset="0"/>
              </a:rPr>
              <a:t>ΕΚΚΔΑ</a:t>
            </a:r>
            <a:endParaRPr lang="el-GR" altLang="el-GR" sz="2000" b="1" dirty="0" smtClean="0">
              <a:latin typeface="Times New Roman" pitchFamily="18" charset="0"/>
            </a:endParaRPr>
          </a:p>
        </p:txBody>
      </p:sp>
      <p:sp>
        <p:nvSpPr>
          <p:cNvPr id="17412" name="Θέση αριθμού διαφάνειας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3B38A208-19CC-4697-ACB5-67D8D995D47B}" type="slidenum">
              <a:rPr lang="el-GR" altLang="el-GR" smtClean="0">
                <a:latin typeface="Tahoma" pitchFamily="34" charset="0"/>
              </a:rPr>
              <a:pPr/>
              <a:t>2</a:t>
            </a:fld>
            <a:endParaRPr lang="el-GR" altLang="el-GR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3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Τίτλος 1"/>
          <p:cNvSpPr>
            <a:spLocks noGrp="1"/>
          </p:cNvSpPr>
          <p:nvPr>
            <p:ph type="title"/>
          </p:nvPr>
        </p:nvSpPr>
        <p:spPr>
          <a:xfrm>
            <a:off x="900113" y="175076"/>
            <a:ext cx="6775450" cy="1027113"/>
          </a:xfrm>
        </p:spPr>
        <p:txBody>
          <a:bodyPr/>
          <a:lstStyle/>
          <a:p>
            <a:pPr algn="ctr"/>
            <a:r>
              <a:rPr lang="el-GR" alt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Σκοπός και στόχοι </a:t>
            </a:r>
            <a:r>
              <a:rPr lang="el-GR" alt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του </a:t>
            </a:r>
            <a:r>
              <a:rPr lang="el-GR" alt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προγράμματος  </a:t>
            </a:r>
            <a:r>
              <a:rPr lang="el-GR" alt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/>
            </a:r>
            <a:br>
              <a:rPr lang="el-GR" alt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</a:br>
            <a:r>
              <a:rPr lang="en-US" alt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“</a:t>
            </a:r>
            <a:r>
              <a:rPr lang="el-GR" altLang="el-GR" sz="2000" b="1" i="1" dirty="0" smtClean="0"/>
              <a:t>Βασικές </a:t>
            </a:r>
            <a:r>
              <a:rPr lang="el-GR" altLang="el-GR" sz="2000" b="1" i="1" dirty="0"/>
              <a:t>αρχές </a:t>
            </a:r>
            <a:r>
              <a:rPr lang="el-GR" altLang="el-GR" sz="2000" b="1" i="1" dirty="0" err="1"/>
              <a:t>Δ</a:t>
            </a:r>
            <a:r>
              <a:rPr lang="el-GR" altLang="el-GR" sz="2000" b="1" i="1" dirty="0" err="1" smtClean="0"/>
              <a:t>ιαλειτουργικότητας</a:t>
            </a:r>
            <a:r>
              <a:rPr lang="en-US" altLang="el-GR" sz="2000" b="1" i="1" dirty="0" smtClean="0"/>
              <a:t>”</a:t>
            </a:r>
            <a:r>
              <a:rPr lang="el-GR" altLang="el-GR" sz="2000" b="1" i="1" dirty="0"/>
              <a:t/>
            </a:r>
            <a:br>
              <a:rPr lang="el-GR" altLang="el-GR" sz="2000" b="1" i="1" dirty="0"/>
            </a:br>
            <a:r>
              <a:rPr lang="el-GR" altLang="el-GR" sz="2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Αναμενόμενα </a:t>
            </a:r>
            <a:r>
              <a:rPr lang="el-GR" altLang="el-GR" sz="20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Αποτελέσματα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00113" y="1256386"/>
            <a:ext cx="7559675" cy="4022725"/>
          </a:xfrm>
        </p:spPr>
        <p:txBody>
          <a:bodyPr/>
          <a:lstStyle/>
          <a:p>
            <a:pPr>
              <a:defRPr/>
            </a:pPr>
            <a:r>
              <a:rPr lang="el-GR" sz="1600" b="1" dirty="0" smtClean="0"/>
              <a:t>Σκοπός:</a:t>
            </a:r>
          </a:p>
          <a:p>
            <a:pPr marL="0" indent="0">
              <a:buFont typeface="Franklin Gothic Book" pitchFamily="34" charset="0"/>
              <a:buNone/>
              <a:defRPr/>
            </a:pPr>
            <a:r>
              <a:rPr lang="el-GR" sz="1600" dirty="0" smtClean="0"/>
              <a:t>Η </a:t>
            </a:r>
            <a:r>
              <a:rPr lang="el-GR" sz="1600" dirty="0"/>
              <a:t>κατανόηση της έννοιας "</a:t>
            </a:r>
            <a:r>
              <a:rPr lang="el-GR" sz="1600" dirty="0" err="1"/>
              <a:t>διαλειτουργικότητα</a:t>
            </a:r>
            <a:r>
              <a:rPr lang="el-GR" sz="1600" dirty="0"/>
              <a:t>" και </a:t>
            </a:r>
            <a:r>
              <a:rPr lang="el-GR" sz="1600" dirty="0" smtClean="0"/>
              <a:t>ο προσδιορισμός </a:t>
            </a:r>
            <a:r>
              <a:rPr lang="el-GR" sz="1600" dirty="0"/>
              <a:t>της στο γενικότερο πλαίσιο του ψηφιακού μετασχηματισμού και του εκσυγχρονισμού της δημόσιας </a:t>
            </a:r>
            <a:r>
              <a:rPr lang="el-GR" sz="1600" dirty="0" smtClean="0"/>
              <a:t>διοίκησης</a:t>
            </a:r>
          </a:p>
          <a:p>
            <a:pPr>
              <a:defRPr/>
            </a:pPr>
            <a:r>
              <a:rPr lang="el-GR" sz="1600" b="1" dirty="0" smtClean="0"/>
              <a:t>Στόχοι: </a:t>
            </a:r>
            <a:endParaRPr lang="el-GR" sz="1600" dirty="0"/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1600" dirty="0" smtClean="0"/>
              <a:t>Η ομοιόμορφη </a:t>
            </a:r>
            <a:r>
              <a:rPr lang="el-GR" sz="1600" b="1" dirty="0"/>
              <a:t>κατανόηση των πλεονεκτημάτων </a:t>
            </a:r>
            <a:r>
              <a:rPr lang="el-GR" sz="1600" dirty="0"/>
              <a:t>που μπορεί να προσφέρει η </a:t>
            </a:r>
            <a:r>
              <a:rPr lang="el-GR" sz="1600" dirty="0" err="1"/>
              <a:t>διαλειτουργικότητα</a:t>
            </a:r>
            <a:r>
              <a:rPr lang="el-GR" sz="1600" dirty="0"/>
              <a:t> στην ανάπτυξη αποτελεσματικών και αποδοτικών υπηρεσιών ηλεκτρονικής </a:t>
            </a:r>
            <a:r>
              <a:rPr lang="el-GR" sz="1600" dirty="0" smtClean="0"/>
              <a:t>διακυβέρνησης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1600" dirty="0" smtClean="0"/>
              <a:t>Η </a:t>
            </a:r>
            <a:r>
              <a:rPr lang="el-GR" sz="1600" dirty="0"/>
              <a:t>αναγνώριση-ανάλυση των </a:t>
            </a:r>
            <a:r>
              <a:rPr lang="el-GR" sz="1600" b="1" dirty="0"/>
              <a:t>εμποδίων, των προκλήσεων και των ευκαιριών </a:t>
            </a:r>
            <a:r>
              <a:rPr lang="el-GR" sz="1600" dirty="0"/>
              <a:t>για την υλοποίηση </a:t>
            </a:r>
            <a:r>
              <a:rPr lang="el-GR" sz="1600" dirty="0" err="1"/>
              <a:t>διαλειτουργικών</a:t>
            </a:r>
            <a:r>
              <a:rPr lang="el-GR" sz="1600" dirty="0"/>
              <a:t> δημόσιων υπηρεσιών από λειτουργική και τεχνική </a:t>
            </a:r>
            <a:r>
              <a:rPr lang="el-GR" sz="1600" dirty="0" smtClean="0"/>
              <a:t>άποψη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1600" dirty="0" smtClean="0"/>
              <a:t>Η </a:t>
            </a:r>
            <a:r>
              <a:rPr lang="el-GR" sz="1600" dirty="0"/>
              <a:t>εκμετάλλευση και </a:t>
            </a:r>
            <a:r>
              <a:rPr lang="el-GR" sz="1600" b="1" dirty="0"/>
              <a:t>επαναχρησιμοποίηση</a:t>
            </a:r>
            <a:r>
              <a:rPr lang="el-GR" sz="1600" dirty="0"/>
              <a:t>, σε εθνικό επίπεδο, της διεθνούς και ευρωπαϊκής εμπειρίας μέσω της μελέτης σχετικών πρωτοβουλιών και βέλτιστων </a:t>
            </a:r>
            <a:r>
              <a:rPr lang="el-GR" sz="1600" dirty="0" smtClean="0"/>
              <a:t>πρακτικών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1600" dirty="0" smtClean="0"/>
              <a:t>Η </a:t>
            </a:r>
            <a:r>
              <a:rPr lang="el-GR" sz="1600" dirty="0"/>
              <a:t>δημιουργία </a:t>
            </a:r>
            <a:r>
              <a:rPr lang="el-GR" sz="1600" b="1" dirty="0"/>
              <a:t>κινήτρων προς τους συμμετέχοντες </a:t>
            </a:r>
            <a:r>
              <a:rPr lang="el-GR" sz="1600" dirty="0"/>
              <a:t>να δραστηριοποιηθούν στην υλοποίηση </a:t>
            </a:r>
            <a:r>
              <a:rPr lang="el-GR" sz="1600" dirty="0" err="1"/>
              <a:t>διαλειτουργικών</a:t>
            </a:r>
            <a:r>
              <a:rPr lang="el-GR" sz="1600" dirty="0"/>
              <a:t> δημόσιων </a:t>
            </a:r>
            <a:r>
              <a:rPr lang="el-GR" sz="1600" dirty="0" smtClean="0"/>
              <a:t>υπηρεσιών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l-GR" sz="1600" dirty="0" smtClean="0"/>
              <a:t>Η </a:t>
            </a:r>
            <a:r>
              <a:rPr lang="el-GR" sz="1600" dirty="0"/>
              <a:t>πιλοτική χρήση του </a:t>
            </a:r>
            <a:r>
              <a:rPr lang="el-GR" sz="1600" dirty="0" err="1"/>
              <a:t>Slidewiki</a:t>
            </a:r>
            <a:r>
              <a:rPr lang="el-GR" sz="1600" dirty="0"/>
              <a:t> και διερεύνηση της δυνατότητας παροχής Ανοικτών Μαθημάτων (</a:t>
            </a:r>
            <a:r>
              <a:rPr lang="el-GR" sz="1600" dirty="0" err="1"/>
              <a:t>Open</a:t>
            </a:r>
            <a:r>
              <a:rPr lang="el-GR" sz="1600" dirty="0"/>
              <a:t> </a:t>
            </a:r>
            <a:r>
              <a:rPr lang="el-GR" sz="1600" dirty="0" err="1" smtClean="0"/>
              <a:t>Courses</a:t>
            </a:r>
            <a:r>
              <a:rPr lang="el-GR" sz="1600" dirty="0" smtClean="0"/>
              <a:t> </a:t>
            </a:r>
            <a:r>
              <a:rPr lang="en-US" sz="1600" dirty="0" smtClean="0"/>
              <a:t>Ware </a:t>
            </a:r>
            <a:r>
              <a:rPr lang="el-GR" sz="1600" dirty="0" smtClean="0"/>
              <a:t>) </a:t>
            </a:r>
            <a:r>
              <a:rPr lang="el-GR" sz="1600" dirty="0"/>
              <a:t>από το </a:t>
            </a:r>
            <a:r>
              <a:rPr lang="el-GR" sz="1600" dirty="0" smtClean="0"/>
              <a:t>ΕΚΔΔΑ</a:t>
            </a:r>
            <a:endParaRPr lang="el-GR" sz="1600" dirty="0"/>
          </a:p>
          <a:p>
            <a:pPr marL="0" indent="0">
              <a:buFont typeface="Franklin Gothic Book" pitchFamily="34" charset="0"/>
              <a:buNone/>
              <a:defRPr/>
            </a:pPr>
            <a:endParaRPr lang="el-GR" sz="1600" dirty="0" smtClean="0"/>
          </a:p>
          <a:p>
            <a:pPr>
              <a:defRPr/>
            </a:pPr>
            <a:endParaRPr lang="el-GR" sz="1600" dirty="0"/>
          </a:p>
        </p:txBody>
      </p:sp>
      <p:sp>
        <p:nvSpPr>
          <p:cNvPr id="18436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7A1E50CD-228E-4D69-9DE6-60A93746EF50}" type="slidenum">
              <a:rPr lang="el-GR" altLang="el-GR" smtClean="0">
                <a:solidFill>
                  <a:schemeClr val="tx2"/>
                </a:solidFill>
              </a:rPr>
              <a:pPr/>
              <a:t>3</a:t>
            </a:fld>
            <a:endParaRPr lang="el-GR" altLang="el-GR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4209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Τίτλος 1"/>
          <p:cNvSpPr>
            <a:spLocks noGrp="1"/>
          </p:cNvSpPr>
          <p:nvPr>
            <p:ph type="title"/>
          </p:nvPr>
        </p:nvSpPr>
        <p:spPr>
          <a:xfrm>
            <a:off x="900113" y="464456"/>
            <a:ext cx="6775450" cy="1027113"/>
          </a:xfrm>
        </p:spPr>
        <p:txBody>
          <a:bodyPr/>
          <a:lstStyle/>
          <a:p>
            <a:pPr algn="ctr"/>
            <a:r>
              <a:rPr lang="el-GR" altLang="el-GR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Ομάδα Στόχος</a:t>
            </a:r>
          </a:p>
        </p:txBody>
      </p:sp>
      <p:sp>
        <p:nvSpPr>
          <p:cNvPr id="19459" name="Θέση περιεχομένου 2"/>
          <p:cNvSpPr>
            <a:spLocks noGrp="1"/>
          </p:cNvSpPr>
          <p:nvPr>
            <p:ph idx="1"/>
          </p:nvPr>
        </p:nvSpPr>
        <p:spPr>
          <a:xfrm>
            <a:off x="900113" y="1484313"/>
            <a:ext cx="7559675" cy="4022725"/>
          </a:xfrm>
        </p:spPr>
        <p:txBody>
          <a:bodyPr/>
          <a:lstStyle/>
          <a:p>
            <a:pPr algn="just"/>
            <a:r>
              <a:rPr lang="el-GR" altLang="el-GR" sz="2400" dirty="0" smtClean="0"/>
              <a:t>Το πρόγραμμα απευθύνεται σε υπηρεσίες της Κεντρικής Διοίκησης ή της Τοπικής Αυτοδιοίκησης που παρέχουν ηλεκτρονικές υπηρεσίες προς τους πολίτες, τις επιχειρήσεις και άλλους δημόσιους φορείς (G2B, G2G, G2C) επαναχρησιμοποιώντας πληροφορίες και στοιχεία που διαθέτουν άλλοι δημόσιοι ή ιδιωτικοί  φορείς. </a:t>
            </a:r>
          </a:p>
          <a:p>
            <a:pPr algn="just"/>
            <a:r>
              <a:rPr lang="el-GR" altLang="el-GR" sz="2400" dirty="0" smtClean="0"/>
              <a:t>Συμπληρωματικά, η </a:t>
            </a:r>
            <a:r>
              <a:rPr lang="el-GR" altLang="el-GR" sz="2400" dirty="0" err="1" smtClean="0"/>
              <a:t>Open</a:t>
            </a:r>
            <a:r>
              <a:rPr lang="el-GR" altLang="el-GR" sz="2400" dirty="0" smtClean="0"/>
              <a:t> </a:t>
            </a:r>
            <a:r>
              <a:rPr lang="el-GR" altLang="el-GR" sz="2400" dirty="0" err="1" smtClean="0"/>
              <a:t>Course</a:t>
            </a:r>
            <a:r>
              <a:rPr lang="en-US" altLang="el-GR" sz="2400" dirty="0" smtClean="0"/>
              <a:t>ware </a:t>
            </a:r>
            <a:r>
              <a:rPr lang="el-GR" altLang="el-GR" sz="2400" dirty="0" smtClean="0"/>
              <a:t>έκδοση  αυτού του προγράμματος επικεντρώνεται στην ευαισθητοποίηση όλων όσων ενδιαφέρονται για αυτά τα θέματα, συμπεριλαμβανομένων των φορέων διαλειτουργικότητας.</a:t>
            </a:r>
          </a:p>
          <a:p>
            <a:endParaRPr lang="el-GR" altLang="el-GR" dirty="0" smtClean="0"/>
          </a:p>
        </p:txBody>
      </p:sp>
      <p:sp>
        <p:nvSpPr>
          <p:cNvPr id="19460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01CBDE1B-8675-4F5A-BB6D-03A3AA1C6EFB}" type="slidenum">
              <a:rPr lang="el-GR" altLang="el-GR" smtClean="0">
                <a:solidFill>
                  <a:schemeClr val="tx2"/>
                </a:solidFill>
              </a:rPr>
              <a:pPr/>
              <a:t>4</a:t>
            </a:fld>
            <a:endParaRPr lang="el-GR" altLang="el-GR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225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1116013" y="261028"/>
            <a:ext cx="6929437" cy="107950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Περιεχόμενο Προγράμματος</a:t>
            </a:r>
          </a:p>
        </p:txBody>
      </p:sp>
      <p:sp>
        <p:nvSpPr>
          <p:cNvPr id="14340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00113" y="1052513"/>
            <a:ext cx="7993062" cy="4968875"/>
          </a:xfrm>
        </p:spPr>
        <p:txBody>
          <a:bodyPr rtlCol="0">
            <a:normAutofit/>
          </a:bodyPr>
          <a:lstStyle/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/>
              <a:t>Δημόσιες η-υπηρεσίες – Εννοιολογικό μοντέλο</a:t>
            </a: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>
                <a:solidFill>
                  <a:srgbClr val="3399FF"/>
                </a:solidFill>
              </a:rPr>
              <a:t>Εισαγωγή στη </a:t>
            </a:r>
            <a:r>
              <a:rPr lang="el-GR" altLang="el-GR" sz="2200" b="1" dirty="0" err="1" smtClean="0">
                <a:solidFill>
                  <a:srgbClr val="3399FF"/>
                </a:solidFill>
              </a:rPr>
              <a:t>Διαλειτουργικότητα</a:t>
            </a:r>
            <a:r>
              <a:rPr lang="el-GR" altLang="el-GR" sz="2200" b="1" dirty="0" smtClean="0">
                <a:solidFill>
                  <a:srgbClr val="3399FF"/>
                </a:solidFill>
              </a:rPr>
              <a:t> </a:t>
            </a: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/>
              <a:t>Βασικά θέματα </a:t>
            </a:r>
            <a:r>
              <a:rPr lang="el-GR" altLang="el-GR" sz="2200" b="1" dirty="0" err="1" smtClean="0"/>
              <a:t>διαλειτουργικότητας</a:t>
            </a:r>
            <a:r>
              <a:rPr lang="el-GR" altLang="el-GR" sz="2200" b="1" dirty="0" smtClean="0"/>
              <a:t> και έννοιες</a:t>
            </a: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>
                <a:solidFill>
                  <a:srgbClr val="3399FF"/>
                </a:solidFill>
              </a:rPr>
              <a:t>Διεθνές και Ευρωπαϊκό πλαίσιο </a:t>
            </a:r>
            <a:r>
              <a:rPr lang="el-GR" altLang="el-GR" sz="2200" b="1" dirty="0" err="1" smtClean="0">
                <a:solidFill>
                  <a:srgbClr val="3399FF"/>
                </a:solidFill>
              </a:rPr>
              <a:t>διαλειτουργικότητας</a:t>
            </a:r>
            <a:r>
              <a:rPr lang="el-GR" altLang="el-GR" sz="2200" b="1" dirty="0" smtClean="0">
                <a:solidFill>
                  <a:srgbClr val="3399FF"/>
                </a:solidFill>
              </a:rPr>
              <a:t> (Υπόβαθρο, Ιστορικά στοιχεία, κίνητρα, κ.α.)</a:t>
            </a:r>
            <a:endParaRPr lang="en-US" altLang="el-GR" sz="2200" b="1" dirty="0" smtClean="0">
              <a:solidFill>
                <a:srgbClr val="3399FF"/>
              </a:solidFill>
            </a:endParaRP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/>
              <a:t>Ευρωπαϊκή Στρατηγική </a:t>
            </a:r>
            <a:r>
              <a:rPr lang="el-GR" altLang="el-GR" sz="2200" b="1" dirty="0" err="1" smtClean="0"/>
              <a:t>Διαλειτουργικότητας</a:t>
            </a:r>
            <a:endParaRPr lang="en-GB" altLang="el-GR" sz="2200" b="1" dirty="0" smtClean="0"/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>
                <a:solidFill>
                  <a:srgbClr val="3399FF"/>
                </a:solidFill>
              </a:rPr>
              <a:t>Ευρωπαϊκό Πλαίσιο </a:t>
            </a:r>
            <a:r>
              <a:rPr lang="el-GR" altLang="el-GR" sz="2200" b="1" dirty="0" err="1" smtClean="0">
                <a:solidFill>
                  <a:srgbClr val="3399FF"/>
                </a:solidFill>
              </a:rPr>
              <a:t>Διαλειτουργικότητας</a:t>
            </a:r>
            <a:endParaRPr lang="en-US" altLang="el-GR" sz="2200" b="1" dirty="0" smtClean="0">
              <a:solidFill>
                <a:srgbClr val="3399FF"/>
              </a:solidFill>
            </a:endParaRP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/>
              <a:t>Ευρωπαϊκή Αρχιτεκτονική Αναφοράς για τη </a:t>
            </a:r>
            <a:r>
              <a:rPr lang="el-GR" altLang="el-GR" sz="2200" b="1" dirty="0" err="1" smtClean="0"/>
              <a:t>Διαλειτουργικότητα</a:t>
            </a:r>
            <a:endParaRPr lang="el-GR" altLang="el-GR" sz="2200" b="1" dirty="0" smtClean="0"/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>
                <a:solidFill>
                  <a:srgbClr val="3399FF"/>
                </a:solidFill>
              </a:rPr>
              <a:t>Τομεακές πρωτοβουλίες</a:t>
            </a: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 smtClean="0"/>
              <a:t>Παρατηρητήριο </a:t>
            </a:r>
            <a:r>
              <a:rPr lang="el-GR" altLang="el-GR" sz="2200" b="1" dirty="0"/>
              <a:t>Εθνικών Πλαισίων </a:t>
            </a:r>
            <a:r>
              <a:rPr lang="el-GR" altLang="el-GR" sz="2200" b="1" dirty="0" err="1"/>
              <a:t>Διαλειτουργικότητας</a:t>
            </a:r>
            <a:r>
              <a:rPr lang="el-GR" altLang="el-GR" sz="2200" b="1" dirty="0"/>
              <a:t> </a:t>
            </a:r>
            <a:endParaRPr lang="el-GR" altLang="el-GR" sz="2200" b="1" dirty="0" smtClean="0"/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r>
              <a:rPr lang="el-GR" altLang="el-GR" sz="2200" b="1" dirty="0">
                <a:solidFill>
                  <a:srgbClr val="3399FF"/>
                </a:solidFill>
              </a:rPr>
              <a:t>Βέλτιστες πρακτικές </a:t>
            </a:r>
            <a:r>
              <a:rPr lang="el-GR" altLang="el-GR" sz="2200" b="1" dirty="0" err="1">
                <a:solidFill>
                  <a:srgbClr val="3399FF"/>
                </a:solidFill>
              </a:rPr>
              <a:t>διαλειτουργικότητας</a:t>
            </a:r>
            <a:r>
              <a:rPr lang="el-GR" altLang="el-GR" sz="2200" b="1" dirty="0">
                <a:solidFill>
                  <a:srgbClr val="3399FF"/>
                </a:solidFill>
              </a:rPr>
              <a:t> δημοσίων υπηρεσιών – παραδείγματα</a:t>
            </a:r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endParaRPr lang="el-GR" altLang="el-GR" sz="2200" b="1" dirty="0" smtClean="0"/>
          </a:p>
          <a:p>
            <a:pPr marL="609600" indent="-609600" eaLnBrk="1" fontAlgn="auto" hangingPunct="1">
              <a:lnSpc>
                <a:spcPct val="90000"/>
              </a:lnSpc>
              <a:buFont typeface="Tahoma" panose="020B0604030504040204" pitchFamily="34" charset="0"/>
              <a:buAutoNum type="arabicPeriod"/>
              <a:defRPr/>
            </a:pPr>
            <a:endParaRPr lang="el-GR" altLang="el-GR" sz="2200" b="1" dirty="0"/>
          </a:p>
        </p:txBody>
      </p:sp>
      <p:sp>
        <p:nvSpPr>
          <p:cNvPr id="20484" name="Θέση αριθμού διαφάνειας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FADCE76C-E472-411C-981A-C79504C8C010}" type="slidenum">
              <a:rPr lang="el-GR" altLang="el-GR" smtClean="0">
                <a:latin typeface="Tahoma" pitchFamily="34" charset="0"/>
              </a:rPr>
              <a:pPr/>
              <a:t>5</a:t>
            </a:fld>
            <a:endParaRPr lang="el-GR" altLang="el-GR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56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Τίτλος 1"/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algn="ctr"/>
            <a:r>
              <a:rPr lang="el-GR" altLang="el-GR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Υποστηρικτικό υλικό</a:t>
            </a:r>
          </a:p>
        </p:txBody>
      </p:sp>
      <p:sp>
        <p:nvSpPr>
          <p:cNvPr id="21507" name="Θέση περιεχομένου 2"/>
          <p:cNvSpPr>
            <a:spLocks noGrp="1"/>
          </p:cNvSpPr>
          <p:nvPr>
            <p:ph idx="1"/>
          </p:nvPr>
        </p:nvSpPr>
        <p:spPr>
          <a:xfrm>
            <a:off x="900113" y="1196975"/>
            <a:ext cx="7559675" cy="4022725"/>
          </a:xfrm>
        </p:spPr>
        <p:txBody>
          <a:bodyPr/>
          <a:lstStyle/>
          <a:p>
            <a:r>
              <a:rPr lang="el-GR" altLang="el-GR" sz="2000" dirty="0" smtClean="0"/>
              <a:t>1.	Εκπαιδευτικό υλικό σε μορφή σημειώσεων</a:t>
            </a:r>
          </a:p>
          <a:p>
            <a:r>
              <a:rPr lang="el-GR" altLang="el-GR" sz="2000" dirty="0" smtClean="0"/>
              <a:t>2</a:t>
            </a:r>
            <a:r>
              <a:rPr lang="el-GR" altLang="el-GR" sz="2200" b="1" dirty="0" smtClean="0"/>
              <a:t>. Εκπαιδευτικό υλικό σε μορφή παρουσιάσεων</a:t>
            </a:r>
          </a:p>
          <a:p>
            <a:r>
              <a:rPr lang="el-GR" altLang="el-GR" sz="2000" dirty="0" smtClean="0"/>
              <a:t>3.	Παραδείγματα από Μελέτες περίπτωσης</a:t>
            </a:r>
          </a:p>
          <a:p>
            <a:r>
              <a:rPr lang="el-GR" altLang="el-GR" sz="2000" dirty="0" smtClean="0"/>
              <a:t>4.	</a:t>
            </a:r>
            <a:r>
              <a:rPr lang="el-GR" altLang="el-GR" sz="2200" b="1" dirty="0" smtClean="0"/>
              <a:t>Εκπαιδευτικό υλικό στο </a:t>
            </a:r>
            <a:r>
              <a:rPr lang="el-GR" altLang="el-GR" sz="2200" b="1" dirty="0" err="1" smtClean="0"/>
              <a:t>Slidewiki</a:t>
            </a:r>
            <a:r>
              <a:rPr lang="el-GR" altLang="el-GR" sz="2200" b="1" dirty="0" smtClean="0"/>
              <a:t> (υπό κατασκευή)</a:t>
            </a:r>
          </a:p>
          <a:p>
            <a:r>
              <a:rPr lang="el-GR" altLang="el-GR" sz="2000" dirty="0" smtClean="0"/>
              <a:t>5.	Κατάλογος από διαδικτυακές διευθύνσεις με χρήσιμες πληροφορίες και υλικό για τους </a:t>
            </a:r>
            <a:r>
              <a:rPr lang="el-GR" altLang="el-GR" sz="2000" dirty="0" err="1" smtClean="0"/>
              <a:t>επιμορφούμενους</a:t>
            </a:r>
            <a:r>
              <a:rPr lang="el-GR" altLang="el-GR" sz="2000" dirty="0" smtClean="0"/>
              <a:t>. </a:t>
            </a:r>
          </a:p>
          <a:p>
            <a:r>
              <a:rPr lang="el-GR" altLang="el-GR" sz="2000" dirty="0" smtClean="0"/>
              <a:t>7.</a:t>
            </a:r>
            <a:r>
              <a:rPr lang="el-GR" altLang="el-GR" sz="2200" b="1" dirty="0" smtClean="0"/>
              <a:t>	Επεξεργασμένα παραδείγματα. </a:t>
            </a:r>
          </a:p>
          <a:p>
            <a:r>
              <a:rPr lang="el-GR" altLang="el-GR" sz="2000" dirty="0" smtClean="0"/>
              <a:t>8.	Ερωτηματολόγιο</a:t>
            </a:r>
          </a:p>
        </p:txBody>
      </p:sp>
      <p:sp>
        <p:nvSpPr>
          <p:cNvPr id="21508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C3C02EE8-4117-4D00-B54A-C2603BD19F11}" type="slidenum">
              <a:rPr lang="el-GR" altLang="el-GR" smtClean="0">
                <a:solidFill>
                  <a:schemeClr val="tx2"/>
                </a:solidFill>
              </a:rPr>
              <a:pPr/>
              <a:t>6</a:t>
            </a:fld>
            <a:endParaRPr lang="el-GR" altLang="el-GR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927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/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algn="ctr"/>
            <a:r>
              <a:rPr lang="el-GR" altLang="el-GR" sz="3600" b="1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ea typeface="+mn-ea"/>
                <a:cs typeface="+mn-cs"/>
              </a:rPr>
              <a:t>Επικοινωνία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900113" y="1844675"/>
            <a:ext cx="7559675" cy="4022725"/>
          </a:xfrm>
        </p:spPr>
        <p:txBody>
          <a:bodyPr/>
          <a:lstStyle/>
          <a:p>
            <a:pPr marL="0" indent="0">
              <a:buFont typeface="Franklin Gothic Book" pitchFamily="34" charset="0"/>
              <a:buNone/>
              <a:defRPr/>
            </a:pPr>
            <a:r>
              <a:rPr lang="el-GR" dirty="0" smtClean="0"/>
              <a:t>Εθνικό Κέντρο Δημόσιας Διοίκησης και Αυτοδιοίκησης</a:t>
            </a: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r>
              <a:rPr lang="el-GR" dirty="0" smtClean="0"/>
              <a:t>Πειραιώς </a:t>
            </a:r>
            <a:r>
              <a:rPr lang="en-US" dirty="0" smtClean="0"/>
              <a:t>211</a:t>
            </a:r>
            <a:r>
              <a:rPr lang="en-US" dirty="0"/>
              <a:t>, 177 78 </a:t>
            </a:r>
            <a:r>
              <a:rPr lang="en-US" dirty="0" smtClean="0"/>
              <a:t>– </a:t>
            </a:r>
            <a:r>
              <a:rPr lang="el-GR" dirty="0" smtClean="0"/>
              <a:t>Ταύρος </a:t>
            </a:r>
            <a:r>
              <a:rPr lang="en-US" dirty="0" smtClean="0"/>
              <a:t>, </a:t>
            </a:r>
            <a:r>
              <a:rPr lang="en-US" dirty="0"/>
              <a:t>www.ekdd.gr   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Franklin Gothic Book" pitchFamily="34" charset="0"/>
              <a:buNone/>
              <a:defRPr/>
            </a:pPr>
            <a:r>
              <a:rPr lang="el-GR" dirty="0" err="1" smtClean="0"/>
              <a:t>Τηλ</a:t>
            </a:r>
            <a:r>
              <a:rPr lang="el-GR" dirty="0" smtClean="0"/>
              <a:t>.:</a:t>
            </a:r>
            <a:r>
              <a:rPr lang="en-US" dirty="0" smtClean="0"/>
              <a:t> </a:t>
            </a:r>
            <a:r>
              <a:rPr lang="en-US" dirty="0"/>
              <a:t>+302131306279 </a:t>
            </a:r>
            <a:endParaRPr lang="el-GR" dirty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362950" y="6165850"/>
            <a:ext cx="698500" cy="40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Franklin Gothic Book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itchFamily="34" charset="0"/>
              </a:defRPr>
            </a:lvl9pPr>
          </a:lstStyle>
          <a:p>
            <a:fld id="{E8D84459-7308-4B3B-BE86-238CF3FA7EEA}" type="slidenum">
              <a:rPr lang="el-GR" altLang="el-GR" smtClean="0">
                <a:solidFill>
                  <a:schemeClr val="tx2"/>
                </a:solidFill>
              </a:rPr>
              <a:pPr/>
              <a:t>7</a:t>
            </a:fld>
            <a:endParaRPr lang="el-GR" altLang="el-GR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537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l-GR" b="1" dirty="0">
                <a:solidFill>
                  <a:srgbClr val="0070C0"/>
                </a:solidFill>
              </a:rPr>
              <a:t>Τέλος Ενότητας </a:t>
            </a:r>
            <a:r>
              <a:rPr lang="el-GR" b="1" dirty="0" smtClean="0">
                <a:solidFill>
                  <a:srgbClr val="0070C0"/>
                </a:solidFill>
              </a:rPr>
              <a:t>1</a:t>
            </a:r>
            <a:r>
              <a:rPr lang="en-US" b="1" dirty="0" smtClean="0">
                <a:solidFill>
                  <a:srgbClr val="0070C0"/>
                </a:solidFill>
              </a:rPr>
              <a:t>.1.2</a:t>
            </a:r>
            <a:r>
              <a:rPr lang="el-GR" b="1" dirty="0" smtClean="0">
                <a:solidFill>
                  <a:srgbClr val="0070C0"/>
                </a:solidFill>
              </a:rPr>
              <a:t> </a:t>
            </a:r>
            <a:endParaRPr lang="el-GR" b="1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6508858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l-GR" dirty="0"/>
              <a:t>Χρηματοδότηση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dirty="0"/>
              <a:t>Το παρόν εκπαιδευτικό υλικό έχει αναπτυχθεί στο πλαίσιο του εκπαιδευτικού έργου του ΕΚΔΔΑ.</a:t>
            </a:r>
          </a:p>
          <a:p>
            <a:r>
              <a:rPr lang="el-GR" sz="2000" dirty="0"/>
              <a:t>Το έργο με το ακρωνύμιο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έχει χρηματοδοτήσει μόνο την αναδιαμόρφωση του εκπαιδευτικού υλικού.</a:t>
            </a:r>
          </a:p>
          <a:p>
            <a:r>
              <a:rPr lang="el-GR" sz="2000" dirty="0"/>
              <a:t>Το έργο υλοποιείται στο πλαίσιο του Ευρωπαϊκού προγράμματος Έρευνας «</a:t>
            </a:r>
            <a:r>
              <a:rPr lang="en-US" sz="2000" dirty="0"/>
              <a:t>Horizon 2020</a:t>
            </a:r>
            <a:r>
              <a:rPr lang="el-GR" sz="2000" dirty="0"/>
              <a:t>» και χρηματοδοτείται από την Ευρωπαϊκή Ένωση.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4629972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Crop">
  <a:themeElements>
    <a:clrScheme name="Custom 1">
      <a:dk1>
        <a:sysClr val="windowText" lastClr="000000"/>
      </a:dk1>
      <a:lt1>
        <a:srgbClr val="FFFFFF"/>
      </a:lt1>
      <a:dk2>
        <a:srgbClr val="44546A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11429</TotalTime>
  <Words>513</Words>
  <Application>Microsoft Office PowerPoint</Application>
  <PresentationFormat>Προβολή στην οθόνη (4:3)</PresentationFormat>
  <Paragraphs>78</Paragraphs>
  <Slides>13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Tahoma</vt:lpstr>
      <vt:lpstr>Times New Roman</vt:lpstr>
      <vt:lpstr>Wingdings</vt:lpstr>
      <vt:lpstr>Crop</vt:lpstr>
      <vt:lpstr>Έναρξη Ενότητας 1.1.2</vt:lpstr>
      <vt:lpstr>Βασικές Αρχές και Έννοιες Διαλειτουργικότητας </vt:lpstr>
      <vt:lpstr>Σκοπός και στόχοι του προγράμματος   “Βασικές αρχές Διαλειτουργικότητας” Αναμενόμενα Αποτελέσματα</vt:lpstr>
      <vt:lpstr>Ομάδα Στόχος</vt:lpstr>
      <vt:lpstr>Περιεχόμενο Προγράμματος</vt:lpstr>
      <vt:lpstr>Υποστηρικτικό υλικό</vt:lpstr>
      <vt:lpstr>Επικοινωνία</vt:lpstr>
      <vt:lpstr>Παρουσίαση του PowerPoint</vt:lpstr>
      <vt:lpstr>Χρηματοδότηση</vt:lpstr>
      <vt:lpstr>Παρουσίαση του PowerPoint</vt:lpstr>
      <vt:lpstr>Σημείωμα Ιστορικού Εκδόσεων Έργου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Questionnaire structure</dc:title>
  <dc:creator>ΘΟΔΩΡΗΣ ΠΑΠΑΔΟΠΟΥΛΟΣ</dc:creator>
  <cp:lastModifiedBy>Μέρκος</cp:lastModifiedBy>
  <cp:revision>328</cp:revision>
  <dcterms:created xsi:type="dcterms:W3CDTF">2017-09-26T09:48:13Z</dcterms:created>
  <dcterms:modified xsi:type="dcterms:W3CDTF">2018-06-11T16:40:10Z</dcterms:modified>
</cp:coreProperties>
</file>