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46.xml" ContentType="application/vnd.openxmlformats-officedocument.presentationml.notesSlide+xml"/>
  <Override PartName="/ppt/notesSlides/notesSlide15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notesSlides/notesSlide13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8"/>
  </p:notesMasterIdLst>
  <p:sldIdLst>
    <p:sldId id="352" r:id="rId2"/>
    <p:sldId id="256" r:id="rId3"/>
    <p:sldId id="257" r:id="rId4"/>
    <p:sldId id="258" r:id="rId5"/>
    <p:sldId id="259" r:id="rId6"/>
    <p:sldId id="260" r:id="rId7"/>
    <p:sldId id="367" r:id="rId8"/>
    <p:sldId id="368" r:id="rId9"/>
    <p:sldId id="390" r:id="rId10"/>
    <p:sldId id="369" r:id="rId11"/>
    <p:sldId id="261" r:id="rId12"/>
    <p:sldId id="370" r:id="rId13"/>
    <p:sldId id="371" r:id="rId14"/>
    <p:sldId id="372" r:id="rId15"/>
    <p:sldId id="262" r:id="rId16"/>
    <p:sldId id="374" r:id="rId17"/>
    <p:sldId id="375" r:id="rId18"/>
    <p:sldId id="263" r:id="rId19"/>
    <p:sldId id="455" r:id="rId20"/>
    <p:sldId id="386" r:id="rId21"/>
    <p:sldId id="387" r:id="rId22"/>
    <p:sldId id="264" r:id="rId23"/>
    <p:sldId id="424" r:id="rId24"/>
    <p:sldId id="425" r:id="rId25"/>
    <p:sldId id="426" r:id="rId26"/>
    <p:sldId id="265" r:id="rId27"/>
    <p:sldId id="266" r:id="rId28"/>
    <p:sldId id="267" r:id="rId29"/>
    <p:sldId id="268" r:id="rId30"/>
    <p:sldId id="427" r:id="rId31"/>
    <p:sldId id="428" r:id="rId32"/>
    <p:sldId id="269" r:id="rId33"/>
    <p:sldId id="429" r:id="rId34"/>
    <p:sldId id="430" r:id="rId35"/>
    <p:sldId id="270" r:id="rId36"/>
    <p:sldId id="394" r:id="rId37"/>
    <p:sldId id="391" r:id="rId38"/>
    <p:sldId id="392" r:id="rId39"/>
    <p:sldId id="393" r:id="rId40"/>
    <p:sldId id="271" r:id="rId41"/>
    <p:sldId id="395" r:id="rId42"/>
    <p:sldId id="396" r:id="rId43"/>
    <p:sldId id="397" r:id="rId44"/>
    <p:sldId id="398" r:id="rId45"/>
    <p:sldId id="399" r:id="rId46"/>
    <p:sldId id="272" r:id="rId47"/>
    <p:sldId id="400" r:id="rId48"/>
    <p:sldId id="431" r:id="rId49"/>
    <p:sldId id="273" r:id="rId50"/>
    <p:sldId id="432" r:id="rId51"/>
    <p:sldId id="401" r:id="rId52"/>
    <p:sldId id="433" r:id="rId53"/>
    <p:sldId id="274" r:id="rId54"/>
    <p:sldId id="402" r:id="rId55"/>
    <p:sldId id="275" r:id="rId56"/>
    <p:sldId id="403" r:id="rId57"/>
    <p:sldId id="276" r:id="rId58"/>
    <p:sldId id="404" r:id="rId59"/>
    <p:sldId id="277" r:id="rId60"/>
    <p:sldId id="405" r:id="rId61"/>
    <p:sldId id="471" r:id="rId62"/>
    <p:sldId id="472" r:id="rId63"/>
    <p:sldId id="473" r:id="rId64"/>
    <p:sldId id="474" r:id="rId65"/>
    <p:sldId id="278" r:id="rId66"/>
    <p:sldId id="475" r:id="rId67"/>
    <p:sldId id="279" r:id="rId68"/>
    <p:sldId id="280" r:id="rId69"/>
    <p:sldId id="456" r:id="rId70"/>
    <p:sldId id="434" r:id="rId71"/>
    <p:sldId id="435" r:id="rId72"/>
    <p:sldId id="436" r:id="rId73"/>
    <p:sldId id="281" r:id="rId74"/>
    <p:sldId id="476" r:id="rId75"/>
    <p:sldId id="437" r:id="rId76"/>
    <p:sldId id="438" r:id="rId77"/>
    <p:sldId id="282" r:id="rId78"/>
    <p:sldId id="439" r:id="rId79"/>
    <p:sldId id="440" r:id="rId80"/>
    <p:sldId id="441" r:id="rId81"/>
    <p:sldId id="283" r:id="rId82"/>
    <p:sldId id="477" r:id="rId83"/>
    <p:sldId id="442" r:id="rId84"/>
    <p:sldId id="284" r:id="rId85"/>
    <p:sldId id="443" r:id="rId86"/>
    <p:sldId id="285" r:id="rId87"/>
    <p:sldId id="444" r:id="rId88"/>
    <p:sldId id="286" r:id="rId89"/>
    <p:sldId id="445" r:id="rId90"/>
    <p:sldId id="287" r:id="rId91"/>
    <p:sldId id="406" r:id="rId92"/>
    <p:sldId id="288" r:id="rId93"/>
    <p:sldId id="407" r:id="rId94"/>
    <p:sldId id="289" r:id="rId95"/>
    <p:sldId id="290" r:id="rId96"/>
    <p:sldId id="408" r:id="rId97"/>
    <p:sldId id="291" r:id="rId98"/>
    <p:sldId id="409" r:id="rId99"/>
    <p:sldId id="292" r:id="rId100"/>
    <p:sldId id="293" r:id="rId101"/>
    <p:sldId id="294" r:id="rId102"/>
    <p:sldId id="295" r:id="rId103"/>
    <p:sldId id="296" r:id="rId104"/>
    <p:sldId id="297" r:id="rId105"/>
    <p:sldId id="298" r:id="rId106"/>
    <p:sldId id="299" r:id="rId107"/>
    <p:sldId id="300" r:id="rId108"/>
    <p:sldId id="478" r:id="rId109"/>
    <p:sldId id="361" r:id="rId110"/>
    <p:sldId id="301" r:id="rId111"/>
    <p:sldId id="363" r:id="rId112"/>
    <p:sldId id="364" r:id="rId113"/>
    <p:sldId id="302" r:id="rId114"/>
    <p:sldId id="446" r:id="rId115"/>
    <p:sldId id="447" r:id="rId116"/>
    <p:sldId id="448" r:id="rId117"/>
    <p:sldId id="303" r:id="rId118"/>
    <p:sldId id="449" r:id="rId119"/>
    <p:sldId id="304" r:id="rId120"/>
    <p:sldId id="450" r:id="rId121"/>
    <p:sldId id="305" r:id="rId122"/>
    <p:sldId id="451" r:id="rId123"/>
    <p:sldId id="362" r:id="rId124"/>
    <p:sldId id="306" r:id="rId125"/>
    <p:sldId id="452" r:id="rId126"/>
    <p:sldId id="307" r:id="rId127"/>
    <p:sldId id="453" r:id="rId128"/>
    <p:sldId id="308" r:id="rId129"/>
    <p:sldId id="454" r:id="rId130"/>
    <p:sldId id="309" r:id="rId131"/>
    <p:sldId id="457" r:id="rId132"/>
    <p:sldId id="310" r:id="rId133"/>
    <p:sldId id="458" r:id="rId134"/>
    <p:sldId id="311" r:id="rId135"/>
    <p:sldId id="459" r:id="rId136"/>
    <p:sldId id="460" r:id="rId137"/>
    <p:sldId id="461" r:id="rId138"/>
    <p:sldId id="462" r:id="rId139"/>
    <p:sldId id="463" r:id="rId140"/>
    <p:sldId id="464" r:id="rId141"/>
    <p:sldId id="312" r:id="rId142"/>
    <p:sldId id="357" r:id="rId143"/>
    <p:sldId id="313" r:id="rId144"/>
    <p:sldId id="356" r:id="rId145"/>
    <p:sldId id="358" r:id="rId146"/>
    <p:sldId id="314" r:id="rId147"/>
    <p:sldId id="466" r:id="rId148"/>
    <p:sldId id="467" r:id="rId149"/>
    <p:sldId id="468" r:id="rId150"/>
    <p:sldId id="359" r:id="rId151"/>
    <p:sldId id="315" r:id="rId152"/>
    <p:sldId id="360" r:id="rId153"/>
    <p:sldId id="479" r:id="rId154"/>
    <p:sldId id="414" r:id="rId155"/>
    <p:sldId id="415" r:id="rId156"/>
    <p:sldId id="416" r:id="rId157"/>
    <p:sldId id="417" r:id="rId158"/>
    <p:sldId id="412" r:id="rId159"/>
    <p:sldId id="413" r:id="rId160"/>
    <p:sldId id="378" r:id="rId161"/>
    <p:sldId id="377" r:id="rId162"/>
    <p:sldId id="383" r:id="rId163"/>
    <p:sldId id="385" r:id="rId164"/>
    <p:sldId id="373" r:id="rId165"/>
    <p:sldId id="376" r:id="rId166"/>
    <p:sldId id="418" r:id="rId167"/>
    <p:sldId id="419" r:id="rId168"/>
    <p:sldId id="469" r:id="rId169"/>
    <p:sldId id="420" r:id="rId170"/>
    <p:sldId id="421" r:id="rId171"/>
    <p:sldId id="483" r:id="rId172"/>
    <p:sldId id="316" r:id="rId173"/>
    <p:sldId id="317" r:id="rId174"/>
    <p:sldId id="318" r:id="rId175"/>
    <p:sldId id="319" r:id="rId176"/>
    <p:sldId id="320" r:id="rId177"/>
    <p:sldId id="321" r:id="rId178"/>
    <p:sldId id="322" r:id="rId179"/>
    <p:sldId id="323" r:id="rId180"/>
    <p:sldId id="324" r:id="rId181"/>
    <p:sldId id="325" r:id="rId182"/>
    <p:sldId id="326" r:id="rId183"/>
    <p:sldId id="327" r:id="rId184"/>
    <p:sldId id="328" r:id="rId185"/>
    <p:sldId id="329" r:id="rId186"/>
    <p:sldId id="330" r:id="rId187"/>
    <p:sldId id="331" r:id="rId188"/>
    <p:sldId id="332" r:id="rId189"/>
    <p:sldId id="333" r:id="rId190"/>
    <p:sldId id="334" r:id="rId191"/>
    <p:sldId id="335" r:id="rId192"/>
    <p:sldId id="336" r:id="rId193"/>
    <p:sldId id="337" r:id="rId194"/>
    <p:sldId id="338" r:id="rId195"/>
    <p:sldId id="339" r:id="rId196"/>
    <p:sldId id="340" r:id="rId197"/>
    <p:sldId id="341" r:id="rId198"/>
    <p:sldId id="342" r:id="rId199"/>
    <p:sldId id="343" r:id="rId200"/>
    <p:sldId id="344" r:id="rId201"/>
    <p:sldId id="345" r:id="rId202"/>
    <p:sldId id="346" r:id="rId203"/>
    <p:sldId id="347" r:id="rId204"/>
    <p:sldId id="348" r:id="rId205"/>
    <p:sldId id="349" r:id="rId206"/>
    <p:sldId id="350" r:id="rId20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mc="http://schemas.openxmlformats.org/markup-compatibility/2006" xmlns:mv="urn:schemas-microsoft-com:mac:vml" xmlns:p15="http://schemas.microsoft.com/office/powerpoint/2012/main" xmlns="">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4" roundtripDataSignature="AMtx7mjiocki08tP23KPs5yFI3vGrB6o/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mc="http://schemas.openxmlformats.org/markup-compatibility/2006" xmlns:mv="urn:schemas-microsoft-com:mac:vml" xmlns:p14="http://schemas.microsoft.com/office/powerpoint/2010/main" xmlns="">
          <a:srgbClr val="FF0000"/>
        </p14:laserClr>
      </p:ext>
      <p:ext uri="{2FDB2607-1784-4EEB-B798-7EB5836EED8A}">
        <p14:showMediaCtrls xmlns:mc="http://schemas.openxmlformats.org/markup-compatibility/2006" xmlns:mv="urn:schemas-microsoft-com:mac:vml" xmlns:p14="http://schemas.microsoft.com/office/powerpoint/2010/main" xmlns="" val="1"/>
      </p:ext>
    </p:extLst>
  </p:showPr>
  <p:extLst>
    <p:ext uri="{E76CE94A-603C-4142-B9EB-6D1370010A27}">
      <p14:discardImageEditData xmlns:mc="http://schemas.openxmlformats.org/markup-compatibility/2006" xmlns:mv="urn:schemas-microsoft-com:mac:vml" xmlns:p14="http://schemas.microsoft.com/office/powerpoint/2010/main" xmlns="" val="0"/>
    </p:ext>
    <p:ext uri="{D31A062A-798A-4329-ABDD-BBA856620510}">
      <p14:defaultImageDpi xmlns:mc="http://schemas.openxmlformats.org/markup-compatibility/2006" xmlns:mv="urn:schemas-microsoft-com:mac:vml" xmlns:p14="http://schemas.microsoft.com/office/powerpoint/2010/main" xmlns="" val="22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B94DED6B-BE5C-401A-A589-837BB28AED06}">
  <a:tblStyle styleId="{B94DED6B-BE5C-401A-A589-837BB28AED0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Calibri"/>
          <a:ea typeface="Calibri"/>
          <a:cs typeface="Calibri"/>
        </a:font>
        <a:schemeClr val="dk1"/>
      </a:tcTxStyle>
      <a:tcStyle>
        <a:tcBdr/>
      </a:tcStyle>
    </a:seCell>
    <a:swCell>
      <a:tcTxStyle b="on" i="off">
        <a:font>
          <a:latin typeface="Calibri"/>
          <a:ea typeface="Calibri"/>
          <a:cs typeface="Calibri"/>
        </a:font>
        <a:schemeClr val="dk1"/>
      </a:tcTxStyle>
      <a:tcStyle>
        <a:tcBdr/>
      </a:tcStyle>
    </a:swCell>
    <a:firstRow>
      <a:tcTxStyle b="on" i="off">
        <a:font>
          <a:latin typeface="Calibri"/>
          <a:ea typeface="Calibri"/>
          <a:cs typeface="Calibri"/>
        </a:font>
        <a:schemeClr val="lt1"/>
      </a:tcTxStyle>
      <a:tcStyle>
        <a:tcBdr>
          <a:bottom>
            <a:ln w="25400" cap="flat" cmpd="sng">
              <a:solidFill>
                <a:schemeClr val="dk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70" autoAdjust="0"/>
  </p:normalViewPr>
  <p:slideViewPr>
    <p:cSldViewPr snapToGrid="0">
      <p:cViewPr>
        <p:scale>
          <a:sx n="85" d="100"/>
          <a:sy n="85" d="100"/>
        </p:scale>
        <p:origin x="-72" y="354"/>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customschemas.google.com/relationships/presentationmetadata" Target="meta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5" name="Google Shape;96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6" name="Google Shape;986;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5" name="Google Shape;100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6" name="Google Shape;102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6" name="Google Shape;1026;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5" name="Google Shape;104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4" name="Google Shape;106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3" name="Google Shape;108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4" name="Google Shape;1104;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5" name="Google Shape;1125;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4" name="Google Shape;114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5" name="Google Shape;116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6" name="Google Shape;1186;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4"/>
        <p:cNvGrpSpPr/>
        <p:nvPr/>
      </p:nvGrpSpPr>
      <p:grpSpPr>
        <a:xfrm>
          <a:off x="0" y="0"/>
          <a:ext cx="0" cy="0"/>
          <a:chOff x="0" y="0"/>
          <a:chExt cx="0" cy="0"/>
        </a:xfrm>
      </p:grpSpPr>
      <p:sp>
        <p:nvSpPr>
          <p:cNvPr id="1225" name="Google Shape;1225;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6" name="Google Shape;1226;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5" name="Google Shape;1245;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6" name="Google Shape;1266;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https://www.youtube.com/watch?v=o2bzGyc6WAg&amp;t=81s</a:t>
            </a:r>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167</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smtClean="0"/>
              <a:t>https://www.youtube.com/watch?v=y-r3XF9pi9s</a:t>
            </a:r>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169</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mtClean="0"/>
              <a:t>https://www.youtube.com/watch?v=pphveldl_nU&amp;t=90s</a:t>
            </a:r>
            <a:endParaRPr lang="el-GR"/>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170</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5" name="Google Shape;128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4" name="Google Shape;1304;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3" name="Google Shape;132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2" name="Google Shape;134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1" name="Google Shape;136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62" name="Google Shape;136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176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4" name="Google Shape;1384;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385" name="Google Shape;1385;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177</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7" name="Google Shape;140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08" name="Google Shape;140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178</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0" name="Google Shape;1430;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31" name="Google Shape;1431;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179</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1"/>
        <p:cNvGrpSpPr/>
        <p:nvPr/>
      </p:nvGrpSpPr>
      <p:grpSpPr>
        <a:xfrm>
          <a:off x="0" y="0"/>
          <a:ext cx="0" cy="0"/>
          <a:chOff x="0" y="0"/>
          <a:chExt cx="0" cy="0"/>
        </a:xfrm>
      </p:grpSpPr>
      <p:sp>
        <p:nvSpPr>
          <p:cNvPr id="1452" name="Google Shape;1452;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3" name="Google Shape;1453;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54" name="Google Shape;1454;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180</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6" name="Google Shape;1476;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477" name="Google Shape;1477;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181</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9" name="Google Shape;149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00" name="Google Shape;150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182</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2" name="Google Shape;1522;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23" name="Google Shape;1523;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183</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5" name="Google Shape;154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46" name="Google Shape;154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184</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6"/>
        <p:cNvGrpSpPr/>
        <p:nvPr/>
      </p:nvGrpSpPr>
      <p:grpSpPr>
        <a:xfrm>
          <a:off x="0" y="0"/>
          <a:ext cx="0" cy="0"/>
          <a:chOff x="0" y="0"/>
          <a:chExt cx="0" cy="0"/>
        </a:xfrm>
      </p:grpSpPr>
      <p:sp>
        <p:nvSpPr>
          <p:cNvPr id="1567" name="Google Shape;1567;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8" name="Google Shape;1568;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9" name="Google Shape;1569;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185</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1" name="Google Shape;15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92" name="Google Shape;159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2"/>
        <p:cNvGrpSpPr/>
        <p:nvPr/>
      </p:nvGrpSpPr>
      <p:grpSpPr>
        <a:xfrm>
          <a:off x="0" y="0"/>
          <a:ext cx="0" cy="0"/>
          <a:chOff x="0" y="0"/>
          <a:chExt cx="0" cy="0"/>
        </a:xfrm>
      </p:grpSpPr>
      <p:sp>
        <p:nvSpPr>
          <p:cNvPr id="1613" name="Google Shape;161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4" name="Google Shape;161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15" name="Google Shape;1615;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187</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7" name="Google Shape;1637;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38" name="Google Shape;1638;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188</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61" name="Google Shape;1661;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189</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684" name="Google Shape;1684;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190</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6" name="Google Shape;170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07" name="Google Shape;170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191</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7"/>
        <p:cNvGrpSpPr/>
        <p:nvPr/>
      </p:nvGrpSpPr>
      <p:grpSpPr>
        <a:xfrm>
          <a:off x="0" y="0"/>
          <a:ext cx="0" cy="0"/>
          <a:chOff x="0" y="0"/>
          <a:chExt cx="0" cy="0"/>
        </a:xfrm>
      </p:grpSpPr>
      <p:sp>
        <p:nvSpPr>
          <p:cNvPr id="1728" name="Google Shape;1728;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9" name="Google Shape;1729;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30" name="Google Shape;1730;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192</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2" name="Google Shape;1752;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53" name="Google Shape;1753;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193</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76" name="Google Shape;177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194</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8" name="Google Shape;1798;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799" name="Google Shape;1799;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195</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1" name="Google Shape;182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22" name="Google Shape;182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45" name="Google Shape;1845;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197</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7" name="Google Shape;186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68" name="Google Shape;1868;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198</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0" name="Google Shape;1890;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891" name="Google Shape;1891;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199</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3" name="Google Shape;1913;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14" name="Google Shape;1914;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200</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37" name="Google Shape;1937;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201</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7"/>
        <p:cNvGrpSpPr/>
        <p:nvPr/>
      </p:nvGrpSpPr>
      <p:grpSpPr>
        <a:xfrm>
          <a:off x="0" y="0"/>
          <a:ext cx="0" cy="0"/>
          <a:chOff x="0" y="0"/>
          <a:chExt cx="0" cy="0"/>
        </a:xfrm>
      </p:grpSpPr>
      <p:sp>
        <p:nvSpPr>
          <p:cNvPr id="1958" name="Google Shape;1958;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9" name="Google Shape;1959;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60" name="Google Shape;1960;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202</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0"/>
        <p:cNvGrpSpPr/>
        <p:nvPr/>
      </p:nvGrpSpPr>
      <p:grpSpPr>
        <a:xfrm>
          <a:off x="0" y="0"/>
          <a:ext cx="0" cy="0"/>
          <a:chOff x="0" y="0"/>
          <a:chExt cx="0" cy="0"/>
        </a:xfrm>
      </p:grpSpPr>
      <p:sp>
        <p:nvSpPr>
          <p:cNvPr id="1981" name="Google Shape;1981;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2" name="Google Shape;198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983" name="Google Shape;1983;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203</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5" name="Google Shape;2005;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06" name="Google Shape;2006;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204</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6"/>
        <p:cNvGrpSpPr/>
        <p:nvPr/>
      </p:nvGrpSpPr>
      <p:grpSpPr>
        <a:xfrm>
          <a:off x="0" y="0"/>
          <a:ext cx="0" cy="0"/>
          <a:chOff x="0" y="0"/>
          <a:chExt cx="0" cy="0"/>
        </a:xfrm>
      </p:grpSpPr>
      <p:sp>
        <p:nvSpPr>
          <p:cNvPr id="2027" name="Google Shape;202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8" name="Google Shape;202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29" name="Google Shape;202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205</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1" name="Google Shape;2051;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4" name="Google Shape;26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7" name="Google Shape;3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1" name="Google Shape;641;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 name="Google Shape;16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2" name="Google Shape;70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3" name="Google Shape;72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3" name="Google Shape;763;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4" name="Google Shape;78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6" name="Google Shape;82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7" name="Google Shape;847;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8" name="Google Shape;86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7" name="Google Shape;88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8" name="Google Shape;90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7" name="Google Shape;927;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6" name="Google Shape;946;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97"/>
          <p:cNvSpPr txBox="1">
            <a:spLocks noGrp="1"/>
          </p:cNvSpPr>
          <p:nvPr>
            <p:ph type="title"/>
          </p:nvPr>
        </p:nvSpPr>
        <p:spPr>
          <a:xfrm>
            <a:off x="628650" y="365126"/>
            <a:ext cx="7886700" cy="1325563"/>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7"/>
          <p:cNvSpPr txBox="1">
            <a:spLocks noGrp="1"/>
          </p:cNvSpPr>
          <p:nvPr>
            <p:ph type="body" idx="1"/>
          </p:nvPr>
        </p:nvSpPr>
        <p:spPr>
          <a:xfrm>
            <a:off x="628650" y="1825625"/>
            <a:ext cx="7886700" cy="4351338"/>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18" name="Google Shape;18;p97"/>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7"/>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7"/>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6"/>
          <p:cNvSpPr txBox="1">
            <a:spLocks noGrp="1"/>
          </p:cNvSpPr>
          <p:nvPr>
            <p:ph type="title"/>
          </p:nvPr>
        </p:nvSpPr>
        <p:spPr>
          <a:xfrm>
            <a:off x="628650" y="365126"/>
            <a:ext cx="7886700" cy="1325563"/>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6"/>
          <p:cNvSpPr txBox="1">
            <a:spLocks noGrp="1"/>
          </p:cNvSpPr>
          <p:nvPr>
            <p:ph type="body" idx="1"/>
          </p:nvPr>
        </p:nvSpPr>
        <p:spPr>
          <a:xfrm rot="5400000">
            <a:off x="2396331" y="57944"/>
            <a:ext cx="4351338" cy="7886700"/>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75" name="Google Shape;75;p106"/>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6"/>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6"/>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7"/>
          <p:cNvSpPr txBox="1">
            <a:spLocks noGrp="1"/>
          </p:cNvSpPr>
          <p:nvPr>
            <p:ph type="title"/>
          </p:nvPr>
        </p:nvSpPr>
        <p:spPr>
          <a:xfrm rot="5400000">
            <a:off x="4623593" y="2285206"/>
            <a:ext cx="5811838" cy="1971675"/>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7"/>
          <p:cNvSpPr txBox="1">
            <a:spLocks noGrp="1"/>
          </p:cNvSpPr>
          <p:nvPr>
            <p:ph type="body" idx="1"/>
          </p:nvPr>
        </p:nvSpPr>
        <p:spPr>
          <a:xfrm rot="5400000">
            <a:off x="623093" y="370681"/>
            <a:ext cx="5811838" cy="5800725"/>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81" name="Google Shape;81;p107"/>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7"/>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7"/>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98"/>
          <p:cNvSpPr txBox="1">
            <a:spLocks noGrp="1"/>
          </p:cNvSpPr>
          <p:nvPr>
            <p:ph type="ctrTitle"/>
          </p:nvPr>
        </p:nvSpPr>
        <p:spPr>
          <a:xfrm>
            <a:off x="1143000" y="1122363"/>
            <a:ext cx="6858000" cy="2387600"/>
          </a:xfrm>
          <a:prstGeom prst="rect">
            <a:avLst/>
          </a:prstGeom>
          <a:noFill/>
          <a:ln>
            <a:noFill/>
          </a:ln>
        </p:spPr>
        <p:txBody>
          <a:bodyPr spcFirstLastPara="1" wrap="square" lIns="38400" tIns="19200" rIns="38400" bIns="19200" anchor="b" anchorCtr="0">
            <a:normAutofit/>
          </a:bodyPr>
          <a:lstStyle>
            <a:lvl1pPr lvl="0" algn="ctr">
              <a:lnSpc>
                <a:spcPct val="90000"/>
              </a:lnSpc>
              <a:spcBef>
                <a:spcPts val="0"/>
              </a:spcBef>
              <a:spcAft>
                <a:spcPts val="0"/>
              </a:spcAft>
              <a:buClr>
                <a:schemeClr val="dk1"/>
              </a:buClr>
              <a:buSzPts val="5000"/>
              <a:buFont typeface="Calibri"/>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8"/>
          <p:cNvSpPr txBox="1">
            <a:spLocks noGrp="1"/>
          </p:cNvSpPr>
          <p:nvPr>
            <p:ph type="subTitle" idx="1"/>
          </p:nvPr>
        </p:nvSpPr>
        <p:spPr>
          <a:xfrm>
            <a:off x="1143000" y="3602038"/>
            <a:ext cx="6858000" cy="1655762"/>
          </a:xfrm>
          <a:prstGeom prst="rect">
            <a:avLst/>
          </a:prstGeom>
          <a:noFill/>
          <a:ln>
            <a:noFill/>
          </a:ln>
        </p:spPr>
        <p:txBody>
          <a:bodyPr spcFirstLastPara="1" wrap="square" lIns="38400" tIns="19200" rIns="38400" bIns="19200" anchor="t" anchorCtr="0">
            <a:normAutofit/>
          </a:bodyPr>
          <a:lstStyle>
            <a:lvl1pPr lvl="0" algn="ctr">
              <a:lnSpc>
                <a:spcPct val="90000"/>
              </a:lnSpc>
              <a:spcBef>
                <a:spcPts val="840"/>
              </a:spcBef>
              <a:spcAft>
                <a:spcPts val="0"/>
              </a:spcAft>
              <a:buClr>
                <a:schemeClr val="dk1"/>
              </a:buClr>
              <a:buSzPts val="2000"/>
              <a:buNone/>
              <a:defRPr sz="2000"/>
            </a:lvl1pPr>
            <a:lvl2pPr lvl="1" algn="ctr">
              <a:lnSpc>
                <a:spcPct val="90000"/>
              </a:lnSpc>
              <a:spcBef>
                <a:spcPts val="420"/>
              </a:spcBef>
              <a:spcAft>
                <a:spcPts val="0"/>
              </a:spcAft>
              <a:buClr>
                <a:schemeClr val="dk1"/>
              </a:buClr>
              <a:buSzPts val="1700"/>
              <a:buNone/>
              <a:defRPr sz="1700"/>
            </a:lvl2pPr>
            <a:lvl3pPr lvl="2" algn="ctr">
              <a:lnSpc>
                <a:spcPct val="90000"/>
              </a:lnSpc>
              <a:spcBef>
                <a:spcPts val="420"/>
              </a:spcBef>
              <a:spcAft>
                <a:spcPts val="0"/>
              </a:spcAft>
              <a:buClr>
                <a:schemeClr val="dk1"/>
              </a:buClr>
              <a:buSzPts val="1500"/>
              <a:buNone/>
              <a:defRPr sz="1500"/>
            </a:lvl3pPr>
            <a:lvl4pPr lvl="3" algn="ctr">
              <a:lnSpc>
                <a:spcPct val="90000"/>
              </a:lnSpc>
              <a:spcBef>
                <a:spcPts val="420"/>
              </a:spcBef>
              <a:spcAft>
                <a:spcPts val="0"/>
              </a:spcAft>
              <a:buClr>
                <a:schemeClr val="dk1"/>
              </a:buClr>
              <a:buSzPts val="1300"/>
              <a:buNone/>
              <a:defRPr sz="1300"/>
            </a:lvl4pPr>
            <a:lvl5pPr lvl="4" algn="ctr">
              <a:lnSpc>
                <a:spcPct val="90000"/>
              </a:lnSpc>
              <a:spcBef>
                <a:spcPts val="420"/>
              </a:spcBef>
              <a:spcAft>
                <a:spcPts val="0"/>
              </a:spcAft>
              <a:buClr>
                <a:schemeClr val="dk1"/>
              </a:buClr>
              <a:buSzPts val="1300"/>
              <a:buNone/>
              <a:defRPr sz="1300"/>
            </a:lvl5pPr>
            <a:lvl6pPr lvl="5" algn="ctr">
              <a:lnSpc>
                <a:spcPct val="90000"/>
              </a:lnSpc>
              <a:spcBef>
                <a:spcPts val="420"/>
              </a:spcBef>
              <a:spcAft>
                <a:spcPts val="0"/>
              </a:spcAft>
              <a:buClr>
                <a:schemeClr val="dk1"/>
              </a:buClr>
              <a:buSzPts val="1300"/>
              <a:buNone/>
              <a:defRPr sz="1300"/>
            </a:lvl6pPr>
            <a:lvl7pPr lvl="6" algn="ctr">
              <a:lnSpc>
                <a:spcPct val="90000"/>
              </a:lnSpc>
              <a:spcBef>
                <a:spcPts val="420"/>
              </a:spcBef>
              <a:spcAft>
                <a:spcPts val="0"/>
              </a:spcAft>
              <a:buClr>
                <a:schemeClr val="dk1"/>
              </a:buClr>
              <a:buSzPts val="1300"/>
              <a:buNone/>
              <a:defRPr sz="1300"/>
            </a:lvl7pPr>
            <a:lvl8pPr lvl="7" algn="ctr">
              <a:lnSpc>
                <a:spcPct val="90000"/>
              </a:lnSpc>
              <a:spcBef>
                <a:spcPts val="420"/>
              </a:spcBef>
              <a:spcAft>
                <a:spcPts val="0"/>
              </a:spcAft>
              <a:buClr>
                <a:schemeClr val="dk1"/>
              </a:buClr>
              <a:buSzPts val="1300"/>
              <a:buNone/>
              <a:defRPr sz="1300"/>
            </a:lvl8pPr>
            <a:lvl9pPr lvl="8" algn="ctr">
              <a:lnSpc>
                <a:spcPct val="90000"/>
              </a:lnSpc>
              <a:spcBef>
                <a:spcPts val="420"/>
              </a:spcBef>
              <a:spcAft>
                <a:spcPts val="0"/>
              </a:spcAft>
              <a:buClr>
                <a:schemeClr val="dk1"/>
              </a:buClr>
              <a:buSzPts val="1300"/>
              <a:buNone/>
              <a:defRPr sz="1300"/>
            </a:lvl9pPr>
          </a:lstStyle>
          <a:p>
            <a:endParaRPr/>
          </a:p>
        </p:txBody>
      </p:sp>
      <p:sp>
        <p:nvSpPr>
          <p:cNvPr id="24" name="Google Shape;24;p98"/>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8"/>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8"/>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99"/>
          <p:cNvSpPr txBox="1">
            <a:spLocks noGrp="1"/>
          </p:cNvSpPr>
          <p:nvPr>
            <p:ph type="title"/>
          </p:nvPr>
        </p:nvSpPr>
        <p:spPr>
          <a:xfrm>
            <a:off x="623888" y="1709739"/>
            <a:ext cx="7886700" cy="2852737"/>
          </a:xfrm>
          <a:prstGeom prst="rect">
            <a:avLst/>
          </a:prstGeom>
          <a:noFill/>
          <a:ln>
            <a:noFill/>
          </a:ln>
        </p:spPr>
        <p:txBody>
          <a:bodyPr spcFirstLastPara="1" wrap="square" lIns="38400" tIns="19200" rIns="38400" bIns="19200" anchor="b" anchorCtr="0">
            <a:normAutofit/>
          </a:bodyPr>
          <a:lstStyle>
            <a:lvl1pPr lvl="0" algn="l">
              <a:lnSpc>
                <a:spcPct val="90000"/>
              </a:lnSpc>
              <a:spcBef>
                <a:spcPts val="0"/>
              </a:spcBef>
              <a:spcAft>
                <a:spcPts val="0"/>
              </a:spcAft>
              <a:buClr>
                <a:schemeClr val="dk1"/>
              </a:buClr>
              <a:buSzPts val="5000"/>
              <a:buFont typeface="Calibri"/>
              <a:buNone/>
              <a:defRPr sz="5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99"/>
          <p:cNvSpPr txBox="1">
            <a:spLocks noGrp="1"/>
          </p:cNvSpPr>
          <p:nvPr>
            <p:ph type="body" idx="1"/>
          </p:nvPr>
        </p:nvSpPr>
        <p:spPr>
          <a:xfrm>
            <a:off x="623888" y="4589464"/>
            <a:ext cx="7886700" cy="1500187"/>
          </a:xfrm>
          <a:prstGeom prst="rect">
            <a:avLst/>
          </a:prstGeom>
          <a:noFill/>
          <a:ln>
            <a:noFill/>
          </a:ln>
        </p:spPr>
        <p:txBody>
          <a:bodyPr spcFirstLastPara="1" wrap="square" lIns="38400" tIns="19200" rIns="38400" bIns="19200" anchor="t" anchorCtr="0">
            <a:normAutofit/>
          </a:bodyPr>
          <a:lstStyle>
            <a:lvl1pPr marL="457200" lvl="0" indent="-228600" algn="l">
              <a:lnSpc>
                <a:spcPct val="90000"/>
              </a:lnSpc>
              <a:spcBef>
                <a:spcPts val="840"/>
              </a:spcBef>
              <a:spcAft>
                <a:spcPts val="0"/>
              </a:spcAft>
              <a:buClr>
                <a:srgbClr val="888888"/>
              </a:buClr>
              <a:buSzPts val="2000"/>
              <a:buNone/>
              <a:defRPr sz="2000">
                <a:solidFill>
                  <a:srgbClr val="888888"/>
                </a:solidFill>
              </a:defRPr>
            </a:lvl1pPr>
            <a:lvl2pPr marL="914400" lvl="1" indent="-228600" algn="l">
              <a:lnSpc>
                <a:spcPct val="90000"/>
              </a:lnSpc>
              <a:spcBef>
                <a:spcPts val="420"/>
              </a:spcBef>
              <a:spcAft>
                <a:spcPts val="0"/>
              </a:spcAft>
              <a:buClr>
                <a:srgbClr val="888888"/>
              </a:buClr>
              <a:buSzPts val="1700"/>
              <a:buNone/>
              <a:defRPr sz="1700">
                <a:solidFill>
                  <a:srgbClr val="888888"/>
                </a:solidFill>
              </a:defRPr>
            </a:lvl2pPr>
            <a:lvl3pPr marL="1371600" lvl="2" indent="-228600" algn="l">
              <a:lnSpc>
                <a:spcPct val="90000"/>
              </a:lnSpc>
              <a:spcBef>
                <a:spcPts val="420"/>
              </a:spcBef>
              <a:spcAft>
                <a:spcPts val="0"/>
              </a:spcAft>
              <a:buClr>
                <a:srgbClr val="888888"/>
              </a:buClr>
              <a:buSzPts val="1500"/>
              <a:buNone/>
              <a:defRPr sz="1500">
                <a:solidFill>
                  <a:srgbClr val="888888"/>
                </a:solidFill>
              </a:defRPr>
            </a:lvl3pPr>
            <a:lvl4pPr marL="1828800" lvl="3" indent="-228600" algn="l">
              <a:lnSpc>
                <a:spcPct val="90000"/>
              </a:lnSpc>
              <a:spcBef>
                <a:spcPts val="420"/>
              </a:spcBef>
              <a:spcAft>
                <a:spcPts val="0"/>
              </a:spcAft>
              <a:buClr>
                <a:srgbClr val="888888"/>
              </a:buClr>
              <a:buSzPts val="1300"/>
              <a:buNone/>
              <a:defRPr sz="1300">
                <a:solidFill>
                  <a:srgbClr val="888888"/>
                </a:solidFill>
              </a:defRPr>
            </a:lvl4pPr>
            <a:lvl5pPr marL="2286000" lvl="4" indent="-228600" algn="l">
              <a:lnSpc>
                <a:spcPct val="90000"/>
              </a:lnSpc>
              <a:spcBef>
                <a:spcPts val="420"/>
              </a:spcBef>
              <a:spcAft>
                <a:spcPts val="0"/>
              </a:spcAft>
              <a:buClr>
                <a:srgbClr val="888888"/>
              </a:buClr>
              <a:buSzPts val="1300"/>
              <a:buNone/>
              <a:defRPr sz="1300">
                <a:solidFill>
                  <a:srgbClr val="888888"/>
                </a:solidFill>
              </a:defRPr>
            </a:lvl5pPr>
            <a:lvl6pPr marL="2743200" lvl="5" indent="-228600" algn="l">
              <a:lnSpc>
                <a:spcPct val="90000"/>
              </a:lnSpc>
              <a:spcBef>
                <a:spcPts val="420"/>
              </a:spcBef>
              <a:spcAft>
                <a:spcPts val="0"/>
              </a:spcAft>
              <a:buClr>
                <a:srgbClr val="888888"/>
              </a:buClr>
              <a:buSzPts val="1300"/>
              <a:buNone/>
              <a:defRPr sz="1300">
                <a:solidFill>
                  <a:srgbClr val="888888"/>
                </a:solidFill>
              </a:defRPr>
            </a:lvl6pPr>
            <a:lvl7pPr marL="3200400" lvl="6" indent="-228600" algn="l">
              <a:lnSpc>
                <a:spcPct val="90000"/>
              </a:lnSpc>
              <a:spcBef>
                <a:spcPts val="420"/>
              </a:spcBef>
              <a:spcAft>
                <a:spcPts val="0"/>
              </a:spcAft>
              <a:buClr>
                <a:srgbClr val="888888"/>
              </a:buClr>
              <a:buSzPts val="1300"/>
              <a:buNone/>
              <a:defRPr sz="1300">
                <a:solidFill>
                  <a:srgbClr val="888888"/>
                </a:solidFill>
              </a:defRPr>
            </a:lvl7pPr>
            <a:lvl8pPr marL="3657600" lvl="7" indent="-228600" algn="l">
              <a:lnSpc>
                <a:spcPct val="90000"/>
              </a:lnSpc>
              <a:spcBef>
                <a:spcPts val="420"/>
              </a:spcBef>
              <a:spcAft>
                <a:spcPts val="0"/>
              </a:spcAft>
              <a:buClr>
                <a:srgbClr val="888888"/>
              </a:buClr>
              <a:buSzPts val="1300"/>
              <a:buNone/>
              <a:defRPr sz="1300">
                <a:solidFill>
                  <a:srgbClr val="888888"/>
                </a:solidFill>
              </a:defRPr>
            </a:lvl8pPr>
            <a:lvl9pPr marL="4114800" lvl="8" indent="-228600" algn="l">
              <a:lnSpc>
                <a:spcPct val="90000"/>
              </a:lnSpc>
              <a:spcBef>
                <a:spcPts val="420"/>
              </a:spcBef>
              <a:spcAft>
                <a:spcPts val="0"/>
              </a:spcAft>
              <a:buClr>
                <a:srgbClr val="888888"/>
              </a:buClr>
              <a:buSzPts val="1300"/>
              <a:buNone/>
              <a:defRPr sz="1300">
                <a:solidFill>
                  <a:srgbClr val="888888"/>
                </a:solidFill>
              </a:defRPr>
            </a:lvl9pPr>
          </a:lstStyle>
          <a:p>
            <a:endParaRPr/>
          </a:p>
        </p:txBody>
      </p:sp>
      <p:sp>
        <p:nvSpPr>
          <p:cNvPr id="30" name="Google Shape;30;p99"/>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99"/>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99"/>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00"/>
          <p:cNvSpPr txBox="1">
            <a:spLocks noGrp="1"/>
          </p:cNvSpPr>
          <p:nvPr>
            <p:ph type="title"/>
          </p:nvPr>
        </p:nvSpPr>
        <p:spPr>
          <a:xfrm>
            <a:off x="628650" y="365126"/>
            <a:ext cx="7886700" cy="1325563"/>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00"/>
          <p:cNvSpPr txBox="1">
            <a:spLocks noGrp="1"/>
          </p:cNvSpPr>
          <p:nvPr>
            <p:ph type="body" idx="1"/>
          </p:nvPr>
        </p:nvSpPr>
        <p:spPr>
          <a:xfrm>
            <a:off x="628650" y="1825625"/>
            <a:ext cx="3886200" cy="4351338"/>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36" name="Google Shape;36;p100"/>
          <p:cNvSpPr txBox="1">
            <a:spLocks noGrp="1"/>
          </p:cNvSpPr>
          <p:nvPr>
            <p:ph type="body" idx="2"/>
          </p:nvPr>
        </p:nvSpPr>
        <p:spPr>
          <a:xfrm>
            <a:off x="4629150" y="1825625"/>
            <a:ext cx="3886200" cy="4351338"/>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37" name="Google Shape;37;p100"/>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00"/>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00"/>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1"/>
          <p:cNvSpPr txBox="1">
            <a:spLocks noGrp="1"/>
          </p:cNvSpPr>
          <p:nvPr>
            <p:ph type="title"/>
          </p:nvPr>
        </p:nvSpPr>
        <p:spPr>
          <a:xfrm>
            <a:off x="629841" y="365126"/>
            <a:ext cx="7886700" cy="1325563"/>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1"/>
          <p:cNvSpPr txBox="1">
            <a:spLocks noGrp="1"/>
          </p:cNvSpPr>
          <p:nvPr>
            <p:ph type="body" idx="1"/>
          </p:nvPr>
        </p:nvSpPr>
        <p:spPr>
          <a:xfrm>
            <a:off x="629842" y="1681163"/>
            <a:ext cx="3868340" cy="823912"/>
          </a:xfrm>
          <a:prstGeom prst="rect">
            <a:avLst/>
          </a:prstGeom>
          <a:noFill/>
          <a:ln>
            <a:noFill/>
          </a:ln>
        </p:spPr>
        <p:txBody>
          <a:bodyPr spcFirstLastPara="1" wrap="square" lIns="38400" tIns="19200" rIns="38400" bIns="19200" anchor="b" anchorCtr="0">
            <a:normAutofit/>
          </a:bodyPr>
          <a:lstStyle>
            <a:lvl1pPr marL="457200" lvl="0" indent="-228600" algn="l">
              <a:lnSpc>
                <a:spcPct val="90000"/>
              </a:lnSpc>
              <a:spcBef>
                <a:spcPts val="840"/>
              </a:spcBef>
              <a:spcAft>
                <a:spcPts val="0"/>
              </a:spcAft>
              <a:buClr>
                <a:schemeClr val="dk1"/>
              </a:buClr>
              <a:buSzPts val="2000"/>
              <a:buNone/>
              <a:defRPr sz="2000" b="1"/>
            </a:lvl1pPr>
            <a:lvl2pPr marL="914400" lvl="1" indent="-228600" algn="l">
              <a:lnSpc>
                <a:spcPct val="90000"/>
              </a:lnSpc>
              <a:spcBef>
                <a:spcPts val="420"/>
              </a:spcBef>
              <a:spcAft>
                <a:spcPts val="0"/>
              </a:spcAft>
              <a:buClr>
                <a:schemeClr val="dk1"/>
              </a:buClr>
              <a:buSzPts val="1700"/>
              <a:buNone/>
              <a:defRPr sz="1700" b="1"/>
            </a:lvl2pPr>
            <a:lvl3pPr marL="1371600" lvl="2" indent="-228600" algn="l">
              <a:lnSpc>
                <a:spcPct val="90000"/>
              </a:lnSpc>
              <a:spcBef>
                <a:spcPts val="420"/>
              </a:spcBef>
              <a:spcAft>
                <a:spcPts val="0"/>
              </a:spcAft>
              <a:buClr>
                <a:schemeClr val="dk1"/>
              </a:buClr>
              <a:buSzPts val="1500"/>
              <a:buNone/>
              <a:defRPr sz="1500" b="1"/>
            </a:lvl3pPr>
            <a:lvl4pPr marL="1828800" lvl="3" indent="-228600" algn="l">
              <a:lnSpc>
                <a:spcPct val="90000"/>
              </a:lnSpc>
              <a:spcBef>
                <a:spcPts val="420"/>
              </a:spcBef>
              <a:spcAft>
                <a:spcPts val="0"/>
              </a:spcAft>
              <a:buClr>
                <a:schemeClr val="dk1"/>
              </a:buClr>
              <a:buSzPts val="1300"/>
              <a:buNone/>
              <a:defRPr sz="1300" b="1"/>
            </a:lvl4pPr>
            <a:lvl5pPr marL="2286000" lvl="4" indent="-228600" algn="l">
              <a:lnSpc>
                <a:spcPct val="90000"/>
              </a:lnSpc>
              <a:spcBef>
                <a:spcPts val="420"/>
              </a:spcBef>
              <a:spcAft>
                <a:spcPts val="0"/>
              </a:spcAft>
              <a:buClr>
                <a:schemeClr val="dk1"/>
              </a:buClr>
              <a:buSzPts val="1300"/>
              <a:buNone/>
              <a:defRPr sz="1300" b="1"/>
            </a:lvl5pPr>
            <a:lvl6pPr marL="2743200" lvl="5" indent="-228600" algn="l">
              <a:lnSpc>
                <a:spcPct val="90000"/>
              </a:lnSpc>
              <a:spcBef>
                <a:spcPts val="420"/>
              </a:spcBef>
              <a:spcAft>
                <a:spcPts val="0"/>
              </a:spcAft>
              <a:buClr>
                <a:schemeClr val="dk1"/>
              </a:buClr>
              <a:buSzPts val="1300"/>
              <a:buNone/>
              <a:defRPr sz="1300" b="1"/>
            </a:lvl6pPr>
            <a:lvl7pPr marL="3200400" lvl="6" indent="-228600" algn="l">
              <a:lnSpc>
                <a:spcPct val="90000"/>
              </a:lnSpc>
              <a:spcBef>
                <a:spcPts val="420"/>
              </a:spcBef>
              <a:spcAft>
                <a:spcPts val="0"/>
              </a:spcAft>
              <a:buClr>
                <a:schemeClr val="dk1"/>
              </a:buClr>
              <a:buSzPts val="1300"/>
              <a:buNone/>
              <a:defRPr sz="1300" b="1"/>
            </a:lvl7pPr>
            <a:lvl8pPr marL="3657600" lvl="7" indent="-228600" algn="l">
              <a:lnSpc>
                <a:spcPct val="90000"/>
              </a:lnSpc>
              <a:spcBef>
                <a:spcPts val="420"/>
              </a:spcBef>
              <a:spcAft>
                <a:spcPts val="0"/>
              </a:spcAft>
              <a:buClr>
                <a:schemeClr val="dk1"/>
              </a:buClr>
              <a:buSzPts val="1300"/>
              <a:buNone/>
              <a:defRPr sz="1300" b="1"/>
            </a:lvl8pPr>
            <a:lvl9pPr marL="4114800" lvl="8" indent="-228600" algn="l">
              <a:lnSpc>
                <a:spcPct val="90000"/>
              </a:lnSpc>
              <a:spcBef>
                <a:spcPts val="420"/>
              </a:spcBef>
              <a:spcAft>
                <a:spcPts val="0"/>
              </a:spcAft>
              <a:buClr>
                <a:schemeClr val="dk1"/>
              </a:buClr>
              <a:buSzPts val="1300"/>
              <a:buNone/>
              <a:defRPr sz="1300" b="1"/>
            </a:lvl9pPr>
          </a:lstStyle>
          <a:p>
            <a:endParaRPr/>
          </a:p>
        </p:txBody>
      </p:sp>
      <p:sp>
        <p:nvSpPr>
          <p:cNvPr id="43" name="Google Shape;43;p101"/>
          <p:cNvSpPr txBox="1">
            <a:spLocks noGrp="1"/>
          </p:cNvSpPr>
          <p:nvPr>
            <p:ph type="body" idx="2"/>
          </p:nvPr>
        </p:nvSpPr>
        <p:spPr>
          <a:xfrm>
            <a:off x="629842" y="2505075"/>
            <a:ext cx="3868340" cy="3684588"/>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44" name="Google Shape;44;p101"/>
          <p:cNvSpPr txBox="1">
            <a:spLocks noGrp="1"/>
          </p:cNvSpPr>
          <p:nvPr>
            <p:ph type="body" idx="3"/>
          </p:nvPr>
        </p:nvSpPr>
        <p:spPr>
          <a:xfrm>
            <a:off x="4629150" y="1681163"/>
            <a:ext cx="3887391" cy="823912"/>
          </a:xfrm>
          <a:prstGeom prst="rect">
            <a:avLst/>
          </a:prstGeom>
          <a:noFill/>
          <a:ln>
            <a:noFill/>
          </a:ln>
        </p:spPr>
        <p:txBody>
          <a:bodyPr spcFirstLastPara="1" wrap="square" lIns="38400" tIns="19200" rIns="38400" bIns="19200" anchor="b" anchorCtr="0">
            <a:normAutofit/>
          </a:bodyPr>
          <a:lstStyle>
            <a:lvl1pPr marL="457200" lvl="0" indent="-228600" algn="l">
              <a:lnSpc>
                <a:spcPct val="90000"/>
              </a:lnSpc>
              <a:spcBef>
                <a:spcPts val="840"/>
              </a:spcBef>
              <a:spcAft>
                <a:spcPts val="0"/>
              </a:spcAft>
              <a:buClr>
                <a:schemeClr val="dk1"/>
              </a:buClr>
              <a:buSzPts val="2000"/>
              <a:buNone/>
              <a:defRPr sz="2000" b="1"/>
            </a:lvl1pPr>
            <a:lvl2pPr marL="914400" lvl="1" indent="-228600" algn="l">
              <a:lnSpc>
                <a:spcPct val="90000"/>
              </a:lnSpc>
              <a:spcBef>
                <a:spcPts val="420"/>
              </a:spcBef>
              <a:spcAft>
                <a:spcPts val="0"/>
              </a:spcAft>
              <a:buClr>
                <a:schemeClr val="dk1"/>
              </a:buClr>
              <a:buSzPts val="1700"/>
              <a:buNone/>
              <a:defRPr sz="1700" b="1"/>
            </a:lvl2pPr>
            <a:lvl3pPr marL="1371600" lvl="2" indent="-228600" algn="l">
              <a:lnSpc>
                <a:spcPct val="90000"/>
              </a:lnSpc>
              <a:spcBef>
                <a:spcPts val="420"/>
              </a:spcBef>
              <a:spcAft>
                <a:spcPts val="0"/>
              </a:spcAft>
              <a:buClr>
                <a:schemeClr val="dk1"/>
              </a:buClr>
              <a:buSzPts val="1500"/>
              <a:buNone/>
              <a:defRPr sz="1500" b="1"/>
            </a:lvl3pPr>
            <a:lvl4pPr marL="1828800" lvl="3" indent="-228600" algn="l">
              <a:lnSpc>
                <a:spcPct val="90000"/>
              </a:lnSpc>
              <a:spcBef>
                <a:spcPts val="420"/>
              </a:spcBef>
              <a:spcAft>
                <a:spcPts val="0"/>
              </a:spcAft>
              <a:buClr>
                <a:schemeClr val="dk1"/>
              </a:buClr>
              <a:buSzPts val="1300"/>
              <a:buNone/>
              <a:defRPr sz="1300" b="1"/>
            </a:lvl4pPr>
            <a:lvl5pPr marL="2286000" lvl="4" indent="-228600" algn="l">
              <a:lnSpc>
                <a:spcPct val="90000"/>
              </a:lnSpc>
              <a:spcBef>
                <a:spcPts val="420"/>
              </a:spcBef>
              <a:spcAft>
                <a:spcPts val="0"/>
              </a:spcAft>
              <a:buClr>
                <a:schemeClr val="dk1"/>
              </a:buClr>
              <a:buSzPts val="1300"/>
              <a:buNone/>
              <a:defRPr sz="1300" b="1"/>
            </a:lvl5pPr>
            <a:lvl6pPr marL="2743200" lvl="5" indent="-228600" algn="l">
              <a:lnSpc>
                <a:spcPct val="90000"/>
              </a:lnSpc>
              <a:spcBef>
                <a:spcPts val="420"/>
              </a:spcBef>
              <a:spcAft>
                <a:spcPts val="0"/>
              </a:spcAft>
              <a:buClr>
                <a:schemeClr val="dk1"/>
              </a:buClr>
              <a:buSzPts val="1300"/>
              <a:buNone/>
              <a:defRPr sz="1300" b="1"/>
            </a:lvl6pPr>
            <a:lvl7pPr marL="3200400" lvl="6" indent="-228600" algn="l">
              <a:lnSpc>
                <a:spcPct val="90000"/>
              </a:lnSpc>
              <a:spcBef>
                <a:spcPts val="420"/>
              </a:spcBef>
              <a:spcAft>
                <a:spcPts val="0"/>
              </a:spcAft>
              <a:buClr>
                <a:schemeClr val="dk1"/>
              </a:buClr>
              <a:buSzPts val="1300"/>
              <a:buNone/>
              <a:defRPr sz="1300" b="1"/>
            </a:lvl7pPr>
            <a:lvl8pPr marL="3657600" lvl="7" indent="-228600" algn="l">
              <a:lnSpc>
                <a:spcPct val="90000"/>
              </a:lnSpc>
              <a:spcBef>
                <a:spcPts val="420"/>
              </a:spcBef>
              <a:spcAft>
                <a:spcPts val="0"/>
              </a:spcAft>
              <a:buClr>
                <a:schemeClr val="dk1"/>
              </a:buClr>
              <a:buSzPts val="1300"/>
              <a:buNone/>
              <a:defRPr sz="1300" b="1"/>
            </a:lvl8pPr>
            <a:lvl9pPr marL="4114800" lvl="8" indent="-228600" algn="l">
              <a:lnSpc>
                <a:spcPct val="90000"/>
              </a:lnSpc>
              <a:spcBef>
                <a:spcPts val="420"/>
              </a:spcBef>
              <a:spcAft>
                <a:spcPts val="0"/>
              </a:spcAft>
              <a:buClr>
                <a:schemeClr val="dk1"/>
              </a:buClr>
              <a:buSzPts val="1300"/>
              <a:buNone/>
              <a:defRPr sz="1300" b="1"/>
            </a:lvl9pPr>
          </a:lstStyle>
          <a:p>
            <a:endParaRPr/>
          </a:p>
        </p:txBody>
      </p:sp>
      <p:sp>
        <p:nvSpPr>
          <p:cNvPr id="45" name="Google Shape;45;p101"/>
          <p:cNvSpPr txBox="1">
            <a:spLocks noGrp="1"/>
          </p:cNvSpPr>
          <p:nvPr>
            <p:ph type="body" idx="4"/>
          </p:nvPr>
        </p:nvSpPr>
        <p:spPr>
          <a:xfrm>
            <a:off x="4629150" y="2505075"/>
            <a:ext cx="3887391" cy="3684588"/>
          </a:xfrm>
          <a:prstGeom prst="rect">
            <a:avLst/>
          </a:prstGeom>
          <a:noFill/>
          <a:ln>
            <a:noFill/>
          </a:ln>
        </p:spPr>
        <p:txBody>
          <a:bodyPr spcFirstLastPara="1" wrap="square" lIns="38400" tIns="19200" rIns="38400" bIns="19200" anchor="t" anchorCtr="0">
            <a:normAutofit/>
          </a:bodyPr>
          <a:lstStyle>
            <a:lvl1pPr marL="457200" lvl="0" indent="-342900" algn="l">
              <a:lnSpc>
                <a:spcPct val="90000"/>
              </a:lnSpc>
              <a:spcBef>
                <a:spcPts val="840"/>
              </a:spcBef>
              <a:spcAft>
                <a:spcPts val="0"/>
              </a:spcAft>
              <a:buClr>
                <a:schemeClr val="dk1"/>
              </a:buClr>
              <a:buSzPts val="1800"/>
              <a:buChar char="•"/>
              <a:defRPr/>
            </a:lvl1pPr>
            <a:lvl2pPr marL="914400" lvl="1" indent="-342900" algn="l">
              <a:lnSpc>
                <a:spcPct val="90000"/>
              </a:lnSpc>
              <a:spcBef>
                <a:spcPts val="420"/>
              </a:spcBef>
              <a:spcAft>
                <a:spcPts val="0"/>
              </a:spcAft>
              <a:buClr>
                <a:schemeClr val="dk1"/>
              </a:buClr>
              <a:buSzPts val="1800"/>
              <a:buChar char="•"/>
              <a:defRPr/>
            </a:lvl2pPr>
            <a:lvl3pPr marL="1371600" lvl="2" indent="-342900" algn="l">
              <a:lnSpc>
                <a:spcPct val="90000"/>
              </a:lnSpc>
              <a:spcBef>
                <a:spcPts val="420"/>
              </a:spcBef>
              <a:spcAft>
                <a:spcPts val="0"/>
              </a:spcAft>
              <a:buClr>
                <a:schemeClr val="dk1"/>
              </a:buClr>
              <a:buSzPts val="1800"/>
              <a:buChar char="•"/>
              <a:defRPr/>
            </a:lvl3pPr>
            <a:lvl4pPr marL="1828800" lvl="3" indent="-342900" algn="l">
              <a:lnSpc>
                <a:spcPct val="90000"/>
              </a:lnSpc>
              <a:spcBef>
                <a:spcPts val="420"/>
              </a:spcBef>
              <a:spcAft>
                <a:spcPts val="0"/>
              </a:spcAft>
              <a:buClr>
                <a:schemeClr val="dk1"/>
              </a:buClr>
              <a:buSzPts val="1800"/>
              <a:buChar char="•"/>
              <a:defRPr/>
            </a:lvl4pPr>
            <a:lvl5pPr marL="2286000" lvl="4" indent="-342900" algn="l">
              <a:lnSpc>
                <a:spcPct val="90000"/>
              </a:lnSpc>
              <a:spcBef>
                <a:spcPts val="420"/>
              </a:spcBef>
              <a:spcAft>
                <a:spcPts val="0"/>
              </a:spcAft>
              <a:buClr>
                <a:schemeClr val="dk1"/>
              </a:buClr>
              <a:buSzPts val="1800"/>
              <a:buChar char="•"/>
              <a:defRPr/>
            </a:lvl5pPr>
            <a:lvl6pPr marL="2743200" lvl="5" indent="-342900" algn="l">
              <a:lnSpc>
                <a:spcPct val="90000"/>
              </a:lnSpc>
              <a:spcBef>
                <a:spcPts val="420"/>
              </a:spcBef>
              <a:spcAft>
                <a:spcPts val="0"/>
              </a:spcAft>
              <a:buClr>
                <a:schemeClr val="dk1"/>
              </a:buClr>
              <a:buSzPts val="1800"/>
              <a:buChar char="•"/>
              <a:defRPr/>
            </a:lvl6pPr>
            <a:lvl7pPr marL="3200400" lvl="6" indent="-342900" algn="l">
              <a:lnSpc>
                <a:spcPct val="90000"/>
              </a:lnSpc>
              <a:spcBef>
                <a:spcPts val="420"/>
              </a:spcBef>
              <a:spcAft>
                <a:spcPts val="0"/>
              </a:spcAft>
              <a:buClr>
                <a:schemeClr val="dk1"/>
              </a:buClr>
              <a:buSzPts val="1800"/>
              <a:buChar char="•"/>
              <a:defRPr/>
            </a:lvl7pPr>
            <a:lvl8pPr marL="3657600" lvl="7" indent="-342900" algn="l">
              <a:lnSpc>
                <a:spcPct val="90000"/>
              </a:lnSpc>
              <a:spcBef>
                <a:spcPts val="420"/>
              </a:spcBef>
              <a:spcAft>
                <a:spcPts val="0"/>
              </a:spcAft>
              <a:buClr>
                <a:schemeClr val="dk1"/>
              </a:buClr>
              <a:buSzPts val="1800"/>
              <a:buChar char="•"/>
              <a:defRPr/>
            </a:lvl8pPr>
            <a:lvl9pPr marL="4114800" lvl="8" indent="-342900" algn="l">
              <a:lnSpc>
                <a:spcPct val="90000"/>
              </a:lnSpc>
              <a:spcBef>
                <a:spcPts val="420"/>
              </a:spcBef>
              <a:spcAft>
                <a:spcPts val="0"/>
              </a:spcAft>
              <a:buClr>
                <a:schemeClr val="dk1"/>
              </a:buClr>
              <a:buSzPts val="1800"/>
              <a:buChar char="•"/>
              <a:defRPr/>
            </a:lvl9pPr>
          </a:lstStyle>
          <a:p>
            <a:endParaRPr/>
          </a:p>
        </p:txBody>
      </p:sp>
      <p:sp>
        <p:nvSpPr>
          <p:cNvPr id="46" name="Google Shape;46;p101"/>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1"/>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1"/>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102"/>
          <p:cNvSpPr txBox="1">
            <a:spLocks noGrp="1"/>
          </p:cNvSpPr>
          <p:nvPr>
            <p:ph type="title"/>
          </p:nvPr>
        </p:nvSpPr>
        <p:spPr>
          <a:xfrm>
            <a:off x="628650" y="365126"/>
            <a:ext cx="7886700" cy="1325563"/>
          </a:xfrm>
          <a:prstGeom prst="rect">
            <a:avLst/>
          </a:prstGeom>
          <a:noFill/>
          <a:ln>
            <a:noFill/>
          </a:ln>
        </p:spPr>
        <p:txBody>
          <a:bodyPr spcFirstLastPara="1" wrap="square" lIns="38400" tIns="19200" rIns="38400" bIns="192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02"/>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2"/>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2"/>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03"/>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3"/>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3"/>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4"/>
          <p:cNvSpPr txBox="1">
            <a:spLocks noGrp="1"/>
          </p:cNvSpPr>
          <p:nvPr>
            <p:ph type="title"/>
          </p:nvPr>
        </p:nvSpPr>
        <p:spPr>
          <a:xfrm>
            <a:off x="629841" y="457200"/>
            <a:ext cx="2949178" cy="1600200"/>
          </a:xfrm>
          <a:prstGeom prst="rect">
            <a:avLst/>
          </a:prstGeom>
          <a:noFill/>
          <a:ln>
            <a:noFill/>
          </a:ln>
        </p:spPr>
        <p:txBody>
          <a:bodyPr spcFirstLastPara="1" wrap="square" lIns="38400" tIns="19200" rIns="38400" bIns="19200" anchor="b" anchorCtr="0">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4"/>
          <p:cNvSpPr txBox="1">
            <a:spLocks noGrp="1"/>
          </p:cNvSpPr>
          <p:nvPr>
            <p:ph type="body" idx="1"/>
          </p:nvPr>
        </p:nvSpPr>
        <p:spPr>
          <a:xfrm>
            <a:off x="3887391" y="987426"/>
            <a:ext cx="4629150" cy="4873625"/>
          </a:xfrm>
          <a:prstGeom prst="rect">
            <a:avLst/>
          </a:prstGeom>
          <a:noFill/>
          <a:ln>
            <a:noFill/>
          </a:ln>
        </p:spPr>
        <p:txBody>
          <a:bodyPr spcFirstLastPara="1" wrap="square" lIns="38400" tIns="19200" rIns="38400" bIns="19200" anchor="t" anchorCtr="0">
            <a:normAutofit/>
          </a:bodyPr>
          <a:lstStyle>
            <a:lvl1pPr marL="457200" lvl="0" indent="-400050" algn="l">
              <a:lnSpc>
                <a:spcPct val="90000"/>
              </a:lnSpc>
              <a:spcBef>
                <a:spcPts val="840"/>
              </a:spcBef>
              <a:spcAft>
                <a:spcPts val="0"/>
              </a:spcAft>
              <a:buClr>
                <a:schemeClr val="dk1"/>
              </a:buClr>
              <a:buSzPts val="2700"/>
              <a:buChar char="•"/>
              <a:defRPr sz="2700"/>
            </a:lvl1pPr>
            <a:lvl2pPr marL="914400" lvl="1" indent="-381000" algn="l">
              <a:lnSpc>
                <a:spcPct val="90000"/>
              </a:lnSpc>
              <a:spcBef>
                <a:spcPts val="420"/>
              </a:spcBef>
              <a:spcAft>
                <a:spcPts val="0"/>
              </a:spcAft>
              <a:buClr>
                <a:schemeClr val="dk1"/>
              </a:buClr>
              <a:buSzPts val="2400"/>
              <a:buChar char="•"/>
              <a:defRPr sz="2400"/>
            </a:lvl2pPr>
            <a:lvl3pPr marL="1371600" lvl="2" indent="-355600" algn="l">
              <a:lnSpc>
                <a:spcPct val="90000"/>
              </a:lnSpc>
              <a:spcBef>
                <a:spcPts val="420"/>
              </a:spcBef>
              <a:spcAft>
                <a:spcPts val="0"/>
              </a:spcAft>
              <a:buClr>
                <a:schemeClr val="dk1"/>
              </a:buClr>
              <a:buSzPts val="2000"/>
              <a:buChar char="•"/>
              <a:defRPr sz="2000"/>
            </a:lvl3pPr>
            <a:lvl4pPr marL="1828800" lvl="3" indent="-336550" algn="l">
              <a:lnSpc>
                <a:spcPct val="90000"/>
              </a:lnSpc>
              <a:spcBef>
                <a:spcPts val="420"/>
              </a:spcBef>
              <a:spcAft>
                <a:spcPts val="0"/>
              </a:spcAft>
              <a:buClr>
                <a:schemeClr val="dk1"/>
              </a:buClr>
              <a:buSzPts val="1700"/>
              <a:buChar char="•"/>
              <a:defRPr sz="1700"/>
            </a:lvl4pPr>
            <a:lvl5pPr marL="2286000" lvl="4" indent="-336550" algn="l">
              <a:lnSpc>
                <a:spcPct val="90000"/>
              </a:lnSpc>
              <a:spcBef>
                <a:spcPts val="420"/>
              </a:spcBef>
              <a:spcAft>
                <a:spcPts val="0"/>
              </a:spcAft>
              <a:buClr>
                <a:schemeClr val="dk1"/>
              </a:buClr>
              <a:buSzPts val="1700"/>
              <a:buChar char="•"/>
              <a:defRPr sz="1700"/>
            </a:lvl5pPr>
            <a:lvl6pPr marL="2743200" lvl="5" indent="-336550" algn="l">
              <a:lnSpc>
                <a:spcPct val="90000"/>
              </a:lnSpc>
              <a:spcBef>
                <a:spcPts val="420"/>
              </a:spcBef>
              <a:spcAft>
                <a:spcPts val="0"/>
              </a:spcAft>
              <a:buClr>
                <a:schemeClr val="dk1"/>
              </a:buClr>
              <a:buSzPts val="1700"/>
              <a:buChar char="•"/>
              <a:defRPr sz="1700"/>
            </a:lvl6pPr>
            <a:lvl7pPr marL="3200400" lvl="6" indent="-336550" algn="l">
              <a:lnSpc>
                <a:spcPct val="90000"/>
              </a:lnSpc>
              <a:spcBef>
                <a:spcPts val="420"/>
              </a:spcBef>
              <a:spcAft>
                <a:spcPts val="0"/>
              </a:spcAft>
              <a:buClr>
                <a:schemeClr val="dk1"/>
              </a:buClr>
              <a:buSzPts val="1700"/>
              <a:buChar char="•"/>
              <a:defRPr sz="1700"/>
            </a:lvl7pPr>
            <a:lvl8pPr marL="3657600" lvl="7" indent="-336550" algn="l">
              <a:lnSpc>
                <a:spcPct val="90000"/>
              </a:lnSpc>
              <a:spcBef>
                <a:spcPts val="420"/>
              </a:spcBef>
              <a:spcAft>
                <a:spcPts val="0"/>
              </a:spcAft>
              <a:buClr>
                <a:schemeClr val="dk1"/>
              </a:buClr>
              <a:buSzPts val="1700"/>
              <a:buChar char="•"/>
              <a:defRPr sz="1700"/>
            </a:lvl8pPr>
            <a:lvl9pPr marL="4114800" lvl="8" indent="-336550" algn="l">
              <a:lnSpc>
                <a:spcPct val="90000"/>
              </a:lnSpc>
              <a:spcBef>
                <a:spcPts val="420"/>
              </a:spcBef>
              <a:spcAft>
                <a:spcPts val="0"/>
              </a:spcAft>
              <a:buClr>
                <a:schemeClr val="dk1"/>
              </a:buClr>
              <a:buSzPts val="1700"/>
              <a:buChar char="•"/>
              <a:defRPr sz="1700"/>
            </a:lvl9pPr>
          </a:lstStyle>
          <a:p>
            <a:endParaRPr/>
          </a:p>
        </p:txBody>
      </p:sp>
      <p:sp>
        <p:nvSpPr>
          <p:cNvPr id="61" name="Google Shape;61;p104"/>
          <p:cNvSpPr txBox="1">
            <a:spLocks noGrp="1"/>
          </p:cNvSpPr>
          <p:nvPr>
            <p:ph type="body" idx="2"/>
          </p:nvPr>
        </p:nvSpPr>
        <p:spPr>
          <a:xfrm>
            <a:off x="629841" y="2057400"/>
            <a:ext cx="2949178" cy="3811588"/>
          </a:xfrm>
          <a:prstGeom prst="rect">
            <a:avLst/>
          </a:prstGeom>
          <a:noFill/>
          <a:ln>
            <a:noFill/>
          </a:ln>
        </p:spPr>
        <p:txBody>
          <a:bodyPr spcFirstLastPara="1" wrap="square" lIns="38400" tIns="19200" rIns="38400" bIns="19200" anchor="t" anchorCtr="0">
            <a:normAutofit/>
          </a:bodyPr>
          <a:lstStyle>
            <a:lvl1pPr marL="457200" lvl="0" indent="-228600" algn="l">
              <a:lnSpc>
                <a:spcPct val="90000"/>
              </a:lnSpc>
              <a:spcBef>
                <a:spcPts val="840"/>
              </a:spcBef>
              <a:spcAft>
                <a:spcPts val="0"/>
              </a:spcAft>
              <a:buClr>
                <a:schemeClr val="dk1"/>
              </a:buClr>
              <a:buSzPts val="1300"/>
              <a:buNone/>
              <a:defRPr sz="1300"/>
            </a:lvl1pPr>
            <a:lvl2pPr marL="914400" lvl="1" indent="-228600" algn="l">
              <a:lnSpc>
                <a:spcPct val="90000"/>
              </a:lnSpc>
              <a:spcBef>
                <a:spcPts val="420"/>
              </a:spcBef>
              <a:spcAft>
                <a:spcPts val="0"/>
              </a:spcAft>
              <a:buClr>
                <a:schemeClr val="dk1"/>
              </a:buClr>
              <a:buSzPts val="1200"/>
              <a:buNone/>
              <a:defRPr sz="1200"/>
            </a:lvl2pPr>
            <a:lvl3pPr marL="1371600" lvl="2" indent="-228600" algn="l">
              <a:lnSpc>
                <a:spcPct val="90000"/>
              </a:lnSpc>
              <a:spcBef>
                <a:spcPts val="420"/>
              </a:spcBef>
              <a:spcAft>
                <a:spcPts val="0"/>
              </a:spcAft>
              <a:buClr>
                <a:schemeClr val="dk1"/>
              </a:buClr>
              <a:buSzPts val="1000"/>
              <a:buNone/>
              <a:defRPr sz="1000"/>
            </a:lvl3pPr>
            <a:lvl4pPr marL="1828800" lvl="3" indent="-228600" algn="l">
              <a:lnSpc>
                <a:spcPct val="90000"/>
              </a:lnSpc>
              <a:spcBef>
                <a:spcPts val="420"/>
              </a:spcBef>
              <a:spcAft>
                <a:spcPts val="0"/>
              </a:spcAft>
              <a:buClr>
                <a:schemeClr val="dk1"/>
              </a:buClr>
              <a:buSzPts val="800"/>
              <a:buNone/>
              <a:defRPr sz="800"/>
            </a:lvl4pPr>
            <a:lvl5pPr marL="2286000" lvl="4" indent="-228600" algn="l">
              <a:lnSpc>
                <a:spcPct val="90000"/>
              </a:lnSpc>
              <a:spcBef>
                <a:spcPts val="420"/>
              </a:spcBef>
              <a:spcAft>
                <a:spcPts val="0"/>
              </a:spcAft>
              <a:buClr>
                <a:schemeClr val="dk1"/>
              </a:buClr>
              <a:buSzPts val="800"/>
              <a:buNone/>
              <a:defRPr sz="800"/>
            </a:lvl5pPr>
            <a:lvl6pPr marL="2743200" lvl="5" indent="-228600" algn="l">
              <a:lnSpc>
                <a:spcPct val="90000"/>
              </a:lnSpc>
              <a:spcBef>
                <a:spcPts val="420"/>
              </a:spcBef>
              <a:spcAft>
                <a:spcPts val="0"/>
              </a:spcAft>
              <a:buClr>
                <a:schemeClr val="dk1"/>
              </a:buClr>
              <a:buSzPts val="800"/>
              <a:buNone/>
              <a:defRPr sz="800"/>
            </a:lvl6pPr>
            <a:lvl7pPr marL="3200400" lvl="6" indent="-228600" algn="l">
              <a:lnSpc>
                <a:spcPct val="90000"/>
              </a:lnSpc>
              <a:spcBef>
                <a:spcPts val="420"/>
              </a:spcBef>
              <a:spcAft>
                <a:spcPts val="0"/>
              </a:spcAft>
              <a:buClr>
                <a:schemeClr val="dk1"/>
              </a:buClr>
              <a:buSzPts val="800"/>
              <a:buNone/>
              <a:defRPr sz="800"/>
            </a:lvl7pPr>
            <a:lvl8pPr marL="3657600" lvl="7" indent="-228600" algn="l">
              <a:lnSpc>
                <a:spcPct val="90000"/>
              </a:lnSpc>
              <a:spcBef>
                <a:spcPts val="420"/>
              </a:spcBef>
              <a:spcAft>
                <a:spcPts val="0"/>
              </a:spcAft>
              <a:buClr>
                <a:schemeClr val="dk1"/>
              </a:buClr>
              <a:buSzPts val="800"/>
              <a:buNone/>
              <a:defRPr sz="800"/>
            </a:lvl8pPr>
            <a:lvl9pPr marL="4114800" lvl="8" indent="-228600" algn="l">
              <a:lnSpc>
                <a:spcPct val="90000"/>
              </a:lnSpc>
              <a:spcBef>
                <a:spcPts val="420"/>
              </a:spcBef>
              <a:spcAft>
                <a:spcPts val="0"/>
              </a:spcAft>
              <a:buClr>
                <a:schemeClr val="dk1"/>
              </a:buClr>
              <a:buSzPts val="800"/>
              <a:buNone/>
              <a:defRPr sz="800"/>
            </a:lvl9pPr>
          </a:lstStyle>
          <a:p>
            <a:endParaRPr/>
          </a:p>
        </p:txBody>
      </p:sp>
      <p:sp>
        <p:nvSpPr>
          <p:cNvPr id="62" name="Google Shape;62;p104"/>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4"/>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4"/>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5"/>
          <p:cNvSpPr txBox="1">
            <a:spLocks noGrp="1"/>
          </p:cNvSpPr>
          <p:nvPr>
            <p:ph type="title"/>
          </p:nvPr>
        </p:nvSpPr>
        <p:spPr>
          <a:xfrm>
            <a:off x="629841" y="457200"/>
            <a:ext cx="2949178" cy="1600200"/>
          </a:xfrm>
          <a:prstGeom prst="rect">
            <a:avLst/>
          </a:prstGeom>
          <a:noFill/>
          <a:ln>
            <a:noFill/>
          </a:ln>
        </p:spPr>
        <p:txBody>
          <a:bodyPr spcFirstLastPara="1" wrap="square" lIns="38400" tIns="19200" rIns="38400" bIns="19200" anchor="b" anchorCtr="0">
            <a:normAutofit/>
          </a:bodyPr>
          <a:lstStyle>
            <a:lvl1pPr lvl="0" algn="l">
              <a:lnSpc>
                <a:spcPct val="90000"/>
              </a:lnSpc>
              <a:spcBef>
                <a:spcPts val="0"/>
              </a:spcBef>
              <a:spcAft>
                <a:spcPts val="0"/>
              </a:spcAft>
              <a:buClr>
                <a:schemeClr val="dk1"/>
              </a:buClr>
              <a:buSzPts val="2700"/>
              <a:buFont typeface="Calibri"/>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5"/>
          <p:cNvSpPr>
            <a:spLocks noGrp="1"/>
          </p:cNvSpPr>
          <p:nvPr>
            <p:ph type="pic" idx="2"/>
          </p:nvPr>
        </p:nvSpPr>
        <p:spPr>
          <a:xfrm>
            <a:off x="3887391" y="987426"/>
            <a:ext cx="4629150" cy="4873625"/>
          </a:xfrm>
          <a:prstGeom prst="rect">
            <a:avLst/>
          </a:prstGeom>
          <a:noFill/>
          <a:ln>
            <a:noFill/>
          </a:ln>
        </p:spPr>
        <p:txBody>
          <a:bodyPr spcFirstLastPara="1" wrap="square" lIns="38400" tIns="19200" rIns="38400" bIns="19200" anchor="t" anchorCtr="0">
            <a:normAutofit/>
          </a:bodyPr>
          <a:lstStyle>
            <a:lvl1pPr marR="0" lvl="0" algn="l" rtl="0">
              <a:lnSpc>
                <a:spcPct val="90000"/>
              </a:lnSpc>
              <a:spcBef>
                <a:spcPts val="840"/>
              </a:spcBef>
              <a:spcAft>
                <a:spcPts val="0"/>
              </a:spcAft>
              <a:buClr>
                <a:schemeClr val="dk1"/>
              </a:buClr>
              <a:buSzPts val="2700"/>
              <a:buFont typeface="Arial"/>
              <a:buNone/>
              <a:defRPr sz="2700" b="0" i="0" u="none" strike="noStrike" cap="none">
                <a:solidFill>
                  <a:schemeClr val="dk1"/>
                </a:solidFill>
                <a:latin typeface="Calibri"/>
                <a:ea typeface="Calibri"/>
                <a:cs typeface="Calibri"/>
                <a:sym typeface="Calibri"/>
              </a:defRPr>
            </a:lvl1pPr>
            <a:lvl2pPr marR="0" lvl="1" algn="l" rtl="0">
              <a:lnSpc>
                <a:spcPct val="90000"/>
              </a:lnSpc>
              <a:spcBef>
                <a:spcPts val="42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2pPr>
            <a:lvl3pPr marR="0" lvl="2" algn="l" rtl="0">
              <a:lnSpc>
                <a:spcPct val="90000"/>
              </a:lnSpc>
              <a:spcBef>
                <a:spcPts val="42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3pPr>
            <a:lvl4pPr marR="0" lvl="3"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4pPr>
            <a:lvl5pPr marR="0" lvl="4"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5pPr>
            <a:lvl6pPr marR="0" lvl="5"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6pPr>
            <a:lvl7pPr marR="0" lvl="6"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7pPr>
            <a:lvl8pPr marR="0" lvl="7"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8pPr>
            <a:lvl9pPr marR="0" lvl="8" algn="l" rtl="0">
              <a:lnSpc>
                <a:spcPct val="90000"/>
              </a:lnSpc>
              <a:spcBef>
                <a:spcPts val="420"/>
              </a:spcBef>
              <a:spcAft>
                <a:spcPts val="0"/>
              </a:spcAft>
              <a:buClr>
                <a:schemeClr val="dk1"/>
              </a:buClr>
              <a:buSzPts val="1700"/>
              <a:buFont typeface="Arial"/>
              <a:buNone/>
              <a:defRPr sz="1700" b="0" i="0" u="none" strike="noStrike" cap="none">
                <a:solidFill>
                  <a:schemeClr val="dk1"/>
                </a:solidFill>
                <a:latin typeface="Calibri"/>
                <a:ea typeface="Calibri"/>
                <a:cs typeface="Calibri"/>
                <a:sym typeface="Calibri"/>
              </a:defRPr>
            </a:lvl9pPr>
          </a:lstStyle>
          <a:p>
            <a:endParaRPr/>
          </a:p>
        </p:txBody>
      </p:sp>
      <p:sp>
        <p:nvSpPr>
          <p:cNvPr id="68" name="Google Shape;68;p105"/>
          <p:cNvSpPr txBox="1">
            <a:spLocks noGrp="1"/>
          </p:cNvSpPr>
          <p:nvPr>
            <p:ph type="body" idx="1"/>
          </p:nvPr>
        </p:nvSpPr>
        <p:spPr>
          <a:xfrm>
            <a:off x="629841" y="2057400"/>
            <a:ext cx="2949178" cy="3811588"/>
          </a:xfrm>
          <a:prstGeom prst="rect">
            <a:avLst/>
          </a:prstGeom>
          <a:noFill/>
          <a:ln>
            <a:noFill/>
          </a:ln>
        </p:spPr>
        <p:txBody>
          <a:bodyPr spcFirstLastPara="1" wrap="square" lIns="38400" tIns="19200" rIns="38400" bIns="19200" anchor="t" anchorCtr="0">
            <a:normAutofit/>
          </a:bodyPr>
          <a:lstStyle>
            <a:lvl1pPr marL="457200" lvl="0" indent="-228600" algn="l">
              <a:lnSpc>
                <a:spcPct val="90000"/>
              </a:lnSpc>
              <a:spcBef>
                <a:spcPts val="840"/>
              </a:spcBef>
              <a:spcAft>
                <a:spcPts val="0"/>
              </a:spcAft>
              <a:buClr>
                <a:schemeClr val="dk1"/>
              </a:buClr>
              <a:buSzPts val="1300"/>
              <a:buNone/>
              <a:defRPr sz="1300"/>
            </a:lvl1pPr>
            <a:lvl2pPr marL="914400" lvl="1" indent="-228600" algn="l">
              <a:lnSpc>
                <a:spcPct val="90000"/>
              </a:lnSpc>
              <a:spcBef>
                <a:spcPts val="420"/>
              </a:spcBef>
              <a:spcAft>
                <a:spcPts val="0"/>
              </a:spcAft>
              <a:buClr>
                <a:schemeClr val="dk1"/>
              </a:buClr>
              <a:buSzPts val="1200"/>
              <a:buNone/>
              <a:defRPr sz="1200"/>
            </a:lvl2pPr>
            <a:lvl3pPr marL="1371600" lvl="2" indent="-228600" algn="l">
              <a:lnSpc>
                <a:spcPct val="90000"/>
              </a:lnSpc>
              <a:spcBef>
                <a:spcPts val="420"/>
              </a:spcBef>
              <a:spcAft>
                <a:spcPts val="0"/>
              </a:spcAft>
              <a:buClr>
                <a:schemeClr val="dk1"/>
              </a:buClr>
              <a:buSzPts val="1000"/>
              <a:buNone/>
              <a:defRPr sz="1000"/>
            </a:lvl3pPr>
            <a:lvl4pPr marL="1828800" lvl="3" indent="-228600" algn="l">
              <a:lnSpc>
                <a:spcPct val="90000"/>
              </a:lnSpc>
              <a:spcBef>
                <a:spcPts val="420"/>
              </a:spcBef>
              <a:spcAft>
                <a:spcPts val="0"/>
              </a:spcAft>
              <a:buClr>
                <a:schemeClr val="dk1"/>
              </a:buClr>
              <a:buSzPts val="800"/>
              <a:buNone/>
              <a:defRPr sz="800"/>
            </a:lvl4pPr>
            <a:lvl5pPr marL="2286000" lvl="4" indent="-228600" algn="l">
              <a:lnSpc>
                <a:spcPct val="90000"/>
              </a:lnSpc>
              <a:spcBef>
                <a:spcPts val="420"/>
              </a:spcBef>
              <a:spcAft>
                <a:spcPts val="0"/>
              </a:spcAft>
              <a:buClr>
                <a:schemeClr val="dk1"/>
              </a:buClr>
              <a:buSzPts val="800"/>
              <a:buNone/>
              <a:defRPr sz="800"/>
            </a:lvl5pPr>
            <a:lvl6pPr marL="2743200" lvl="5" indent="-228600" algn="l">
              <a:lnSpc>
                <a:spcPct val="90000"/>
              </a:lnSpc>
              <a:spcBef>
                <a:spcPts val="420"/>
              </a:spcBef>
              <a:spcAft>
                <a:spcPts val="0"/>
              </a:spcAft>
              <a:buClr>
                <a:schemeClr val="dk1"/>
              </a:buClr>
              <a:buSzPts val="800"/>
              <a:buNone/>
              <a:defRPr sz="800"/>
            </a:lvl6pPr>
            <a:lvl7pPr marL="3200400" lvl="6" indent="-228600" algn="l">
              <a:lnSpc>
                <a:spcPct val="90000"/>
              </a:lnSpc>
              <a:spcBef>
                <a:spcPts val="420"/>
              </a:spcBef>
              <a:spcAft>
                <a:spcPts val="0"/>
              </a:spcAft>
              <a:buClr>
                <a:schemeClr val="dk1"/>
              </a:buClr>
              <a:buSzPts val="800"/>
              <a:buNone/>
              <a:defRPr sz="800"/>
            </a:lvl7pPr>
            <a:lvl8pPr marL="3657600" lvl="7" indent="-228600" algn="l">
              <a:lnSpc>
                <a:spcPct val="90000"/>
              </a:lnSpc>
              <a:spcBef>
                <a:spcPts val="420"/>
              </a:spcBef>
              <a:spcAft>
                <a:spcPts val="0"/>
              </a:spcAft>
              <a:buClr>
                <a:schemeClr val="dk1"/>
              </a:buClr>
              <a:buSzPts val="800"/>
              <a:buNone/>
              <a:defRPr sz="800"/>
            </a:lvl8pPr>
            <a:lvl9pPr marL="4114800" lvl="8" indent="-228600" algn="l">
              <a:lnSpc>
                <a:spcPct val="90000"/>
              </a:lnSpc>
              <a:spcBef>
                <a:spcPts val="420"/>
              </a:spcBef>
              <a:spcAft>
                <a:spcPts val="0"/>
              </a:spcAft>
              <a:buClr>
                <a:schemeClr val="dk1"/>
              </a:buClr>
              <a:buSzPts val="800"/>
              <a:buNone/>
              <a:defRPr sz="800"/>
            </a:lvl9pPr>
          </a:lstStyle>
          <a:p>
            <a:endParaRPr/>
          </a:p>
        </p:txBody>
      </p:sp>
      <p:sp>
        <p:nvSpPr>
          <p:cNvPr id="69" name="Google Shape;69;p105"/>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5"/>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5"/>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6"/>
          <p:cNvSpPr txBox="1">
            <a:spLocks noGrp="1"/>
          </p:cNvSpPr>
          <p:nvPr>
            <p:ph type="title"/>
          </p:nvPr>
        </p:nvSpPr>
        <p:spPr>
          <a:xfrm>
            <a:off x="628650" y="365126"/>
            <a:ext cx="7886700" cy="1325563"/>
          </a:xfrm>
          <a:prstGeom prst="rect">
            <a:avLst/>
          </a:prstGeom>
          <a:noFill/>
          <a:ln>
            <a:noFill/>
          </a:ln>
        </p:spPr>
        <p:txBody>
          <a:bodyPr spcFirstLastPara="1" wrap="square" lIns="38400" tIns="19200" rIns="38400" bIns="19200" anchor="ctr" anchorCtr="0">
            <a:normAutofit/>
          </a:bodyPr>
          <a:lstStyle>
            <a:lvl1pPr marR="0" lvl="0" algn="l" rtl="0">
              <a:lnSpc>
                <a:spcPct val="90000"/>
              </a:lnSpc>
              <a:spcBef>
                <a:spcPts val="0"/>
              </a:spcBef>
              <a:spcAft>
                <a:spcPts val="0"/>
              </a:spcAft>
              <a:buClr>
                <a:schemeClr val="dk1"/>
              </a:buClr>
              <a:buSzPts val="3700"/>
              <a:buFont typeface="Calibri"/>
              <a:buNone/>
              <a:defRPr sz="37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6"/>
          <p:cNvSpPr txBox="1">
            <a:spLocks noGrp="1"/>
          </p:cNvSpPr>
          <p:nvPr>
            <p:ph type="body" idx="1"/>
          </p:nvPr>
        </p:nvSpPr>
        <p:spPr>
          <a:xfrm>
            <a:off x="628650" y="1825625"/>
            <a:ext cx="7886700" cy="4351338"/>
          </a:xfrm>
          <a:prstGeom prst="rect">
            <a:avLst/>
          </a:prstGeom>
          <a:noFill/>
          <a:ln>
            <a:noFill/>
          </a:ln>
        </p:spPr>
        <p:txBody>
          <a:bodyPr spcFirstLastPara="1" wrap="square" lIns="38400" tIns="19200" rIns="38400" bIns="19200" anchor="t" anchorCtr="0">
            <a:normAutofit/>
          </a:bodyPr>
          <a:lstStyle>
            <a:lvl1pPr marL="457200" marR="0" lvl="0" indent="-381000" algn="l" rtl="0">
              <a:lnSpc>
                <a:spcPct val="90000"/>
              </a:lnSpc>
              <a:spcBef>
                <a:spcPts val="84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lnSpc>
                <a:spcPct val="90000"/>
              </a:lnSpc>
              <a:spcBef>
                <a:spcPts val="42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42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90000"/>
              </a:lnSpc>
              <a:spcBef>
                <a:spcPts val="42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96"/>
          <p:cNvSpPr txBox="1">
            <a:spLocks noGrp="1"/>
          </p:cNvSpPr>
          <p:nvPr>
            <p:ph type="dt" idx="10"/>
          </p:nvPr>
        </p:nvSpPr>
        <p:spPr>
          <a:xfrm>
            <a:off x="628650" y="6356351"/>
            <a:ext cx="2057400" cy="365125"/>
          </a:xfrm>
          <a:prstGeom prst="rect">
            <a:avLst/>
          </a:prstGeom>
          <a:noFill/>
          <a:ln>
            <a:noFill/>
          </a:ln>
        </p:spPr>
        <p:txBody>
          <a:bodyPr spcFirstLastPara="1" wrap="square" lIns="38400" tIns="19200" rIns="38400" bIns="19200" anchor="ctr" anchorCtr="0">
            <a:noAutofit/>
          </a:bodyPr>
          <a:lstStyle>
            <a:lvl1pPr marR="0" lvl="0" algn="l" rtl="0">
              <a:spcBef>
                <a:spcPts val="0"/>
              </a:spcBef>
              <a:spcAft>
                <a:spcPts val="0"/>
              </a:spcAft>
              <a:buSzPts val="1400"/>
              <a:buNone/>
              <a:defRPr sz="1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13" name="Google Shape;13;p96"/>
          <p:cNvSpPr txBox="1">
            <a:spLocks noGrp="1"/>
          </p:cNvSpPr>
          <p:nvPr>
            <p:ph type="ftr" idx="11"/>
          </p:nvPr>
        </p:nvSpPr>
        <p:spPr>
          <a:xfrm>
            <a:off x="3028950" y="6356351"/>
            <a:ext cx="3086100" cy="365125"/>
          </a:xfrm>
          <a:prstGeom prst="rect">
            <a:avLst/>
          </a:prstGeom>
          <a:noFill/>
          <a:ln>
            <a:noFill/>
          </a:ln>
        </p:spPr>
        <p:txBody>
          <a:bodyPr spcFirstLastPara="1" wrap="square" lIns="38400" tIns="19200" rIns="38400" bIns="19200" anchor="ctr" anchorCtr="0">
            <a:noAutofit/>
          </a:bodyPr>
          <a:lstStyle>
            <a:lvl1pPr marR="0" lvl="0" algn="ctr" rtl="0">
              <a:spcBef>
                <a:spcPts val="0"/>
              </a:spcBef>
              <a:spcAft>
                <a:spcPts val="0"/>
              </a:spcAft>
              <a:buSzPts val="1400"/>
              <a:buNone/>
              <a:defRPr sz="10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500" b="0" i="0" u="none" strike="noStrike" cap="none">
                <a:solidFill>
                  <a:schemeClr val="dk1"/>
                </a:solidFill>
                <a:latin typeface="Calibri"/>
                <a:ea typeface="Calibri"/>
                <a:cs typeface="Calibri"/>
                <a:sym typeface="Calibri"/>
              </a:defRPr>
            </a:lvl9pPr>
          </a:lstStyle>
          <a:p>
            <a:endParaRPr/>
          </a:p>
        </p:txBody>
      </p:sp>
      <p:sp>
        <p:nvSpPr>
          <p:cNvPr id="14" name="Google Shape;14;p96"/>
          <p:cNvSpPr txBox="1">
            <a:spLocks noGrp="1"/>
          </p:cNvSpPr>
          <p:nvPr>
            <p:ph type="sldNum" idx="12"/>
          </p:nvPr>
        </p:nvSpPr>
        <p:spPr>
          <a:xfrm>
            <a:off x="6457950" y="6356351"/>
            <a:ext cx="2057400" cy="365125"/>
          </a:xfrm>
          <a:prstGeom prst="rect">
            <a:avLst/>
          </a:prstGeom>
          <a:noFill/>
          <a:ln>
            <a:noFill/>
          </a:ln>
        </p:spPr>
        <p:txBody>
          <a:bodyPr spcFirstLastPara="1" wrap="square" lIns="38400" tIns="19200" rIns="38400" bIns="19200"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hyperlink" Target="https://www.youtube.com/watch?v=bcZSbov3eRM" TargetMode="Externa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14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8.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1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ideo" Target="file:///D:\Aspetepa.hypothermia.wmv.mp4" TargetMode="Externa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7.xml"/><Relationship Id="rId1" Type="http://schemas.openxmlformats.org/officeDocument/2006/relationships/video" Target="file:///D:\Aspetepa.hypothermia.wmv.mp4" TargetMode="External"/><Relationship Id="rId5" Type="http://schemas.openxmlformats.org/officeDocument/2006/relationships/hyperlink" Target="https://www.youtube.com/hashtag/winterwatch" TargetMode="External"/><Relationship Id="rId4" Type="http://schemas.openxmlformats.org/officeDocument/2006/relationships/image" Target="../media/image92.png"/></Relationships>
</file>

<file path=ppt/slides/_rels/slide1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ideo" Target="file:///D:\Shirtless%20Heat%20Loss%20Experiment%20In%20Freezing%20Conditions%20%23Winterwatch%20Earth%20Unplugged.mp4" TargetMode="Externa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7.xml"/><Relationship Id="rId1" Type="http://schemas.openxmlformats.org/officeDocument/2006/relationships/video" Target="file:///D:\&#920;&#949;&#961;&#956;&#953;&#954;&#942;%20&#954;&#945;&#964;&#945;&#960;&#972;&#957;&#951;&#963;&#951;%20&#945;&#952;&#955;&#951;&#964;&#974;&#957;.mp4" TargetMode="External"/><Relationship Id="rId4" Type="http://schemas.openxmlformats.org/officeDocument/2006/relationships/image" Target="../media/image9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video" Target="file:///D:\Napo%20in%20Heat%20stress%20(Walk%20the%20talk).mp4" TargetMode="External"/><Relationship Id="rId4" Type="http://schemas.openxmlformats.org/officeDocument/2006/relationships/image" Target="../media/image92.png"/></Relationships>
</file>

<file path=ppt/slides/_rels/slide17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s://www.dunant.gr/el/news/medical-articles/articles-2017/thermopliksia/" TargetMode="External"/><Relationship Id="rId7" Type="http://schemas.openxmlformats.org/officeDocument/2006/relationships/hyperlink" Target="http://pathologia.eu/eswterikh-pathologia/kryopaghmata-plhrhs-odhgos-prolhpshs-kai-antimetwpishs/" TargetMode="External"/><Relationship Id="rId2" Type="http://schemas.openxmlformats.org/officeDocument/2006/relationships/notesSlide" Target="../notesSlides/notesSlide145.xml"/><Relationship Id="rId1" Type="http://schemas.openxmlformats.org/officeDocument/2006/relationships/slideLayout" Target="../slideLayouts/slideLayout1.xml"/><Relationship Id="rId6" Type="http://schemas.openxmlformats.org/officeDocument/2006/relationships/hyperlink" Target="https://slideplayer.gr/slide/11703297/" TargetMode="External"/><Relationship Id="rId5" Type="http://schemas.openxmlformats.org/officeDocument/2006/relationships/hyperlink" Target="https://www.vasiliadis-books.gr/Vasiliadis-books/wp-content/uploads/2015/06/%CE%94%CE%B5%CE%AF%CF%84%CE%B5-%CE%91%CF%80%CF%8C%CF%83%CF%80%CE%B1%CF%83%CE%BC%CE%B1-%CF%84%CE%BF%CF%85-%CE%92%CE%B9%CE%B2%CE%BB%CE%AF%CE%BF%CF%85-6.pdf" TargetMode="External"/><Relationship Id="rId4" Type="http://schemas.openxmlformats.org/officeDocument/2006/relationships/hyperlink" Target="http://ebooks.edu.gr/ebooks/v/html/8547/2724/Biologia_G-Lykeiou_html-apli/index1_1.html" TargetMode="External"/></Relationships>
</file>

<file path=ppt/slides/_rels/slide173.xml.rels><?xml version="1.0" encoding="UTF-8" standalone="yes"?>
<Relationships xmlns="http://schemas.openxmlformats.org/package/2006/relationships"><Relationship Id="rId3" Type="http://schemas.openxmlformats.org/officeDocument/2006/relationships/hyperlink" Target="https://y-o.gr/pyretos-kai-dekata-giati-na-min-parete/" TargetMode="External"/><Relationship Id="rId7" Type="http://schemas.openxmlformats.org/officeDocument/2006/relationships/hyperlink" Target="https://www.eosthessalonikis.gr/article/117/kindunoi-sto-vouno.html" TargetMode="External"/><Relationship Id="rId2" Type="http://schemas.openxmlformats.org/officeDocument/2006/relationships/notesSlide" Target="../notesSlides/notesSlide146.xml"/><Relationship Id="rId1" Type="http://schemas.openxmlformats.org/officeDocument/2006/relationships/slideLayout" Target="../slideLayouts/slideLayout1.xml"/><Relationship Id="rId6" Type="http://schemas.openxmlformats.org/officeDocument/2006/relationships/hyperlink" Target="https://www.onmed.gr/ygeia/story/376926/thermoplixia-thermiki-exantlisi-ayta-einai-ta-symptomata" TargetMode="External"/><Relationship Id="rId5" Type="http://schemas.openxmlformats.org/officeDocument/2006/relationships/hyperlink" Target="http://www.snowreport.gr/snownews/photos/upload/keelpno.pdf" TargetMode="External"/><Relationship Id="rId4" Type="http://schemas.openxmlformats.org/officeDocument/2006/relationships/hyperlink" Target="https://www.real.gr/koinonia/arthro/odigies_gia_tin_prostasia_apo_ton_kausona_oi_protes_boitheies_se_periptosi_thermopliksias-555372/"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www.onmed.gr/ygeia/story/332626/afydatosi--iliasi--thermopliksia-profylaxtheite-apo-tis-epeigouses-katastaseis-tou-kalokairioy" TargetMode="External"/><Relationship Id="rId7" Type="http://schemas.openxmlformats.org/officeDocument/2006/relationships/hyperlink" Target="https://www.healthreport.gr/%CF%85%CF%80%CE%BF%CE%B8%CE%B5%CF%81%CE%BC%CE%AF%CE%B1-%CF%83%CF%84%CE%B7-%CE%B8%CE%AC%CE%BB%CE%B1%CF%83%CF%83%CE%B1-%CF%84%CE%B1-%CF%87%CF%81%CE%AE%CF%83%CE%B9%CE%BC%CE%B1-tips-%CE%B3%CE%B9%CE%B1/" TargetMode="External"/><Relationship Id="rId2" Type="http://schemas.openxmlformats.org/officeDocument/2006/relationships/notesSlide" Target="../notesSlides/notesSlide147.xml"/><Relationship Id="rId1" Type="http://schemas.openxmlformats.org/officeDocument/2006/relationships/slideLayout" Target="../slideLayouts/slideLayout1.xml"/><Relationship Id="rId6" Type="http://schemas.openxmlformats.org/officeDocument/2006/relationships/hyperlink" Target="https://www.efsyn.gr/athlitismos/olympiakoi-agones/254797_mia-iroiki-yperprospatheia" TargetMode="External"/><Relationship Id="rId5" Type="http://schemas.openxmlformats.org/officeDocument/2006/relationships/hyperlink" Target="https://www.patt.gov.gr/site/index.php?option=com_content&amp;view=article&amp;id=32017:thermiki-eksantlisi-thermopliksia-logo-ypsilon-thermokrasion-i-kaysona&amp;catid=574&amp;Itemid=919" TargetMode="External"/><Relationship Id="rId4" Type="http://schemas.openxmlformats.org/officeDocument/2006/relationships/hyperlink" Target="https://slideplayer.gr/slide/2895057/"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s://www.tanea.gr/2013/03/15/world/nekros-apo-thermopliksia-marathwnodromos-sto-tel-abib" TargetMode="External"/><Relationship Id="rId2" Type="http://schemas.openxmlformats.org/officeDocument/2006/relationships/notesSlide" Target="../notesSlides/notesSlide148.xml"/><Relationship Id="rId1" Type="http://schemas.openxmlformats.org/officeDocument/2006/relationships/slideLayout" Target="../slideLayouts/slideLayout1.xml"/><Relationship Id="rId6" Type="http://schemas.openxmlformats.org/officeDocument/2006/relationships/hyperlink" Target="https://www.onmed.gr/ygeia/story/324431/ypothermia-ti-borei-na-tin-prokalesei-kai-pos-tha-tin-antimetopisete" TargetMode="External"/><Relationship Id="rId5" Type="http://schemas.openxmlformats.org/officeDocument/2006/relationships/hyperlink" Target="https://anevenontas.gr/ypothermia-o-exthros-tou-xeimona/" TargetMode="External"/><Relationship Id="rId4" Type="http://schemas.openxmlformats.org/officeDocument/2006/relationships/hyperlink" Target="https://www.hygeia.gr/pos-mporoyme-na-apofygoyme-ton-kindyno-thermoplixias-to-kalokairi/" TargetMode="Externa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4.gif"/></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314825" y="4219575"/>
            <a:ext cx="4210050" cy="2076450"/>
          </a:xfrm>
        </p:spPr>
        <p:txBody>
          <a:bodyPr>
            <a:normAutofit fontScale="25000" lnSpcReduction="20000"/>
          </a:bodyPr>
          <a:lstStyle/>
          <a:p>
            <a:pPr algn="ctr">
              <a:buNone/>
            </a:pPr>
            <a:endParaRPr lang="en-US" dirty="0" smtClean="0">
              <a:latin typeface="Arial" pitchFamily="34" charset="0"/>
              <a:cs typeface="Arial" pitchFamily="34" charset="0"/>
            </a:endParaRPr>
          </a:p>
          <a:p>
            <a:pPr algn="ctr">
              <a:buNone/>
            </a:pPr>
            <a:r>
              <a:rPr lang="el-GR" b="1" dirty="0" smtClean="0">
                <a:latin typeface="Arial" pitchFamily="34" charset="0"/>
                <a:cs typeface="Arial" pitchFamily="34" charset="0"/>
              </a:rPr>
              <a:t>				</a:t>
            </a:r>
            <a:endParaRPr lang="el-GR" dirty="0" smtClean="0">
              <a:latin typeface="Arial" pitchFamily="34" charset="0"/>
              <a:cs typeface="Arial" pitchFamily="34" charset="0"/>
            </a:endParaRPr>
          </a:p>
          <a:p>
            <a:pPr algn="ctr">
              <a:buNone/>
            </a:pPr>
            <a:endParaRPr lang="el-GR" dirty="0" smtClean="0">
              <a:latin typeface="Arial" pitchFamily="34" charset="0"/>
              <a:cs typeface="Arial" pitchFamily="34" charset="0"/>
            </a:endParaRPr>
          </a:p>
          <a:p>
            <a:pPr algn="ctr">
              <a:buNone/>
            </a:pPr>
            <a:r>
              <a:rPr lang="el-GR" sz="5600" b="1" dirty="0" smtClean="0"/>
              <a:t>Κωνσταντίνα </a:t>
            </a:r>
            <a:r>
              <a:rPr lang="el-GR" sz="5600" b="1" dirty="0" err="1" smtClean="0"/>
              <a:t>Σαλπιγγίδου</a:t>
            </a:r>
            <a:r>
              <a:rPr lang="el-GR" sz="5600" dirty="0" smtClean="0"/>
              <a:t>, </a:t>
            </a:r>
          </a:p>
          <a:p>
            <a:pPr algn="ctr">
              <a:buNone/>
            </a:pPr>
            <a:r>
              <a:rPr lang="el-GR" sz="5600" dirty="0" smtClean="0"/>
              <a:t>Νοσηλεύτρια ΤΕ, </a:t>
            </a:r>
            <a:r>
              <a:rPr lang="en-US" sz="5600" dirty="0" err="1" smtClean="0"/>
              <a:t>MSc</a:t>
            </a:r>
            <a:endParaRPr lang="el-GR" sz="5600" dirty="0" smtClean="0"/>
          </a:p>
          <a:p>
            <a:pPr algn="ctr">
              <a:buNone/>
            </a:pPr>
            <a:r>
              <a:rPr lang="el-GR" sz="5600" dirty="0" smtClean="0"/>
              <a:t>Πιστοποιημένη εκπαιδεύτρια ενηλίκων (ΕΟΠΠΕΠ)</a:t>
            </a:r>
          </a:p>
          <a:p>
            <a:pPr algn="ctr">
              <a:buNone/>
            </a:pPr>
            <a:r>
              <a:rPr lang="el-GR" sz="5600" dirty="0" smtClean="0"/>
              <a:t>Νοσηλευτική Παιδιατρική Ειδικότητα &amp;</a:t>
            </a:r>
          </a:p>
          <a:p>
            <a:pPr algn="ctr">
              <a:buNone/>
            </a:pPr>
            <a:r>
              <a:rPr lang="el-GR" sz="5600" dirty="0" smtClean="0"/>
              <a:t> Νοσηλευτική Ειδικότητα Ψυχικής Υγείας</a:t>
            </a:r>
          </a:p>
          <a:p>
            <a:pPr algn="ctr">
              <a:buNone/>
            </a:pPr>
            <a:r>
              <a:rPr lang="el-GR" sz="5600" dirty="0" smtClean="0"/>
              <a:t>Υπεύθυνη Νοσηλευτικών Ειδικοτήτων</a:t>
            </a:r>
          </a:p>
          <a:p>
            <a:pPr algn="ctr">
              <a:buNone/>
            </a:pPr>
            <a:r>
              <a:rPr lang="el-GR" sz="5600" dirty="0" smtClean="0"/>
              <a:t>ΓΝΘ Ιπποκράτειο</a:t>
            </a:r>
            <a:endParaRPr lang="el-GR" sz="5600" dirty="0" smtClean="0">
              <a:latin typeface="Arial" pitchFamily="34" charset="0"/>
              <a:cs typeface="Arial" pitchFamily="34" charset="0"/>
            </a:endParaRPr>
          </a:p>
          <a:p>
            <a:pPr algn="ctr">
              <a:buNone/>
            </a:pPr>
            <a:endParaRPr lang="el-GR" sz="5600" dirty="0" smtClean="0">
              <a:latin typeface="Arial" pitchFamily="34" charset="0"/>
              <a:cs typeface="Arial" pitchFamily="34" charset="0"/>
            </a:endParaRPr>
          </a:p>
        </p:txBody>
      </p:sp>
      <p:sp>
        <p:nvSpPr>
          <p:cNvPr id="5" name="Google Shape;100;p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i="0" u="none" strike="noStrike" cap="none" dirty="0">
                <a:solidFill>
                  <a:srgbClr val="3A3838"/>
                </a:solidFill>
                <a:latin typeface="Calibri"/>
                <a:ea typeface="Calibri"/>
                <a:cs typeface="Calibri"/>
                <a:sym typeface="Calibri"/>
              </a:rPr>
              <a:t>Ενότητα 7: Θερμοπληξία - Υποθερμία</a:t>
            </a:r>
            <a:endParaRPr sz="3200" b="0" i="0" u="none" strike="noStrike" cap="none" dirty="0">
              <a:solidFill>
                <a:srgbClr val="3A3838"/>
              </a:solidFill>
              <a:latin typeface="Calibri"/>
              <a:ea typeface="Calibri"/>
              <a:cs typeface="Calibri"/>
              <a:sym typeface="Calibri"/>
            </a:endParaRPr>
          </a:p>
        </p:txBody>
      </p:sp>
      <p:pic>
        <p:nvPicPr>
          <p:cNvPr id="1026" name="Picture 2" descr="EKABNews: Θερμοπληξία"/>
          <p:cNvPicPr>
            <a:picLocks noChangeAspect="1" noChangeArrowheads="1"/>
          </p:cNvPicPr>
          <p:nvPr/>
        </p:nvPicPr>
        <p:blipFill>
          <a:blip r:embed="rId2"/>
          <a:srcRect/>
          <a:stretch>
            <a:fillRect/>
          </a:stretch>
        </p:blipFill>
        <p:spPr bwMode="auto">
          <a:xfrm>
            <a:off x="265641" y="1289577"/>
            <a:ext cx="3239559" cy="4086756"/>
          </a:xfrm>
          <a:prstGeom prst="rect">
            <a:avLst/>
          </a:prstGeom>
          <a:noFill/>
        </p:spPr>
      </p:pic>
      <p:pic>
        <p:nvPicPr>
          <p:cNvPr id="1028" name="Picture 4" descr="Έχεις υποθερμία; Τι σου συμβαίνει; - iPop"/>
          <p:cNvPicPr>
            <a:picLocks noChangeAspect="1" noChangeArrowheads="1"/>
          </p:cNvPicPr>
          <p:nvPr/>
        </p:nvPicPr>
        <p:blipFill>
          <a:blip r:embed="rId3"/>
          <a:srcRect/>
          <a:stretch>
            <a:fillRect/>
          </a:stretch>
        </p:blipFill>
        <p:spPr bwMode="auto">
          <a:xfrm>
            <a:off x="4381500" y="965200"/>
            <a:ext cx="4762500" cy="31813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 name="Google Shape;169;p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0" name="Google Shape;170;p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 name="Google Shape;171;p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2" name="Google Shape;172;p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 name="Google Shape;173;p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 name="Google Shape;174;p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 name="Google Shape;175;p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 name="Google Shape;176;p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7" name="Google Shape;177;p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 name="Google Shape;178;p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9" name="Google Shape;179;p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0" name="Google Shape;180;p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1" name="Google Shape;181;p5"/>
          <p:cNvSpPr txBox="1"/>
          <p:nvPr/>
        </p:nvSpPr>
        <p:spPr>
          <a:xfrm>
            <a:off x="370417" y="941916"/>
            <a:ext cx="251205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dirty="0">
                <a:solidFill>
                  <a:schemeClr val="dk1"/>
                </a:solidFill>
                <a:latin typeface="Calibri"/>
                <a:ea typeface="Calibri"/>
                <a:cs typeface="Calibri"/>
                <a:sym typeface="Calibri"/>
              </a:rPr>
              <a:t>Λέξεις – Φράσεις </a:t>
            </a:r>
            <a:r>
              <a:rPr lang="el-GR" sz="1800" b="1" dirty="0">
                <a:solidFill>
                  <a:schemeClr val="dk1"/>
                </a:solidFill>
                <a:latin typeface="Calibri"/>
                <a:ea typeface="Calibri"/>
                <a:cs typeface="Calibri"/>
                <a:sym typeface="Calibri"/>
              </a:rPr>
              <a:t>Κλειδιά</a:t>
            </a:r>
            <a:r>
              <a:rPr lang="el-GR" sz="1500" b="1" dirty="0">
                <a:solidFill>
                  <a:schemeClr val="dk1"/>
                </a:solidFill>
                <a:latin typeface="Calibri"/>
                <a:ea typeface="Calibri"/>
                <a:cs typeface="Calibri"/>
                <a:sym typeface="Calibri"/>
              </a:rPr>
              <a:t>:</a:t>
            </a:r>
            <a:endParaRPr sz="1500" b="1" dirty="0">
              <a:solidFill>
                <a:schemeClr val="dk1"/>
              </a:solidFill>
              <a:latin typeface="Calibri"/>
              <a:ea typeface="Calibri"/>
              <a:cs typeface="Calibri"/>
              <a:sym typeface="Calibri"/>
            </a:endParaRPr>
          </a:p>
        </p:txBody>
      </p:sp>
      <p:sp>
        <p:nvSpPr>
          <p:cNvPr id="182" name="Google Shape;182;p5"/>
          <p:cNvSpPr txBox="1"/>
          <p:nvPr/>
        </p:nvSpPr>
        <p:spPr>
          <a:xfrm>
            <a:off x="575429" y="2273300"/>
            <a:ext cx="3114828" cy="2308284"/>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400" b="1" dirty="0" smtClean="0">
                <a:solidFill>
                  <a:schemeClr val="dk1"/>
                </a:solidFill>
                <a:latin typeface="Calibri"/>
                <a:ea typeface="Calibri"/>
                <a:cs typeface="Calibri"/>
                <a:sym typeface="Calibri"/>
              </a:rPr>
              <a:t>Θερμογένεση</a:t>
            </a:r>
            <a:r>
              <a:rPr lang="el-GR" sz="2400" dirty="0">
                <a:solidFill>
                  <a:schemeClr val="dk1"/>
                </a:solidFill>
                <a:latin typeface="Calibri"/>
                <a:ea typeface="Calibri"/>
                <a:cs typeface="Calibri"/>
                <a:sym typeface="Calibri"/>
              </a:rPr>
              <a:t>: είναι η διαδικασία παραγωγής θερμότητας από τον </a:t>
            </a:r>
            <a:r>
              <a:rPr lang="el-GR" sz="2400" dirty="0" smtClean="0">
                <a:solidFill>
                  <a:schemeClr val="dk1"/>
                </a:solidFill>
                <a:latin typeface="Calibri"/>
                <a:ea typeface="Calibri"/>
                <a:cs typeface="Calibri"/>
                <a:sym typeface="Calibri"/>
              </a:rPr>
              <a:t>οργανισμό</a:t>
            </a:r>
            <a:endParaRPr sz="2400" dirty="0">
              <a:solidFill>
                <a:schemeClr val="dk1"/>
              </a:solidFill>
              <a:latin typeface="Calibri"/>
              <a:ea typeface="Calibri"/>
              <a:cs typeface="Calibri"/>
              <a:sym typeface="Calibri"/>
            </a:endParaRPr>
          </a:p>
        </p:txBody>
      </p:sp>
      <p:sp>
        <p:nvSpPr>
          <p:cNvPr id="183" name="Google Shape;183;p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97067"/>
            <a:ext cx="2012950" cy="570442"/>
          </a:xfrm>
          <a:prstGeom prst="rect">
            <a:avLst/>
          </a:prstGeom>
          <a:noFill/>
          <a:ln>
            <a:noFill/>
          </a:ln>
        </p:spPr>
      </p:pic>
      <p:pic>
        <p:nvPicPr>
          <p:cNvPr id="2050" name="Picture 2" descr="https://i1.wp.com/temperaturka.com/wp-content/uploads/teplovaya-karta.jpg"/>
          <p:cNvPicPr>
            <a:picLocks noChangeAspect="1" noChangeArrowheads="1"/>
          </p:cNvPicPr>
          <p:nvPr/>
        </p:nvPicPr>
        <p:blipFill>
          <a:blip r:embed="rId4"/>
          <a:srcRect/>
          <a:stretch>
            <a:fillRect/>
          </a:stretch>
        </p:blipFill>
        <p:spPr bwMode="auto">
          <a:xfrm>
            <a:off x="4310741" y="1564140"/>
            <a:ext cx="4052661" cy="4324351"/>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3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29" name="Google Shape;829;p3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0" name="Google Shape;830;p3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1" name="Google Shape;831;p3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2" name="Google Shape;832;p3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3" name="Google Shape;833;p3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4" name="Google Shape;834;p3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5" name="Google Shape;835;p3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6" name="Google Shape;836;p3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7" name="Google Shape;837;p3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8" name="Google Shape;838;p3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39" name="Google Shape;839;p3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840" name="Google Shape;840;p3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841" name="Google Shape;841;p38"/>
          <p:cNvSpPr txBox="1"/>
          <p:nvPr/>
        </p:nvSpPr>
        <p:spPr>
          <a:xfrm>
            <a:off x="168450" y="904372"/>
            <a:ext cx="5394149" cy="637093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Αφαιρέστε τα ρούχα του θύματος εκτός από τα εσώρουχα.</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Μειώστε τη θερμοκρασία σώματος με την τοποθέτηση βρεγμένων πετσετών ή σεντονιών στο σώμα του θύματος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Τοποθετείστε </a:t>
            </a:r>
            <a:r>
              <a:rPr lang="el-GR" sz="1600" dirty="0" err="1">
                <a:solidFill>
                  <a:schemeClr val="dk1"/>
                </a:solidFill>
                <a:latin typeface="Calibri"/>
                <a:ea typeface="Calibri"/>
                <a:cs typeface="Calibri"/>
                <a:sym typeface="Calibri"/>
              </a:rPr>
              <a:t>παγοκύστες</a:t>
            </a:r>
            <a:r>
              <a:rPr lang="el-GR" sz="1600" dirty="0">
                <a:solidFill>
                  <a:schemeClr val="dk1"/>
                </a:solidFill>
                <a:latin typeface="Calibri"/>
                <a:ea typeface="Calibri"/>
                <a:cs typeface="Calibri"/>
                <a:sym typeface="Calibri"/>
              </a:rPr>
              <a:t> ή κρύα επιθέματα στο κεφάλι, τον λαιμό, τις μασχάλες και την βουβωνική περιοχή. </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Ανασηκώστε τα πόδια αν δεν έχει επικοινωνία για την καλύτερη οξυγόνωση του εγκεφάλου.</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Χρησιμοποιείστε βεντάλια, ή ανεμιστήρα ή κλιματιστικό για να φτάνει αέρας στο θύμα.</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Αν υπάρχει η δυνατότητα, τοποθετείστε το θύμα στη μπανιέρα με δροσερό νερό  ή στο ντους.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Παρακολουθούμε την αναπνοή του θύματος και τον σφυγμό του και είμαστε έτοιμοι για ΚΑΡΠΑ, αν χρειαστεί.</a:t>
            </a:r>
            <a:endParaRPr sz="1800" dirty="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842" name="Google Shape;842;p3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843" name="Google Shape;843;p38"/>
          <p:cNvSpPr txBox="1"/>
          <p:nvPr/>
        </p:nvSpPr>
        <p:spPr>
          <a:xfrm>
            <a:off x="5572349" y="4543336"/>
            <a:ext cx="2557110"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7.16</a:t>
            </a:r>
            <a:r>
              <a:rPr lang="el-GR" sz="1100" dirty="0">
                <a:solidFill>
                  <a:schemeClr val="dk1"/>
                </a:solidFill>
                <a:latin typeface="Calibri"/>
                <a:ea typeface="Calibri"/>
                <a:cs typeface="Calibri"/>
                <a:sym typeface="Calibri"/>
              </a:rPr>
              <a:t>: Χρησιμοποίηση ανεμιστήρα</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και κρύων επιθεμάτων.</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Adam.Inc</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pic>
        <p:nvPicPr>
          <p:cNvPr id="844" name="Google Shape;844;p38" descr="Αποτέλεσμα εικόνας για θερμική εξάντληση"/>
          <p:cNvPicPr preferRelativeResize="0"/>
          <p:nvPr/>
        </p:nvPicPr>
        <p:blipFill rotWithShape="1">
          <a:blip r:embed="rId3">
            <a:alphaModFix/>
          </a:blip>
          <a:srcRect/>
          <a:stretch/>
        </p:blipFill>
        <p:spPr>
          <a:xfrm>
            <a:off x="5334000" y="1596913"/>
            <a:ext cx="2745594" cy="2196475"/>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3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0" name="Google Shape;850;p3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1" name="Google Shape;851;p3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2" name="Google Shape;852;p3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3" name="Google Shape;853;p3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4" name="Google Shape;854;p3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5" name="Google Shape;855;p3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6" name="Google Shape;856;p3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7" name="Google Shape;857;p3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8" name="Google Shape;858;p3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59" name="Google Shape;859;p3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60" name="Google Shape;860;p3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861" name="Google Shape;861;p3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862" name="Google Shape;862;p39"/>
          <p:cNvSpPr txBox="1"/>
          <p:nvPr/>
        </p:nvSpPr>
        <p:spPr>
          <a:xfrm>
            <a:off x="320851" y="904372"/>
            <a:ext cx="4741006" cy="627860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Θερμοπληξία</a:t>
            </a:r>
            <a:endParaRPr sz="18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Η πλέον σημαντική ενέργεια για την ουσιαστική αντιμετώπιση της θερμοπληξίας, μέχρι να έρθει ιατρική βοήθεια, είναι η «εμβάπτιση» του θύματος σε νερό το οποίο το ψύχουμε σιγά, σιγά. Αυτό μπορεί να γίνει πιο εύκολα  εάν βρισκόμαστε σε σπίτι με μπανιέρα, δεν αποκλείεται όμως και σε εξωτερικούς χώρους, κοντά σε ποτάμια, ή σιντριβάνια, με προσοχή να διατηρούμε έξω από το νερό το κεφάλι του θύματος.</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Εάν αυτό δεν είναι δυνατό  τυλίγουμε το θύμα με βρεγμένα πανιά τα οποία βρέχουμε συνεχώς.</a:t>
            </a: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863" name="Google Shape;863;p3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pic>
        <p:nvPicPr>
          <p:cNvPr id="864" name="Google Shape;864;p39"/>
          <p:cNvPicPr preferRelativeResize="0"/>
          <p:nvPr/>
        </p:nvPicPr>
        <p:blipFill rotWithShape="1">
          <a:blip r:embed="rId3">
            <a:alphaModFix/>
          </a:blip>
          <a:srcRect/>
          <a:stretch/>
        </p:blipFill>
        <p:spPr>
          <a:xfrm>
            <a:off x="4507412" y="1581154"/>
            <a:ext cx="3967876" cy="2875708"/>
          </a:xfrm>
          <a:prstGeom prst="rect">
            <a:avLst/>
          </a:prstGeom>
          <a:noFill/>
          <a:ln>
            <a:noFill/>
          </a:ln>
        </p:spPr>
      </p:pic>
      <p:sp>
        <p:nvSpPr>
          <p:cNvPr id="865" name="Google Shape;865;p39"/>
          <p:cNvSpPr txBox="1"/>
          <p:nvPr/>
        </p:nvSpPr>
        <p:spPr>
          <a:xfrm>
            <a:off x="5572349" y="4543336"/>
            <a:ext cx="3110012" cy="43084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7.17</a:t>
            </a:r>
            <a:r>
              <a:rPr lang="el-GR" sz="1100" dirty="0">
                <a:solidFill>
                  <a:schemeClr val="dk1"/>
                </a:solidFill>
                <a:latin typeface="Calibri"/>
                <a:ea typeface="Calibri"/>
                <a:cs typeface="Calibri"/>
                <a:sym typeface="Calibri"/>
              </a:rPr>
              <a:t>: Πρώτες βοήθειες σε θερμοπληξία.</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Πρώτες Βοήθειες Β’ ΕΠΑ.Λ.)</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4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1" name="Google Shape;871;p4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2" name="Google Shape;872;p4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3" name="Google Shape;873;p4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4" name="Google Shape;874;p4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5" name="Google Shape;875;p4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6" name="Google Shape;876;p4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7" name="Google Shape;877;p4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8" name="Google Shape;878;p4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79" name="Google Shape;879;p4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80" name="Google Shape;880;p4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81" name="Google Shape;881;p4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882" name="Google Shape;882;p4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883" name="Google Shape;883;p40"/>
          <p:cNvSpPr txBox="1"/>
          <p:nvPr/>
        </p:nvSpPr>
        <p:spPr>
          <a:xfrm>
            <a:off x="342622" y="806400"/>
            <a:ext cx="8278863" cy="664793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Θερμοπληξία</a:t>
            </a:r>
            <a:endParaRPr sz="18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Όση ώρα ψύχουμε το θύμα κάνουμε μασάζ στα άκρα και το κορμί, με σκοπό να διευκολύνουμε την μεταφορά του πιο κρύου αίματος από την επιφάνεια του δέρματος και στο υπόλοιπο σώμα. Αυτό θα μειώσει τη θερμοκρασία σώματος του θύματος πιο γρήγορα.</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Ελέγχουμε την κεντρική θερμοκρασία του σώματος του θύματος κάθε 10 λεπτά. Πρέπει να είμαστε ιδιαίτερα προσεκτικοί ώστε να μην υπάρξει απότομη μείωση της θερμοκρασίας γιατί θα προκληθούν επιπλέον βλάβες στο θύμα.</a:t>
            </a:r>
            <a:endParaRPr sz="2000" dirty="0"/>
          </a:p>
          <a:p>
            <a:pPr marL="0" marR="0" lvl="0" indent="0" algn="l" rtl="0">
              <a:lnSpc>
                <a:spcPct val="150000"/>
              </a:lnSpc>
              <a:spcBef>
                <a:spcPts val="0"/>
              </a:spcBef>
              <a:spcAft>
                <a:spcPts val="0"/>
              </a:spcAft>
              <a:buNone/>
            </a:pPr>
            <a:r>
              <a:rPr lang="el-GR" sz="1800" b="1" dirty="0">
                <a:solidFill>
                  <a:schemeClr val="dk1"/>
                </a:solidFill>
                <a:latin typeface="Calibri"/>
                <a:ea typeface="Calibri"/>
                <a:cs typeface="Calibri"/>
                <a:sym typeface="Calibri"/>
              </a:rPr>
              <a:t>Διακόπτουμε</a:t>
            </a:r>
            <a:r>
              <a:rPr lang="el-GR" sz="1800" dirty="0">
                <a:solidFill>
                  <a:schemeClr val="dk1"/>
                </a:solidFill>
                <a:latin typeface="Calibri"/>
                <a:ea typeface="Calibri"/>
                <a:cs typeface="Calibri"/>
                <a:sym typeface="Calibri"/>
              </a:rPr>
              <a:t> την διαδικασία ψύξης αν η θερμοκρασία σώματος </a:t>
            </a:r>
            <a:r>
              <a:rPr lang="el-GR" sz="1800" b="1" dirty="0">
                <a:solidFill>
                  <a:schemeClr val="dk1"/>
                </a:solidFill>
                <a:latin typeface="Calibri"/>
                <a:ea typeface="Calibri"/>
                <a:cs typeface="Calibri"/>
                <a:sym typeface="Calibri"/>
              </a:rPr>
              <a:t>κατέβει</a:t>
            </a:r>
            <a:r>
              <a:rPr lang="el-GR" sz="1800" dirty="0">
                <a:solidFill>
                  <a:schemeClr val="dk1"/>
                </a:solidFill>
                <a:latin typeface="Calibri"/>
                <a:ea typeface="Calibri"/>
                <a:cs typeface="Calibri"/>
                <a:sym typeface="Calibri"/>
              </a:rPr>
              <a:t> στους 38 βαθμούς Κελσίου.</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Περιμένετε ιατρική βοήθεια και φροντίζετε το θύμα να μεταφερθεί σε μονάδα υγείας, ώστε να διερευνηθούν οι επιπλοκές και οι βλάβες που τυχόν προκλήθηκαν. Ακόμη και αν το θύμα  συνέλθει πλήρως δεν πρέπει να μείνει σπίτι χωρίς πλήρη ιατρικό έλεγχο. </a:t>
            </a:r>
            <a:endParaRPr sz="20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dirty="0">
              <a:solidFill>
                <a:schemeClr val="dk1"/>
              </a:solidFill>
              <a:latin typeface="Calibri"/>
              <a:ea typeface="Calibri"/>
              <a:cs typeface="Calibri"/>
              <a:sym typeface="Calibri"/>
            </a:endParaRPr>
          </a:p>
        </p:txBody>
      </p:sp>
      <p:sp>
        <p:nvSpPr>
          <p:cNvPr id="884" name="Google Shape;884;p4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4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0" name="Google Shape;890;p4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1" name="Google Shape;891;p4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2" name="Google Shape;892;p4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3" name="Google Shape;893;p4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4" name="Google Shape;894;p4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5" name="Google Shape;895;p4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6" name="Google Shape;896;p4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7" name="Google Shape;897;p4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8" name="Google Shape;898;p4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99" name="Google Shape;899;p4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00" name="Google Shape;900;p4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901" name="Google Shape;901;p4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902" name="Google Shape;902;p41"/>
          <p:cNvSpPr txBox="1"/>
          <p:nvPr/>
        </p:nvSpPr>
        <p:spPr>
          <a:xfrm>
            <a:off x="331736" y="871715"/>
            <a:ext cx="5372377" cy="637093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Η θερμοπληξία συμβαίνει συνήθως  σε περιόδους υψηλών θερμοκρασιών και καύσωνα  και συχνότερα σε συγκεκριμένες ομάδες του πληθυσμού.  Ωστόσο, έχουν καταγραφεί και περιπτώσεις θερμοπληξίας με θερμοκρασίες περιβάλλοντος μικρότερες από 30 βαθμούς Κελσίου. Σε αθλητές του μαραθώνιου δρόμου με θερμοπληξία η θερμοκρασία σώματος είναι περίπου 42 με 43 βαθμοί Κελσίου. </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Εκτός από την θνητότητα της θερμοπληξίας, η οποία είναι περίπου 10%, είναι δυνατό να υπάρξουν και μόνιμες μη αναστρέψιμες βλάβες στα θύματα τα οποία καταφέρνουν να επιβιώσουν.</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Η θνητότητα και η ύπαρξη μη αναστρέψιμων βλαβών σχετίζονται άμεσα με την έγκαιρη αναγνώριση και την άμεση αντιμετώπιση της θερμοπληξίας. </a:t>
            </a:r>
            <a:endParaRPr sz="1800" dirty="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903" name="Google Shape;903;p4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904" name="Google Shape;904;p41"/>
          <p:cNvSpPr txBox="1"/>
          <p:nvPr/>
        </p:nvSpPr>
        <p:spPr>
          <a:xfrm>
            <a:off x="5856513" y="4830528"/>
            <a:ext cx="2815957" cy="10002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7.18</a:t>
            </a:r>
            <a:r>
              <a:rPr lang="el-GR" sz="1200" dirty="0">
                <a:solidFill>
                  <a:schemeClr val="dk1"/>
                </a:solidFill>
                <a:latin typeface="Calibri"/>
                <a:ea typeface="Calibri"/>
                <a:cs typeface="Calibri"/>
                <a:sym typeface="Calibri"/>
              </a:rPr>
              <a:t>: Η </a:t>
            </a:r>
            <a:r>
              <a:rPr lang="el-GR" sz="1200" b="0" i="0" dirty="0" err="1">
                <a:solidFill>
                  <a:srgbClr val="000000"/>
                </a:solidFill>
                <a:latin typeface="Calibri"/>
                <a:ea typeface="Calibri"/>
                <a:cs typeface="Calibri"/>
                <a:sym typeface="Calibri"/>
              </a:rPr>
              <a:t>Αντερσεν-Σίις</a:t>
            </a:r>
            <a:r>
              <a:rPr lang="el-GR" sz="1200" dirty="0">
                <a:solidFill>
                  <a:schemeClr val="dk1"/>
                </a:solidFill>
                <a:latin typeface="Calibri"/>
                <a:ea typeface="Calibri"/>
                <a:cs typeface="Calibri"/>
                <a:sym typeface="Calibri"/>
              </a:rPr>
              <a:t> τερματίζει με θερμοπληξία</a:t>
            </a:r>
            <a:endParaRPr dirty="0"/>
          </a:p>
          <a:p>
            <a:pPr marL="0" marR="0" lvl="0" indent="0" algn="l" rtl="0">
              <a:spcBef>
                <a:spcPts val="0"/>
              </a:spcBef>
              <a:spcAft>
                <a:spcPts val="0"/>
              </a:spcAft>
              <a:buNone/>
            </a:pPr>
            <a:r>
              <a:rPr lang="el-GR" sz="1200" dirty="0">
                <a:solidFill>
                  <a:schemeClr val="dk1"/>
                </a:solidFill>
                <a:latin typeface="Calibri"/>
                <a:ea typeface="Calibri"/>
                <a:cs typeface="Calibri"/>
                <a:sym typeface="Calibri"/>
              </a:rPr>
              <a:t>στον μαραθώνιο γυναικών στους Ολυμπιακούς Αγώνες του 1984</a:t>
            </a:r>
            <a:r>
              <a:rPr lang="el-GR" sz="1100" dirty="0">
                <a:solidFill>
                  <a:schemeClr val="dk1"/>
                </a:solidFill>
                <a:latin typeface="Calibri"/>
                <a:ea typeface="Calibri"/>
                <a:cs typeface="Calibri"/>
                <a:sym typeface="Calibri"/>
              </a:rPr>
              <a:t> .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efsyn</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pic>
        <p:nvPicPr>
          <p:cNvPr id="905" name="Google Shape;905;p41"/>
          <p:cNvPicPr preferRelativeResize="0"/>
          <p:nvPr/>
        </p:nvPicPr>
        <p:blipFill rotWithShape="1">
          <a:blip r:embed="rId3">
            <a:alphaModFix/>
          </a:blip>
          <a:srcRect/>
          <a:stretch/>
        </p:blipFill>
        <p:spPr>
          <a:xfrm>
            <a:off x="5769428" y="1519789"/>
            <a:ext cx="3022651" cy="3019867"/>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4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1" name="Google Shape;911;p4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2" name="Google Shape;912;p4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3" name="Google Shape;913;p4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4" name="Google Shape;914;p4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5" name="Google Shape;915;p4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6" name="Google Shape;916;p4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7" name="Google Shape;917;p4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8" name="Google Shape;918;p4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19" name="Google Shape;919;p4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20" name="Google Shape;920;p4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21" name="Google Shape;921;p4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922" name="Google Shape;922;p4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923" name="Google Shape;923;p42"/>
          <p:cNvSpPr txBox="1"/>
          <p:nvPr/>
        </p:nvSpPr>
        <p:spPr>
          <a:xfrm>
            <a:off x="299078" y="915258"/>
            <a:ext cx="8213549" cy="637093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Ευάλωτες ομάδες του πληθυσμού</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Σύμφωνα με το ΚΕΛΠΝΟ, οι ευάλωτες ομάδες του πληθυσμού σε υψηλές θερμοκρασίες περιβάλλοντος είναι:</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Οι ακραίες ηλικιακά ομάδες του πληθυσμού, δηλαδή </a:t>
            </a:r>
            <a:r>
              <a:rPr lang="el-GR" sz="1600" dirty="0">
                <a:solidFill>
                  <a:srgbClr val="287D7D"/>
                </a:solidFill>
                <a:latin typeface="Calibri"/>
                <a:ea typeface="Calibri"/>
                <a:cs typeface="Calibri"/>
                <a:sym typeface="Calibri"/>
              </a:rPr>
              <a:t>τα βρέφη και οι ηλικιωμένοι.</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Άτομα που είναι  </a:t>
            </a:r>
            <a:r>
              <a:rPr lang="el-GR" sz="1600" dirty="0">
                <a:solidFill>
                  <a:srgbClr val="287D7D"/>
                </a:solidFill>
                <a:latin typeface="Calibri"/>
                <a:ea typeface="Calibri"/>
                <a:cs typeface="Calibri"/>
                <a:sym typeface="Calibri"/>
              </a:rPr>
              <a:t>παχύσαρκα.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Άτομα </a:t>
            </a:r>
            <a:r>
              <a:rPr lang="el-GR" sz="1600" dirty="0">
                <a:solidFill>
                  <a:srgbClr val="287D7D"/>
                </a:solidFill>
                <a:latin typeface="Calibri"/>
                <a:ea typeface="Calibri"/>
                <a:cs typeface="Calibri"/>
                <a:sym typeface="Calibri"/>
              </a:rPr>
              <a:t>με χρόνια νοσήματα</a:t>
            </a:r>
            <a:r>
              <a:rPr lang="el-GR" sz="1600" dirty="0">
                <a:solidFill>
                  <a:schemeClr val="dk1"/>
                </a:solidFill>
                <a:latin typeface="Calibri"/>
                <a:ea typeface="Calibri"/>
                <a:cs typeface="Calibri"/>
                <a:sym typeface="Calibri"/>
              </a:rPr>
              <a:t>, όπως σακχαρώδης διαβήτης, καρδιολογικά νοσήματα, σοβαρά νευρολογικά και ψυχιατρικά νοσήματα.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Άτομα που παίρνουν  </a:t>
            </a:r>
            <a:r>
              <a:rPr lang="el-GR" sz="1600" dirty="0">
                <a:solidFill>
                  <a:srgbClr val="287D7D"/>
                </a:solidFill>
                <a:latin typeface="Calibri"/>
                <a:ea typeface="Calibri"/>
                <a:cs typeface="Calibri"/>
                <a:sym typeface="Calibri"/>
              </a:rPr>
              <a:t>φαρμακευτική αγωγή </a:t>
            </a:r>
            <a:r>
              <a:rPr lang="el-GR" sz="1600" dirty="0">
                <a:solidFill>
                  <a:schemeClr val="dk1"/>
                </a:solidFill>
                <a:latin typeface="Calibri"/>
                <a:ea typeface="Calibri"/>
                <a:cs typeface="Calibri"/>
                <a:sym typeface="Calibri"/>
              </a:rPr>
              <a:t>με διουρητικά  και άλλα φάρμακα όπως φαινοθιαζίνες, τρικυκλικά αντικαταθλιπτικά , β- αναστολείς, αντι-ισταμινικά,  αμφεταμίνες και αντιχολινεργικά.</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Άτομα που εργάζονται ή διαμένουν σε </a:t>
            </a:r>
            <a:r>
              <a:rPr lang="el-GR" sz="1600" dirty="0">
                <a:solidFill>
                  <a:srgbClr val="287D7D"/>
                </a:solidFill>
                <a:latin typeface="Calibri"/>
                <a:ea typeface="Calibri"/>
                <a:cs typeface="Calibri"/>
                <a:sym typeface="Calibri"/>
              </a:rPr>
              <a:t>εξωτερικούς χώρους,  ή αθλητές/τριες.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Άτομα που καταναλώνουν πολύ </a:t>
            </a:r>
            <a:r>
              <a:rPr lang="el-GR" sz="1600" dirty="0">
                <a:solidFill>
                  <a:srgbClr val="287D7D"/>
                </a:solidFill>
                <a:latin typeface="Calibri"/>
                <a:ea typeface="Calibri"/>
                <a:cs typeface="Calibri"/>
                <a:sym typeface="Calibri"/>
              </a:rPr>
              <a:t>αλκοόλ ή κάνουν χρήση ναρκωτικών ουσιών</a:t>
            </a:r>
            <a:r>
              <a:rPr lang="el-GR" sz="1600" dirty="0">
                <a:solidFill>
                  <a:schemeClr val="dk1"/>
                </a:solidFill>
                <a:latin typeface="Calibri"/>
                <a:ea typeface="Calibri"/>
                <a:cs typeface="Calibri"/>
                <a:sym typeface="Calibri"/>
              </a:rPr>
              <a:t>.</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Τα άτομα που ανήκουν στις ευάλωτες ομάδες θα πρέπει να είναι ιδιαίτερα προσεκτικά, όταν η θερμοκρασία περιβάλλοντος είναι υψηλή και εκτός από τα γενικά μέτρα πρόληψης, είναι σημαντικό να ακολουθούν τις οδηγίες των ιατρών που τους παρακολουθούν.</a:t>
            </a:r>
            <a:endParaRPr sz="1800" dirty="0"/>
          </a:p>
          <a:p>
            <a:pPr marL="0" marR="0" lvl="0" indent="0" algn="l"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sp>
        <p:nvSpPr>
          <p:cNvPr id="924" name="Google Shape;924;p4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28"/>
        <p:cNvGrpSpPr/>
        <p:nvPr/>
      </p:nvGrpSpPr>
      <p:grpSpPr>
        <a:xfrm>
          <a:off x="0" y="0"/>
          <a:ext cx="0" cy="0"/>
          <a:chOff x="0" y="0"/>
          <a:chExt cx="0" cy="0"/>
        </a:xfrm>
      </p:grpSpPr>
      <p:sp>
        <p:nvSpPr>
          <p:cNvPr id="929" name="Google Shape;929;p4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0" name="Google Shape;930;p4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1" name="Google Shape;931;p4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2" name="Google Shape;932;p4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3" name="Google Shape;933;p4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4" name="Google Shape;934;p4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5" name="Google Shape;935;p4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6" name="Google Shape;936;p4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7" name="Google Shape;937;p4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8" name="Google Shape;938;p4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39" name="Google Shape;939;p4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40" name="Google Shape;940;p4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941" name="Google Shape;941;p4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942" name="Google Shape;942;p43"/>
          <p:cNvSpPr txBox="1"/>
          <p:nvPr/>
        </p:nvSpPr>
        <p:spPr>
          <a:xfrm>
            <a:off x="397050" y="1481315"/>
            <a:ext cx="8355063" cy="489360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Μέτρα πρόληψης για την προστασία από υψηλές θερμοκρασίες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Το Κέντρο Ελέγχου και Πρόληψης Νοσημάτων προτείνει τα ακόλουθα μέτρα για την ατομική προστασία σε περιόδους καύσωνα: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Κατανάλωση άφθονων υγρών ( νερό, χυμός φρούτων και λαχανικών).</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Να αποφεύγετε την κατανάλωση αλκοόλ και καφέ γιατί προκαλούν επιπλέον αφυδάτωση.</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Αποφεύγετε την απευθείας έκθεση στον ήλιο και περιορίστε τις μετακινήσεις σας. Παραμένετε σε σκιερά και δροσερά μέρη, αποφεύγοντας τους χώρους όπου επικρατεί συνωστισμός.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Χρησιμοποιείστε, εάν είναι δυνατόν, κλιματιστικά ή ανεμιστήρα κατά τις ζεστότερες ώρες της ημέρας.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Ντυθείτε με ελαφρά, άνετα και ανοιχτόχρωμα ρούχα. Φοράτε καπέλα και γυαλιά ηλίου όταν κυκλοφορείτε σε εξωτερικούς χώρους.</a:t>
            </a:r>
            <a:endParaRPr sz="1800" dirty="0"/>
          </a:p>
          <a:p>
            <a:pPr marL="0" marR="0" lvl="0" indent="0" algn="l"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sp>
        <p:nvSpPr>
          <p:cNvPr id="943" name="Google Shape;943;p4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4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49" name="Google Shape;949;p4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0" name="Google Shape;950;p4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1" name="Google Shape;951;p4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2" name="Google Shape;952;p4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3" name="Google Shape;953;p4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4" name="Google Shape;954;p4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5" name="Google Shape;955;p4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6" name="Google Shape;956;p4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7" name="Google Shape;957;p4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8" name="Google Shape;958;p4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59" name="Google Shape;959;p4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960" name="Google Shape;960;p4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961" name="Google Shape;961;p44"/>
          <p:cNvSpPr txBox="1"/>
          <p:nvPr/>
        </p:nvSpPr>
        <p:spPr>
          <a:xfrm>
            <a:off x="397051" y="1481315"/>
            <a:ext cx="7886978" cy="581693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Μέτρα πρόληψης για την προστασία από υψηλές θερμοκρασίες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Κάνετε πολλά χλιαρά ντους στη διάρκεια της ημέρας.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Εάν ιδρώνετε μπορείτε να αυξήσετε την κατανάλωση αλατιού  (αναζητήστε συμβουλή ιατρού σε περίπτωση που σας έχει συσταθεί ο περιορισμός του αλατιού).</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Τρώτε μικρά σε ποσότητα  και ελαφρά γεύματα, δίνοντας έμφαση στην κατανάλωση φρούτων και λαχανικών και περιορίζοντας τα βαριά φαγητά.</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Αποφύγετε τις βαριές χειρωνακτικές εργασίες  ιδιαίτερα σε χώρους με υψηλή θερμοκρασία, άπνοια και μεγάλη υγρασία.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Αν πάσχετε από χρόνια νοσήματα  (αναπνευστικά, καρδιαγγειακά, κλπ.) συμβουλευθείτε το γιατρό σας για τυχόν ειδικά μέτρα που πρέπει να λάβετε.</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Αν έχετε νεογέννητο στο σπίτι φροντίστε να το ντύνετε ελαφρά και ζητήστε οδηγίες από τον παιδίατρο σχετικά με τη λήψη υγρών.</a:t>
            </a:r>
            <a:endParaRPr sz="1800" dirty="0"/>
          </a:p>
          <a:p>
            <a:pPr marL="171450" marR="0" lvl="0" indent="-95250" algn="l" rtl="0">
              <a:lnSpc>
                <a:spcPct val="150000"/>
              </a:lnSpc>
              <a:spcBef>
                <a:spcPts val="0"/>
              </a:spcBef>
              <a:spcAft>
                <a:spcPts val="0"/>
              </a:spcAft>
              <a:buClr>
                <a:schemeClr val="dk1"/>
              </a:buClr>
              <a:buSzPts val="1200"/>
              <a:buFont typeface="Arial"/>
              <a:buNone/>
            </a:pP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2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endParaRPr sz="1200" dirty="0">
              <a:solidFill>
                <a:srgbClr val="EA6045"/>
              </a:solidFill>
              <a:latin typeface="Calibri"/>
              <a:ea typeface="Calibri"/>
              <a:cs typeface="Calibri"/>
              <a:sym typeface="Calibri"/>
            </a:endParaRPr>
          </a:p>
        </p:txBody>
      </p:sp>
      <p:sp>
        <p:nvSpPr>
          <p:cNvPr id="962" name="Google Shape;962;p4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4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68" name="Google Shape;968;p4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69" name="Google Shape;969;p4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0" name="Google Shape;970;p4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1" name="Google Shape;971;p4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2" name="Google Shape;972;p4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3" name="Google Shape;973;p4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4" name="Google Shape;974;p4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5" name="Google Shape;975;p4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6" name="Google Shape;976;p4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7" name="Google Shape;977;p4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78" name="Google Shape;978;p4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979" name="Google Shape;979;p4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980" name="Google Shape;980;p45"/>
          <p:cNvSpPr txBox="1"/>
          <p:nvPr/>
        </p:nvSpPr>
        <p:spPr>
          <a:xfrm>
            <a:off x="277309" y="871715"/>
            <a:ext cx="4041784" cy="55861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Θερμοπληξία</a:t>
            </a: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Μέτρα πρόληψης για την προστασία από υψηλές θερμοκρασίες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Κλείστε τα εξωτερικά παράθυρα κατά τις πιο ζεστές ώρες της ημέρας και αφήστε τα ανοιχτά κατά τη διάρκεια της νύχτας.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Αν έχετε ηλικιωμένους/ες συγγενείς ή φίλου/εςς καλό είναι να μην παραμένουν μόνοι/ες τους τις ημέρες του καύσωνα.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Τα άτομα που παρουσιάζουν οποιαδήποτε δυσφορία ή ενόχληση πρέπει να επικοινωνούν με τον/την γιατρό τους. </a:t>
            </a:r>
            <a:endParaRPr sz="1800" dirty="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pic>
        <p:nvPicPr>
          <p:cNvPr id="981" name="Google Shape;981;p45" descr="Αποτέλεσμα εικόνας για θερμοπληξί ηλικιωμένοι"/>
          <p:cNvPicPr preferRelativeResize="0"/>
          <p:nvPr/>
        </p:nvPicPr>
        <p:blipFill rotWithShape="1">
          <a:blip r:embed="rId3">
            <a:alphaModFix/>
          </a:blip>
          <a:srcRect/>
          <a:stretch/>
        </p:blipFill>
        <p:spPr>
          <a:xfrm>
            <a:off x="5066297" y="1435937"/>
            <a:ext cx="3713310" cy="4407618"/>
          </a:xfrm>
          <a:prstGeom prst="rect">
            <a:avLst/>
          </a:prstGeom>
          <a:noFill/>
          <a:ln>
            <a:noFill/>
          </a:ln>
        </p:spPr>
      </p:pic>
      <p:sp>
        <p:nvSpPr>
          <p:cNvPr id="982" name="Google Shape;982;p45"/>
          <p:cNvSpPr txBox="1"/>
          <p:nvPr/>
        </p:nvSpPr>
        <p:spPr>
          <a:xfrm>
            <a:off x="5033639" y="6142981"/>
            <a:ext cx="30113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7.19</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Μέτρα πρόληψης σε καύσωνα</a:t>
            </a:r>
            <a:r>
              <a:rPr lang="el-GR" sz="1200" dirty="0">
                <a:solidFill>
                  <a:schemeClr val="dk1"/>
                </a:solidFill>
                <a:latin typeface="Calibri"/>
                <a:ea typeface="Calibri"/>
                <a:cs typeface="Calibri"/>
                <a:sym typeface="Calibri"/>
              </a:rPr>
              <a:t>.</a:t>
            </a:r>
            <a:endParaRPr dirty="0"/>
          </a:p>
        </p:txBody>
      </p:sp>
      <p:sp>
        <p:nvSpPr>
          <p:cNvPr id="983" name="Google Shape;983;p4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481523" y="3275112"/>
            <a:ext cx="4180953" cy="523220"/>
          </a:xfrm>
          <a:prstGeom prst="rect">
            <a:avLst/>
          </a:prstGeom>
        </p:spPr>
        <p:txBody>
          <a:bodyPr wrap="none">
            <a:spAutoFit/>
          </a:bodyPr>
          <a:lstStyle/>
          <a:p>
            <a:r>
              <a:rPr lang="en-US" dirty="0" smtClean="0">
                <a:hlinkClick r:id="rId2"/>
              </a:rPr>
              <a:t>https://www.youtube.com/watch?v=bcZSbov3eRM</a:t>
            </a:r>
            <a:endParaRPr lang="en-US" dirty="0" smtClean="0"/>
          </a:p>
          <a:p>
            <a:endParaRPr lang="el-GR"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89" name="Google Shape;989;p4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0" name="Google Shape;990;p4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1" name="Google Shape;991;p4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2" name="Google Shape;992;p4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3" name="Google Shape;993;p4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4" name="Google Shape;994;p4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5" name="Google Shape;995;p4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6" name="Google Shape;996;p4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7" name="Google Shape;997;p4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8" name="Google Shape;998;p4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9" name="Google Shape;999;p4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00" name="Google Shape;1000;p4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02" name="Google Shape;1002;p4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pic>
        <p:nvPicPr>
          <p:cNvPr id="227330" name="Picture 2" descr="Έχεις υποθερμία; Τι σου συμβαίνει; - iPop"/>
          <p:cNvPicPr>
            <a:picLocks noChangeAspect="1" noChangeArrowheads="1"/>
          </p:cNvPicPr>
          <p:nvPr/>
        </p:nvPicPr>
        <p:blipFill>
          <a:blip r:embed="rId3"/>
          <a:srcRect/>
          <a:stretch>
            <a:fillRect/>
          </a:stretch>
        </p:blipFill>
        <p:spPr bwMode="auto">
          <a:xfrm>
            <a:off x="1153886" y="1632857"/>
            <a:ext cx="7217228" cy="4267200"/>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7"/>
        <p:cNvGrpSpPr/>
        <p:nvPr/>
      </p:nvGrpSpPr>
      <p:grpSpPr>
        <a:xfrm>
          <a:off x="0" y="0"/>
          <a:ext cx="0" cy="0"/>
          <a:chOff x="0" y="0"/>
          <a:chExt cx="0" cy="0"/>
        </a:xfrm>
      </p:grpSpPr>
      <p:sp>
        <p:nvSpPr>
          <p:cNvPr id="188" name="Google Shape;188;p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 name="Google Shape;189;p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 name="Google Shape;190;p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 name="Google Shape;191;p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 name="Google Shape;192;p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3" name="Google Shape;193;p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 name="Google Shape;194;p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5" name="Google Shape;195;p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 name="Google Shape;196;p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 name="Google Shape;197;p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 name="Google Shape;198;p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 name="Google Shape;199;p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0" name="Google Shape;200;p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1" name="Google Shape;201;p6"/>
          <p:cNvSpPr txBox="1"/>
          <p:nvPr/>
        </p:nvSpPr>
        <p:spPr>
          <a:xfrm>
            <a:off x="294217" y="1035049"/>
            <a:ext cx="2512057"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dirty="0">
                <a:solidFill>
                  <a:schemeClr val="dk1"/>
                </a:solidFill>
                <a:latin typeface="Calibri"/>
                <a:ea typeface="Calibri"/>
                <a:cs typeface="Calibri"/>
                <a:sym typeface="Calibri"/>
              </a:rPr>
              <a:t>Λέξεις – Φράσεις Κλειδιά:</a:t>
            </a:r>
            <a:endParaRPr sz="1500" b="1" dirty="0">
              <a:solidFill>
                <a:schemeClr val="dk1"/>
              </a:solidFill>
              <a:latin typeface="Calibri"/>
              <a:ea typeface="Calibri"/>
              <a:cs typeface="Calibri"/>
              <a:sym typeface="Calibri"/>
            </a:endParaRPr>
          </a:p>
        </p:txBody>
      </p:sp>
      <p:sp>
        <p:nvSpPr>
          <p:cNvPr id="202" name="Google Shape;202;p6"/>
          <p:cNvSpPr txBox="1"/>
          <p:nvPr/>
        </p:nvSpPr>
        <p:spPr>
          <a:xfrm>
            <a:off x="212574" y="2318052"/>
            <a:ext cx="4163484" cy="2677616"/>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800" b="1" dirty="0">
                <a:solidFill>
                  <a:schemeClr val="dk1"/>
                </a:solidFill>
                <a:latin typeface="Calibri"/>
                <a:ea typeface="Calibri"/>
                <a:cs typeface="Calibri"/>
                <a:sym typeface="Calibri"/>
              </a:rPr>
              <a:t> Πυρετός: </a:t>
            </a:r>
            <a:r>
              <a:rPr lang="el-GR" sz="2800" dirty="0">
                <a:solidFill>
                  <a:schemeClr val="dk1"/>
                </a:solidFill>
                <a:latin typeface="Calibri"/>
                <a:ea typeface="Calibri"/>
                <a:cs typeface="Calibri"/>
                <a:sym typeface="Calibri"/>
              </a:rPr>
              <a:t>είναι η αύξηση της θερμοκρασίας του σώματος πάνω από τα φυσιολογικά </a:t>
            </a:r>
            <a:r>
              <a:rPr lang="el-GR" sz="2800" dirty="0" smtClean="0">
                <a:solidFill>
                  <a:schemeClr val="dk1"/>
                </a:solidFill>
                <a:latin typeface="Calibri"/>
                <a:ea typeface="Calibri"/>
                <a:cs typeface="Calibri"/>
                <a:sym typeface="Calibri"/>
              </a:rPr>
              <a:t>όρια</a:t>
            </a:r>
            <a:endParaRPr sz="3200" dirty="0"/>
          </a:p>
        </p:txBody>
      </p:sp>
      <p:sp>
        <p:nvSpPr>
          <p:cNvPr id="203" name="Google Shape;203;p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
        <p:nvSpPr>
          <p:cNvPr id="208898" name="AutoShape 2" descr="Πότε ο πυρετός είναι ανησυχητικός και πρέπει να καλέσετε άμεσα τον  παιδίατρο; | paidiatrostirnavos.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08900" name="AutoShape 4" descr="Πότε ο πυρετός είναι ανησυχητικός και πρέπει να καλέσετε άμεσα τον  παιδίατρο; | paidiatrostirnavos.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08902" name="Picture 6" descr="Βιο-λογούμε… - Τον θέλω τον πυρετό μου!"/>
          <p:cNvPicPr>
            <a:picLocks noChangeAspect="1" noChangeArrowheads="1"/>
          </p:cNvPicPr>
          <p:nvPr/>
        </p:nvPicPr>
        <p:blipFill>
          <a:blip r:embed="rId4"/>
          <a:srcRect/>
          <a:stretch>
            <a:fillRect/>
          </a:stretch>
        </p:blipFill>
        <p:spPr bwMode="auto">
          <a:xfrm>
            <a:off x="4205060" y="2187575"/>
            <a:ext cx="4762500" cy="3857625"/>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89" name="Google Shape;989;p4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0" name="Google Shape;990;p4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1" name="Google Shape;991;p4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2" name="Google Shape;992;p4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3" name="Google Shape;993;p4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4" name="Google Shape;994;p4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5" name="Google Shape;995;p4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6" name="Google Shape;996;p4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7" name="Google Shape;997;p4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8" name="Google Shape;998;p4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9" name="Google Shape;999;p4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00" name="Google Shape;1000;p4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01" name="Google Shape;1001;p46"/>
          <p:cNvSpPr txBox="1"/>
          <p:nvPr/>
        </p:nvSpPr>
        <p:spPr>
          <a:xfrm>
            <a:off x="266422" y="817287"/>
            <a:ext cx="8485693"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4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υποθερμία είναι μία παθολογική κατάσταση, στην οποία η </a:t>
            </a:r>
            <a:r>
              <a:rPr lang="el-GR" sz="2400" b="1" dirty="0">
                <a:solidFill>
                  <a:schemeClr val="dk1"/>
                </a:solidFill>
                <a:latin typeface="Calibri"/>
                <a:ea typeface="Calibri"/>
                <a:cs typeface="Calibri"/>
                <a:sym typeface="Calibri"/>
              </a:rPr>
              <a:t>κεντρική θερμοκρασία του σώματος πέφτει </a:t>
            </a:r>
            <a:r>
              <a:rPr lang="el-GR" sz="2400" dirty="0">
                <a:solidFill>
                  <a:schemeClr val="dk1"/>
                </a:solidFill>
                <a:latin typeface="Calibri"/>
                <a:ea typeface="Calibri"/>
                <a:cs typeface="Calibri"/>
                <a:sym typeface="Calibri"/>
              </a:rPr>
              <a:t>κάτω από τους </a:t>
            </a:r>
            <a:r>
              <a:rPr lang="el-GR" sz="2400" b="1" dirty="0">
                <a:solidFill>
                  <a:schemeClr val="dk1"/>
                </a:solidFill>
                <a:latin typeface="Calibri"/>
                <a:ea typeface="Calibri"/>
                <a:cs typeface="Calibri"/>
                <a:sym typeface="Calibri"/>
              </a:rPr>
              <a:t>35 βαθμούς Κελσίου</a:t>
            </a:r>
            <a:r>
              <a:rPr lang="el-GR" sz="2400" dirty="0">
                <a:solidFill>
                  <a:schemeClr val="dk1"/>
                </a:solidFill>
                <a:latin typeface="Calibri"/>
                <a:ea typeface="Calibri"/>
                <a:cs typeface="Calibri"/>
                <a:sym typeface="Calibri"/>
              </a:rPr>
              <a:t> και ο οργανισμός με τους θερμορυθμιστικούς μηχανισμούς του δεν μπορεί να την διατηρήσει σε φυσιολογικά </a:t>
            </a:r>
            <a:r>
              <a:rPr lang="el-GR" sz="2400" dirty="0" smtClean="0">
                <a:solidFill>
                  <a:schemeClr val="dk1"/>
                </a:solidFill>
                <a:latin typeface="Calibri"/>
                <a:ea typeface="Calibri"/>
                <a:cs typeface="Calibri"/>
                <a:sym typeface="Calibri"/>
              </a:rPr>
              <a:t>επίπεδα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1002" name="Google Shape;1002;p4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pic>
        <p:nvPicPr>
          <p:cNvPr id="103426" name="Picture 2" descr="Πώς θα καταλάβεις ότι έχεις πυρετό πριν βάλεις θερμόμετρο - 30.06.2020,  Sputnik Ελλάδα"/>
          <p:cNvPicPr>
            <a:picLocks noChangeAspect="1" noChangeArrowheads="1"/>
          </p:cNvPicPr>
          <p:nvPr/>
        </p:nvPicPr>
        <p:blipFill>
          <a:blip r:embed="rId3"/>
          <a:srcRect/>
          <a:stretch>
            <a:fillRect/>
          </a:stretch>
        </p:blipFill>
        <p:spPr bwMode="auto">
          <a:xfrm>
            <a:off x="1839685" y="3886199"/>
            <a:ext cx="6164488" cy="2423331"/>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89" name="Google Shape;989;p4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0" name="Google Shape;990;p4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1" name="Google Shape;991;p4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2" name="Google Shape;992;p4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3" name="Google Shape;993;p4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4" name="Google Shape;994;p4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5" name="Google Shape;995;p4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6" name="Google Shape;996;p4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7" name="Google Shape;997;p4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8" name="Google Shape;998;p4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9" name="Google Shape;999;p4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00" name="Google Shape;1000;p4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01" name="Google Shape;1001;p46"/>
          <p:cNvSpPr txBox="1"/>
          <p:nvPr/>
        </p:nvSpPr>
        <p:spPr>
          <a:xfrm>
            <a:off x="331736" y="817286"/>
            <a:ext cx="8398607"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4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υποθερμία προκαλείται από </a:t>
            </a:r>
            <a:r>
              <a:rPr lang="el-GR" sz="2400" b="1" dirty="0">
                <a:solidFill>
                  <a:schemeClr val="dk1"/>
                </a:solidFill>
                <a:latin typeface="Calibri"/>
                <a:ea typeface="Calibri"/>
                <a:cs typeface="Calibri"/>
                <a:sym typeface="Calibri"/>
              </a:rPr>
              <a:t>παρατεταμένη έκθεση σε χαμηλή θερμοκρασία </a:t>
            </a:r>
            <a:r>
              <a:rPr lang="el-GR" sz="2400" dirty="0">
                <a:solidFill>
                  <a:schemeClr val="dk1"/>
                </a:solidFill>
                <a:latin typeface="Calibri"/>
                <a:ea typeface="Calibri"/>
                <a:cs typeface="Calibri"/>
                <a:sym typeface="Calibri"/>
              </a:rPr>
              <a:t>περιβάλλοντος και εγκαθίσταται ταχύτερα όταν το ανθρώπινο σώμα είναι σε επαφή με ψυχρό νερό εξαιτίας της ταχύτερης μετάδοσης της θερμότητας με το νερό σε σχέση με τον </a:t>
            </a:r>
            <a:r>
              <a:rPr lang="el-GR" sz="2400" dirty="0" smtClean="0">
                <a:solidFill>
                  <a:schemeClr val="dk1"/>
                </a:solidFill>
                <a:latin typeface="Calibri"/>
                <a:ea typeface="Calibri"/>
                <a:cs typeface="Calibri"/>
                <a:sym typeface="Calibri"/>
              </a:rPr>
              <a:t>αέρα</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1002" name="Google Shape;1002;p4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pic>
        <p:nvPicPr>
          <p:cNvPr id="231426" name="Picture 2" descr="κάτω από το θερμόμετρο μηδέν Στοκ Εικόνες - εικόνα από : 17302184"/>
          <p:cNvPicPr>
            <a:picLocks noChangeAspect="1" noChangeArrowheads="1"/>
          </p:cNvPicPr>
          <p:nvPr/>
        </p:nvPicPr>
        <p:blipFill>
          <a:blip r:embed="rId3"/>
          <a:srcRect/>
          <a:stretch>
            <a:fillRect/>
          </a:stretch>
        </p:blipFill>
        <p:spPr bwMode="auto">
          <a:xfrm>
            <a:off x="863147" y="4310743"/>
            <a:ext cx="7620000" cy="2387599"/>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4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89" name="Google Shape;989;p4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0" name="Google Shape;990;p4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1" name="Google Shape;991;p4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2" name="Google Shape;992;p4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3" name="Google Shape;993;p4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4" name="Google Shape;994;p4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5" name="Google Shape;995;p4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6" name="Google Shape;996;p4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7" name="Google Shape;997;p4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8" name="Google Shape;998;p4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999" name="Google Shape;999;p4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00" name="Google Shape;1000;p4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01" name="Google Shape;1001;p46"/>
          <p:cNvSpPr txBox="1"/>
          <p:nvPr/>
        </p:nvSpPr>
        <p:spPr>
          <a:xfrm>
            <a:off x="320850" y="664886"/>
            <a:ext cx="8485693" cy="38317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4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Επίσης</a:t>
            </a:r>
            <a:r>
              <a:rPr lang="el-GR" sz="2400" dirty="0">
                <a:solidFill>
                  <a:schemeClr val="dk1"/>
                </a:solidFill>
                <a:latin typeface="Calibri"/>
                <a:ea typeface="Calibri"/>
                <a:cs typeface="Calibri"/>
                <a:sym typeface="Calibri"/>
              </a:rPr>
              <a:t>, υποθερμία μπορεί να παρατηρηθεί </a:t>
            </a:r>
            <a:r>
              <a:rPr lang="el-GR" sz="2400" b="1" dirty="0">
                <a:solidFill>
                  <a:schemeClr val="dk1"/>
                </a:solidFill>
                <a:latin typeface="Calibri"/>
                <a:ea typeface="Calibri"/>
                <a:cs typeface="Calibri"/>
                <a:sym typeface="Calibri"/>
              </a:rPr>
              <a:t>σε υποσιτισμό </a:t>
            </a:r>
            <a:r>
              <a:rPr lang="el-GR" sz="2400" dirty="0">
                <a:solidFill>
                  <a:schemeClr val="dk1"/>
                </a:solidFill>
                <a:latin typeface="Calibri"/>
                <a:ea typeface="Calibri"/>
                <a:cs typeface="Calibri"/>
                <a:sym typeface="Calibri"/>
              </a:rPr>
              <a:t>εξαιτίας της μυϊκής ατροφίας που έχει σαν αποτέλεσμα την αδυναμία του μυϊκού συστήματος να παράγει θερμότητα, αλλά και της ελάττωσης του λιπώδους ιστού που συμβάλλει στην διατήρηση της θερμοκρασίας του σώματος.</a:t>
            </a:r>
            <a:endParaRPr sz="28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1002" name="Google Shape;1002;p4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
        <p:nvSpPr>
          <p:cNvPr id="229378" name="AutoShape 2" descr="Aπό υποσιτισμό πέθαναν 85.000 παιδιά κάτω των 5 ετών στην Υεμένη | Τι λες  τώρ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29380" name="AutoShape 4" descr="Aπό υποσιτισμό πέθαναν 85.000 παιδιά κάτω των 5 ετών στην Υεμένη | Τι λες  τώρ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29382" name="Picture 6" descr="Η επίγεια κόλαση της Υεμένης: 1,8 εκατ. παιδιά κάτω των 5 ετών σε κατάσταση  «οξέος υποσιτισμού» | HuffPost Greece"/>
          <p:cNvPicPr>
            <a:picLocks noChangeAspect="1" noChangeArrowheads="1"/>
          </p:cNvPicPr>
          <p:nvPr/>
        </p:nvPicPr>
        <p:blipFill>
          <a:blip r:embed="rId3"/>
          <a:srcRect l="29727" t="44959"/>
          <a:stretch>
            <a:fillRect/>
          </a:stretch>
        </p:blipFill>
        <p:spPr bwMode="auto">
          <a:xfrm>
            <a:off x="1607911" y="4180114"/>
            <a:ext cx="6425746" cy="2547257"/>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8" name="Google Shape;1008;p4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9" name="Google Shape;1009;p4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0" name="Google Shape;1010;p4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1" name="Google Shape;1011;p4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2" name="Google Shape;1012;p4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3" name="Google Shape;1013;p4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4" name="Google Shape;1014;p4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5" name="Google Shape;1015;p4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6" name="Google Shape;1016;p4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7" name="Google Shape;1017;p4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8" name="Google Shape;1018;p4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19" name="Google Shape;1019;p4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20" name="Google Shape;1020;p47"/>
          <p:cNvSpPr txBox="1"/>
          <p:nvPr/>
        </p:nvSpPr>
        <p:spPr>
          <a:xfrm>
            <a:off x="230384" y="1014110"/>
            <a:ext cx="5843845" cy="5293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spcBef>
                <a:spcPts val="0"/>
              </a:spcBef>
              <a:spcAft>
                <a:spcPts val="0"/>
              </a:spcAft>
              <a:buNone/>
            </a:pPr>
            <a:r>
              <a:rPr lang="el-GR" sz="2000" dirty="0">
                <a:solidFill>
                  <a:schemeClr val="dk1"/>
                </a:solidFill>
                <a:latin typeface="Calibri"/>
                <a:ea typeface="Calibri"/>
                <a:cs typeface="Calibri"/>
                <a:sym typeface="Calibri"/>
              </a:rPr>
              <a:t>Υποθερμία είναι δυνατό να εμφανιστεί και σε περιπτώσεις </a:t>
            </a:r>
            <a:r>
              <a:rPr lang="el-GR" sz="2000" b="1" dirty="0">
                <a:solidFill>
                  <a:schemeClr val="dk1"/>
                </a:solidFill>
                <a:latin typeface="Calibri"/>
                <a:ea typeface="Calibri"/>
                <a:cs typeface="Calibri"/>
                <a:sym typeface="Calibri"/>
              </a:rPr>
              <a:t>υπερκατανάλωσης αλκοόλ </a:t>
            </a:r>
            <a:r>
              <a:rPr lang="el-GR" sz="2000" dirty="0">
                <a:solidFill>
                  <a:schemeClr val="dk1"/>
                </a:solidFill>
                <a:latin typeface="Calibri"/>
                <a:ea typeface="Calibri"/>
                <a:cs typeface="Calibri"/>
                <a:sym typeface="Calibri"/>
              </a:rPr>
              <a:t>με πολλούς μηχανισμούς, όπως είναι:</a:t>
            </a:r>
            <a:endParaRPr sz="2400" dirty="0"/>
          </a:p>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Αγγειοδιαστολή</a:t>
            </a:r>
            <a:r>
              <a:rPr lang="el-GR" sz="2000" dirty="0">
                <a:solidFill>
                  <a:schemeClr val="dk1"/>
                </a:solidFill>
                <a:latin typeface="Calibri"/>
                <a:ea typeface="Calibri"/>
                <a:cs typeface="Calibri"/>
                <a:sym typeface="Calibri"/>
              </a:rPr>
              <a:t>, η οποία αυξάνει την απώλεια θερμότητας από το σώμα.</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Αναστολή</a:t>
            </a:r>
            <a:r>
              <a:rPr lang="el-GR" sz="2000" dirty="0">
                <a:solidFill>
                  <a:schemeClr val="bg1">
                    <a:lumMod val="65000"/>
                  </a:schemeClr>
                </a:solidFill>
                <a:latin typeface="Calibri"/>
                <a:ea typeface="Calibri"/>
                <a:cs typeface="Calibri"/>
                <a:sym typeface="Calibri"/>
              </a:rPr>
              <a:t> του ρίγους, με συνέπεια να αναστέλλεται και η διαδικασία θερμογένεσης  που προκαλεί το ρίγος.</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Ελαττωμένης αντίληψης </a:t>
            </a:r>
            <a:r>
              <a:rPr lang="el-GR" sz="2000" dirty="0">
                <a:solidFill>
                  <a:schemeClr val="bg1">
                    <a:lumMod val="65000"/>
                  </a:schemeClr>
                </a:solidFill>
                <a:latin typeface="Calibri"/>
                <a:ea typeface="Calibri"/>
                <a:cs typeface="Calibri"/>
                <a:sym typeface="Calibri"/>
              </a:rPr>
              <a:t>του ψύχους από τους νευρουποδεχείς του δέρματος,  με συνέπεια ο θερμορυθμιστικός μηχανισμός να μην δέχεται ερεθίσματα ψύχους και να μην αντιδρά ανάλογα.</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Επίδραση στην συμπεριφορά του ατόμου</a:t>
            </a:r>
            <a:r>
              <a:rPr lang="el-GR" sz="2000" dirty="0">
                <a:solidFill>
                  <a:schemeClr val="bg1">
                    <a:lumMod val="65000"/>
                  </a:schemeClr>
                </a:solidFill>
                <a:latin typeface="Calibri"/>
                <a:ea typeface="Calibri"/>
                <a:cs typeface="Calibri"/>
                <a:sym typeface="Calibri"/>
              </a:rPr>
              <a:t>, με συνέπεια να μην αναζητείται θερμό περιβάλλον και κατάλληλος ρουχισμός εξαιτίας αδιαφορίας.</a:t>
            </a:r>
            <a:endParaRPr sz="2400" dirty="0">
              <a:solidFill>
                <a:schemeClr val="bg1">
                  <a:lumMod val="65000"/>
                </a:schemeClr>
              </a:solidFill>
            </a:endParaRPr>
          </a:p>
          <a:p>
            <a:pPr marL="0" marR="0" lvl="0" indent="0" algn="l" rtl="0">
              <a:spcBef>
                <a:spcPts val="0"/>
              </a:spcBef>
              <a:spcAft>
                <a:spcPts val="0"/>
              </a:spcAft>
              <a:buNone/>
            </a:pPr>
            <a:endParaRPr sz="2000" dirty="0">
              <a:solidFill>
                <a:schemeClr val="bg1">
                  <a:lumMod val="65000"/>
                </a:schemeClr>
              </a:solidFill>
              <a:latin typeface="Calibri"/>
              <a:ea typeface="Calibri"/>
              <a:cs typeface="Calibri"/>
              <a:sym typeface="Calibri"/>
            </a:endParaRPr>
          </a:p>
        </p:txBody>
      </p:sp>
      <p:pic>
        <p:nvPicPr>
          <p:cNvPr id="1021" name="Google Shape;1021;p47" descr="Αποτέλεσμα εικόνας για ρίγος"/>
          <p:cNvPicPr preferRelativeResize="0"/>
          <p:nvPr/>
        </p:nvPicPr>
        <p:blipFill rotWithShape="1">
          <a:blip r:embed="rId3">
            <a:alphaModFix/>
          </a:blip>
          <a:srcRect/>
          <a:stretch/>
        </p:blipFill>
        <p:spPr>
          <a:xfrm>
            <a:off x="6172200" y="1524000"/>
            <a:ext cx="2725338" cy="2257409"/>
          </a:xfrm>
          <a:prstGeom prst="rect">
            <a:avLst/>
          </a:prstGeom>
          <a:noFill/>
          <a:ln>
            <a:noFill/>
          </a:ln>
        </p:spPr>
      </p:pic>
      <p:sp>
        <p:nvSpPr>
          <p:cNvPr id="1022" name="Google Shape;1022;p47"/>
          <p:cNvSpPr txBox="1"/>
          <p:nvPr/>
        </p:nvSpPr>
        <p:spPr>
          <a:xfrm>
            <a:off x="6132671" y="4005735"/>
            <a:ext cx="3011329"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7.20</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Εικόνα δέρματος με ρίγος, η διαδικασία αυτή αναστέλλεται σε υποθερμία εξαιτίας αλκοόλ.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a:t>
            </a:r>
            <a:r>
              <a:rPr lang="el-GR" sz="1200" dirty="0">
                <a:solidFill>
                  <a:schemeClr val="dk1"/>
                </a:solidFill>
                <a:latin typeface="Calibri"/>
                <a:ea typeface="Calibri"/>
                <a:cs typeface="Calibri"/>
                <a:sym typeface="Calibri"/>
              </a:rPr>
              <a:t> </a:t>
            </a:r>
            <a:r>
              <a:rPr lang="el-GR" sz="1200" dirty="0" err="1">
                <a:solidFill>
                  <a:schemeClr val="dk1"/>
                </a:solidFill>
                <a:latin typeface="Calibri"/>
                <a:ea typeface="Calibri"/>
                <a:cs typeface="Calibri"/>
                <a:sym typeface="Calibri"/>
              </a:rPr>
              <a:t>HuffPost</a:t>
            </a:r>
            <a:r>
              <a:rPr lang="el-G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023" name="Google Shape;1023;p47"/>
          <p:cNvSpPr txBox="1"/>
          <p:nvPr/>
        </p:nvSpPr>
        <p:spPr>
          <a:xfrm>
            <a:off x="150843" y="272666"/>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8" name="Google Shape;1008;p4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9" name="Google Shape;1009;p4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0" name="Google Shape;1010;p4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1" name="Google Shape;1011;p4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2" name="Google Shape;1012;p4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3" name="Google Shape;1013;p4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4" name="Google Shape;1014;p4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5" name="Google Shape;1015;p4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6" name="Google Shape;1016;p4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7" name="Google Shape;1017;p4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8" name="Google Shape;1018;p4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19" name="Google Shape;1019;p4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20" name="Google Shape;1020;p47"/>
          <p:cNvSpPr txBox="1"/>
          <p:nvPr/>
        </p:nvSpPr>
        <p:spPr>
          <a:xfrm>
            <a:off x="230384" y="1014110"/>
            <a:ext cx="5843845" cy="5293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spcBef>
                <a:spcPts val="0"/>
              </a:spcBef>
              <a:spcAft>
                <a:spcPts val="0"/>
              </a:spcAft>
              <a:buNone/>
            </a:pPr>
            <a:r>
              <a:rPr lang="el-GR" sz="2000" dirty="0">
                <a:solidFill>
                  <a:schemeClr val="dk1"/>
                </a:solidFill>
                <a:latin typeface="Calibri"/>
                <a:ea typeface="Calibri"/>
                <a:cs typeface="Calibri"/>
                <a:sym typeface="Calibri"/>
              </a:rPr>
              <a:t>Υποθερμία είναι δυνατό να εμφανιστεί και σε περιπτώσεις </a:t>
            </a:r>
            <a:r>
              <a:rPr lang="el-GR" sz="2000" b="1" dirty="0">
                <a:solidFill>
                  <a:schemeClr val="dk1"/>
                </a:solidFill>
                <a:latin typeface="Calibri"/>
                <a:ea typeface="Calibri"/>
                <a:cs typeface="Calibri"/>
                <a:sym typeface="Calibri"/>
              </a:rPr>
              <a:t>υπερκατανάλωσης αλκοό</a:t>
            </a:r>
            <a:r>
              <a:rPr lang="el-GR" sz="2000" dirty="0">
                <a:solidFill>
                  <a:schemeClr val="dk1"/>
                </a:solidFill>
                <a:latin typeface="Calibri"/>
                <a:ea typeface="Calibri"/>
                <a:cs typeface="Calibri"/>
                <a:sym typeface="Calibri"/>
              </a:rPr>
              <a:t>λ με πολλούς μηχανισμούς, όπως είναι:</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Αγγειοδιαστολή</a:t>
            </a:r>
            <a:r>
              <a:rPr lang="el-GR" sz="2000" dirty="0">
                <a:solidFill>
                  <a:schemeClr val="bg1">
                    <a:lumMod val="65000"/>
                  </a:schemeClr>
                </a:solidFill>
                <a:latin typeface="Calibri"/>
                <a:ea typeface="Calibri"/>
                <a:cs typeface="Calibri"/>
                <a:sym typeface="Calibri"/>
              </a:rPr>
              <a:t>, η οποία αυξάνει την απώλεια θερμότητας από το σώμα</a:t>
            </a:r>
            <a:r>
              <a:rPr lang="el-GR" sz="2000" dirty="0">
                <a:solidFill>
                  <a:schemeClr val="dk1"/>
                </a:solidFill>
                <a:latin typeface="Calibri"/>
                <a:ea typeface="Calibri"/>
                <a:cs typeface="Calibri"/>
                <a:sym typeface="Calibri"/>
              </a:rPr>
              <a:t>.</a:t>
            </a:r>
            <a:endParaRPr sz="2400" dirty="0"/>
          </a:p>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Αναστολή</a:t>
            </a:r>
            <a:r>
              <a:rPr lang="el-GR" sz="2000" dirty="0">
                <a:solidFill>
                  <a:schemeClr val="dk1"/>
                </a:solidFill>
                <a:latin typeface="Calibri"/>
                <a:ea typeface="Calibri"/>
                <a:cs typeface="Calibri"/>
                <a:sym typeface="Calibri"/>
              </a:rPr>
              <a:t> του ρίγους, με συνέπεια να αναστέλλεται και η διαδικασία θερμογένεσης  που προκαλεί το ρίγος.</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Ελαττωμένης αντίληψης </a:t>
            </a:r>
            <a:r>
              <a:rPr lang="el-GR" sz="2000" dirty="0">
                <a:solidFill>
                  <a:schemeClr val="bg1">
                    <a:lumMod val="65000"/>
                  </a:schemeClr>
                </a:solidFill>
                <a:latin typeface="Calibri"/>
                <a:ea typeface="Calibri"/>
                <a:cs typeface="Calibri"/>
                <a:sym typeface="Calibri"/>
              </a:rPr>
              <a:t>του ψύχους από τους νευρουποδεχείς του δέρματος,  με συνέπεια ο θερμορυθμιστικός μηχανισμός να μην δέχεται ερεθίσματα ψύχους και να μην αντιδρά ανάλογα.</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Επίδραση στην συμπεριφορά του ατόμου</a:t>
            </a:r>
            <a:r>
              <a:rPr lang="el-GR" sz="2000" dirty="0">
                <a:solidFill>
                  <a:schemeClr val="bg1">
                    <a:lumMod val="65000"/>
                  </a:schemeClr>
                </a:solidFill>
                <a:latin typeface="Calibri"/>
                <a:ea typeface="Calibri"/>
                <a:cs typeface="Calibri"/>
                <a:sym typeface="Calibri"/>
              </a:rPr>
              <a:t>, με συνέπεια να μην αναζητείται θερμό περιβάλλον και κατάλληλος ρουχισμός εξαιτίας αδιαφορίας.</a:t>
            </a:r>
            <a:endParaRPr sz="2400" dirty="0">
              <a:solidFill>
                <a:schemeClr val="bg1">
                  <a:lumMod val="65000"/>
                </a:schemeClr>
              </a:solidFill>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1021" name="Google Shape;1021;p47" descr="Αποτέλεσμα εικόνας για ρίγος"/>
          <p:cNvPicPr preferRelativeResize="0"/>
          <p:nvPr/>
        </p:nvPicPr>
        <p:blipFill rotWithShape="1">
          <a:blip r:embed="rId3">
            <a:alphaModFix/>
          </a:blip>
          <a:srcRect/>
          <a:stretch/>
        </p:blipFill>
        <p:spPr>
          <a:xfrm>
            <a:off x="6172200" y="1881163"/>
            <a:ext cx="2725338" cy="1900246"/>
          </a:xfrm>
          <a:prstGeom prst="rect">
            <a:avLst/>
          </a:prstGeom>
          <a:noFill/>
          <a:ln>
            <a:noFill/>
          </a:ln>
        </p:spPr>
      </p:pic>
      <p:sp>
        <p:nvSpPr>
          <p:cNvPr id="1022" name="Google Shape;1022;p47"/>
          <p:cNvSpPr txBox="1"/>
          <p:nvPr/>
        </p:nvSpPr>
        <p:spPr>
          <a:xfrm>
            <a:off x="6132671" y="4005735"/>
            <a:ext cx="3011329"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7.20</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Εικόνα δέρματος με ρίγος, η διαδικασία αυτή αναστέλλεται σε υποθερμία εξαιτίας αλκοόλ.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a:t>
            </a:r>
            <a:r>
              <a:rPr lang="el-GR" sz="1200" dirty="0">
                <a:solidFill>
                  <a:schemeClr val="dk1"/>
                </a:solidFill>
                <a:latin typeface="Calibri"/>
                <a:ea typeface="Calibri"/>
                <a:cs typeface="Calibri"/>
                <a:sym typeface="Calibri"/>
              </a:rPr>
              <a:t> </a:t>
            </a:r>
            <a:r>
              <a:rPr lang="el-GR" sz="1200" dirty="0" err="1">
                <a:solidFill>
                  <a:schemeClr val="dk1"/>
                </a:solidFill>
                <a:latin typeface="Calibri"/>
                <a:ea typeface="Calibri"/>
                <a:cs typeface="Calibri"/>
                <a:sym typeface="Calibri"/>
              </a:rPr>
              <a:t>HuffPost</a:t>
            </a:r>
            <a:r>
              <a:rPr lang="el-G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023" name="Google Shape;1023;p47"/>
          <p:cNvSpPr txBox="1"/>
          <p:nvPr/>
        </p:nvSpPr>
        <p:spPr>
          <a:xfrm>
            <a:off x="150843" y="272666"/>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8" name="Google Shape;1008;p4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9" name="Google Shape;1009;p4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0" name="Google Shape;1010;p4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1" name="Google Shape;1011;p4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2" name="Google Shape;1012;p4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3" name="Google Shape;1013;p4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4" name="Google Shape;1014;p4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5" name="Google Shape;1015;p4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6" name="Google Shape;1016;p4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7" name="Google Shape;1017;p4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8" name="Google Shape;1018;p4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19" name="Google Shape;1019;p4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20" name="Google Shape;1020;p47"/>
          <p:cNvSpPr txBox="1"/>
          <p:nvPr/>
        </p:nvSpPr>
        <p:spPr>
          <a:xfrm>
            <a:off x="230384" y="1014110"/>
            <a:ext cx="5843845" cy="5293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spcBef>
                <a:spcPts val="0"/>
              </a:spcBef>
              <a:spcAft>
                <a:spcPts val="0"/>
              </a:spcAft>
              <a:buNone/>
            </a:pPr>
            <a:r>
              <a:rPr lang="el-GR" sz="2000" dirty="0">
                <a:solidFill>
                  <a:schemeClr val="dk1"/>
                </a:solidFill>
                <a:latin typeface="Calibri"/>
                <a:ea typeface="Calibri"/>
                <a:cs typeface="Calibri"/>
                <a:sym typeface="Calibri"/>
              </a:rPr>
              <a:t>Υποθερμία είναι δυνατό να εμφανιστεί και σε περιπτώσεις </a:t>
            </a:r>
            <a:r>
              <a:rPr lang="el-GR" sz="2000" b="1" dirty="0">
                <a:solidFill>
                  <a:schemeClr val="dk1"/>
                </a:solidFill>
                <a:latin typeface="Calibri"/>
                <a:ea typeface="Calibri"/>
                <a:cs typeface="Calibri"/>
                <a:sym typeface="Calibri"/>
              </a:rPr>
              <a:t>υπερκατανάλωσης αλκοόλ </a:t>
            </a:r>
            <a:r>
              <a:rPr lang="el-GR" sz="2000" dirty="0">
                <a:solidFill>
                  <a:schemeClr val="dk1"/>
                </a:solidFill>
                <a:latin typeface="Calibri"/>
                <a:ea typeface="Calibri"/>
                <a:cs typeface="Calibri"/>
                <a:sym typeface="Calibri"/>
              </a:rPr>
              <a:t>με πολλούς μηχανισμούς, όπως είναι:</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Αγγειοδιαστολή</a:t>
            </a:r>
            <a:r>
              <a:rPr lang="el-GR" sz="2000" dirty="0">
                <a:solidFill>
                  <a:schemeClr val="bg1">
                    <a:lumMod val="65000"/>
                  </a:schemeClr>
                </a:solidFill>
                <a:latin typeface="Calibri"/>
                <a:ea typeface="Calibri"/>
                <a:cs typeface="Calibri"/>
                <a:sym typeface="Calibri"/>
              </a:rPr>
              <a:t>, η οποία αυξάνει την απώλεια θερμότητας από το σώμα.</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Αναστολή</a:t>
            </a:r>
            <a:r>
              <a:rPr lang="el-GR" sz="2000" dirty="0">
                <a:solidFill>
                  <a:schemeClr val="bg1">
                    <a:lumMod val="65000"/>
                  </a:schemeClr>
                </a:solidFill>
                <a:latin typeface="Calibri"/>
                <a:ea typeface="Calibri"/>
                <a:cs typeface="Calibri"/>
                <a:sym typeface="Calibri"/>
              </a:rPr>
              <a:t> του ρίγους, με συνέπεια να αναστέλλεται και η διαδικασία θερμογένεσης  που προκαλεί το ρίγος.</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Ελαττωμένης αντίληψης </a:t>
            </a:r>
            <a:r>
              <a:rPr lang="el-GR" sz="2000" dirty="0">
                <a:solidFill>
                  <a:schemeClr val="dk1"/>
                </a:solidFill>
                <a:latin typeface="Calibri"/>
                <a:ea typeface="Calibri"/>
                <a:cs typeface="Calibri"/>
                <a:sym typeface="Calibri"/>
              </a:rPr>
              <a:t>του ψύχους από τους νευρουποδεχείς του δέρματος,  με συνέπεια ο θερμορυθμιστικός μηχανισμός να μην δέχεται ερεθίσματα ψύχους και να μην αντιδρά ανάλογα.</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Επίδραση στην συμπεριφορά του ατόμου</a:t>
            </a:r>
            <a:r>
              <a:rPr lang="el-GR" sz="2000" dirty="0">
                <a:solidFill>
                  <a:schemeClr val="bg1">
                    <a:lumMod val="65000"/>
                  </a:schemeClr>
                </a:solidFill>
                <a:latin typeface="Calibri"/>
                <a:ea typeface="Calibri"/>
                <a:cs typeface="Calibri"/>
                <a:sym typeface="Calibri"/>
              </a:rPr>
              <a:t>, με συνέπεια να μην αναζητείται θερμό περιβάλλον και κατάλληλος ρουχισμός εξαιτίας αδιαφορίας.</a:t>
            </a:r>
            <a:endParaRPr sz="2400" dirty="0">
              <a:solidFill>
                <a:schemeClr val="bg1">
                  <a:lumMod val="65000"/>
                </a:schemeClr>
              </a:solidFill>
            </a:endParaRPr>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1021" name="Google Shape;1021;p47" descr="Αποτέλεσμα εικόνας για ρίγος"/>
          <p:cNvPicPr preferRelativeResize="0"/>
          <p:nvPr/>
        </p:nvPicPr>
        <p:blipFill rotWithShape="1">
          <a:blip r:embed="rId3">
            <a:alphaModFix/>
          </a:blip>
          <a:srcRect/>
          <a:stretch/>
        </p:blipFill>
        <p:spPr>
          <a:xfrm>
            <a:off x="6172200" y="1881163"/>
            <a:ext cx="2725338" cy="1900246"/>
          </a:xfrm>
          <a:prstGeom prst="rect">
            <a:avLst/>
          </a:prstGeom>
          <a:noFill/>
          <a:ln>
            <a:noFill/>
          </a:ln>
        </p:spPr>
      </p:pic>
      <p:sp>
        <p:nvSpPr>
          <p:cNvPr id="1022" name="Google Shape;1022;p47"/>
          <p:cNvSpPr txBox="1"/>
          <p:nvPr/>
        </p:nvSpPr>
        <p:spPr>
          <a:xfrm>
            <a:off x="6132671" y="4005735"/>
            <a:ext cx="3011329"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7.20</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Εικόνα δέρματος με ρίγος, η διαδικασία αυτή αναστέλλεται σε υποθερμία εξαιτίας αλκοόλ.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a:t>
            </a:r>
            <a:r>
              <a:rPr lang="el-GR" sz="1200" dirty="0">
                <a:solidFill>
                  <a:schemeClr val="dk1"/>
                </a:solidFill>
                <a:latin typeface="Calibri"/>
                <a:ea typeface="Calibri"/>
                <a:cs typeface="Calibri"/>
                <a:sym typeface="Calibri"/>
              </a:rPr>
              <a:t> </a:t>
            </a:r>
            <a:r>
              <a:rPr lang="el-GR" sz="1200" dirty="0" err="1">
                <a:solidFill>
                  <a:schemeClr val="dk1"/>
                </a:solidFill>
                <a:latin typeface="Calibri"/>
                <a:ea typeface="Calibri"/>
                <a:cs typeface="Calibri"/>
                <a:sym typeface="Calibri"/>
              </a:rPr>
              <a:t>HuffPost</a:t>
            </a:r>
            <a:r>
              <a:rPr lang="el-G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023" name="Google Shape;1023;p47"/>
          <p:cNvSpPr txBox="1"/>
          <p:nvPr/>
        </p:nvSpPr>
        <p:spPr>
          <a:xfrm>
            <a:off x="150843" y="272666"/>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8" name="Google Shape;1008;p4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09" name="Google Shape;1009;p4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0" name="Google Shape;1010;p4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1" name="Google Shape;1011;p4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2" name="Google Shape;1012;p4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3" name="Google Shape;1013;p4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4" name="Google Shape;1014;p4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5" name="Google Shape;1015;p4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6" name="Google Shape;1016;p4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7" name="Google Shape;1017;p4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18" name="Google Shape;1018;p4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19" name="Google Shape;1019;p4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20" name="Google Shape;1020;p47"/>
          <p:cNvSpPr txBox="1"/>
          <p:nvPr/>
        </p:nvSpPr>
        <p:spPr>
          <a:xfrm>
            <a:off x="230384" y="1014110"/>
            <a:ext cx="5843845" cy="52937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spcBef>
                <a:spcPts val="0"/>
              </a:spcBef>
              <a:spcAft>
                <a:spcPts val="0"/>
              </a:spcAft>
              <a:buNone/>
            </a:pPr>
            <a:r>
              <a:rPr lang="el-GR" sz="2000" dirty="0">
                <a:solidFill>
                  <a:schemeClr val="dk1"/>
                </a:solidFill>
                <a:latin typeface="Calibri"/>
                <a:ea typeface="Calibri"/>
                <a:cs typeface="Calibri"/>
                <a:sym typeface="Calibri"/>
              </a:rPr>
              <a:t>Υποθερμία είναι δυνατό να εμφανιστεί και σε περιπτώσεις </a:t>
            </a:r>
            <a:r>
              <a:rPr lang="el-GR" sz="2000" b="1" dirty="0">
                <a:solidFill>
                  <a:schemeClr val="dk1"/>
                </a:solidFill>
                <a:latin typeface="Calibri"/>
                <a:ea typeface="Calibri"/>
                <a:cs typeface="Calibri"/>
                <a:sym typeface="Calibri"/>
              </a:rPr>
              <a:t>υπερκατανάλωσης αλκοόλ </a:t>
            </a:r>
            <a:r>
              <a:rPr lang="el-GR" sz="2000" dirty="0">
                <a:solidFill>
                  <a:schemeClr val="dk1"/>
                </a:solidFill>
                <a:latin typeface="Calibri"/>
                <a:ea typeface="Calibri"/>
                <a:cs typeface="Calibri"/>
                <a:sym typeface="Calibri"/>
              </a:rPr>
              <a:t>με πολλούς μηχανισμούς, όπως είναι:</a:t>
            </a:r>
            <a:endParaRPr sz="2400" dirty="0"/>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Αγγειοδιαστολή</a:t>
            </a:r>
            <a:r>
              <a:rPr lang="el-GR" sz="2000" dirty="0">
                <a:solidFill>
                  <a:schemeClr val="bg1">
                    <a:lumMod val="65000"/>
                  </a:schemeClr>
                </a:solidFill>
                <a:latin typeface="Calibri"/>
                <a:ea typeface="Calibri"/>
                <a:cs typeface="Calibri"/>
                <a:sym typeface="Calibri"/>
              </a:rPr>
              <a:t>, η οποία αυξάνει την απώλεια θερμότητας από το σώμα.</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Αναστολή</a:t>
            </a:r>
            <a:r>
              <a:rPr lang="el-GR" sz="2000" dirty="0">
                <a:solidFill>
                  <a:schemeClr val="bg1">
                    <a:lumMod val="65000"/>
                  </a:schemeClr>
                </a:solidFill>
                <a:latin typeface="Calibri"/>
                <a:ea typeface="Calibri"/>
                <a:cs typeface="Calibri"/>
                <a:sym typeface="Calibri"/>
              </a:rPr>
              <a:t> του ρίγους, με συνέπεια να αναστέλλεται και η διαδικασία θερμογένεσης  που προκαλεί το ρίγος.</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bg1">
                    <a:lumMod val="65000"/>
                  </a:schemeClr>
                </a:solidFill>
                <a:latin typeface="Calibri"/>
                <a:ea typeface="Calibri"/>
                <a:cs typeface="Calibri"/>
                <a:sym typeface="Calibri"/>
              </a:rPr>
              <a:t>Ελαττωμένης αντίληψης </a:t>
            </a:r>
            <a:r>
              <a:rPr lang="el-GR" sz="2000" dirty="0">
                <a:solidFill>
                  <a:schemeClr val="bg1">
                    <a:lumMod val="65000"/>
                  </a:schemeClr>
                </a:solidFill>
                <a:latin typeface="Calibri"/>
                <a:ea typeface="Calibri"/>
                <a:cs typeface="Calibri"/>
                <a:sym typeface="Calibri"/>
              </a:rPr>
              <a:t>του ψύχους από τους νευρουποδεχείς του δέρματος,  με συνέπεια ο θερμορυθμιστικός μηχανισμός να μην δέχεται ερεθίσματα ψύχους και να μην αντιδρά ανάλογα.</a:t>
            </a:r>
            <a:endParaRPr sz="2400" dirty="0">
              <a:solidFill>
                <a:schemeClr val="bg1">
                  <a:lumMod val="65000"/>
                </a:schemeClr>
              </a:solidFill>
            </a:endParaRPr>
          </a:p>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Επίδραση στην συμπεριφορά του ατόμου</a:t>
            </a:r>
            <a:r>
              <a:rPr lang="el-GR" sz="2000" dirty="0">
                <a:solidFill>
                  <a:schemeClr val="dk1"/>
                </a:solidFill>
                <a:latin typeface="Calibri"/>
                <a:ea typeface="Calibri"/>
                <a:cs typeface="Calibri"/>
                <a:sym typeface="Calibri"/>
              </a:rPr>
              <a:t>, με συνέπεια να μην αναζητείται θερμό περιβάλλον και κατάλληλος ρουχισμός εξαιτίας αδιαφορίας.</a:t>
            </a:r>
            <a:endParaRPr sz="2400" dirty="0"/>
          </a:p>
          <a:p>
            <a:pPr marL="0" marR="0" lvl="0" indent="0" algn="l" rtl="0">
              <a:spcBef>
                <a:spcPts val="0"/>
              </a:spcBef>
              <a:spcAft>
                <a:spcPts val="0"/>
              </a:spcAft>
              <a:buNone/>
            </a:pPr>
            <a:endParaRPr sz="2000" dirty="0">
              <a:solidFill>
                <a:schemeClr val="dk1"/>
              </a:solidFill>
              <a:latin typeface="Calibri"/>
              <a:ea typeface="Calibri"/>
              <a:cs typeface="Calibri"/>
              <a:sym typeface="Calibri"/>
            </a:endParaRPr>
          </a:p>
        </p:txBody>
      </p:sp>
      <p:pic>
        <p:nvPicPr>
          <p:cNvPr id="1021" name="Google Shape;1021;p47" descr="Αποτέλεσμα εικόνας για ρίγος"/>
          <p:cNvPicPr preferRelativeResize="0"/>
          <p:nvPr/>
        </p:nvPicPr>
        <p:blipFill rotWithShape="1">
          <a:blip r:embed="rId3">
            <a:alphaModFix/>
          </a:blip>
          <a:srcRect/>
          <a:stretch/>
        </p:blipFill>
        <p:spPr>
          <a:xfrm>
            <a:off x="6172200" y="1881163"/>
            <a:ext cx="2725338" cy="1900246"/>
          </a:xfrm>
          <a:prstGeom prst="rect">
            <a:avLst/>
          </a:prstGeom>
          <a:noFill/>
          <a:ln>
            <a:noFill/>
          </a:ln>
        </p:spPr>
      </p:pic>
      <p:sp>
        <p:nvSpPr>
          <p:cNvPr id="1022" name="Google Shape;1022;p47"/>
          <p:cNvSpPr txBox="1"/>
          <p:nvPr/>
        </p:nvSpPr>
        <p:spPr>
          <a:xfrm>
            <a:off x="6132671" y="4005735"/>
            <a:ext cx="3011329" cy="63094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7.20</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Εικόνα δέρματος με ρίγος, η διαδικασία αυτή αναστέλλεται σε υποθερμία εξαιτίας αλκοόλ.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a:t>
            </a:r>
            <a:r>
              <a:rPr lang="el-GR" sz="1200" dirty="0">
                <a:solidFill>
                  <a:schemeClr val="dk1"/>
                </a:solidFill>
                <a:latin typeface="Calibri"/>
                <a:ea typeface="Calibri"/>
                <a:cs typeface="Calibri"/>
                <a:sym typeface="Calibri"/>
              </a:rPr>
              <a:t> </a:t>
            </a:r>
            <a:r>
              <a:rPr lang="el-GR" sz="1200" dirty="0" err="1">
                <a:solidFill>
                  <a:schemeClr val="dk1"/>
                </a:solidFill>
                <a:latin typeface="Calibri"/>
                <a:ea typeface="Calibri"/>
                <a:cs typeface="Calibri"/>
                <a:sym typeface="Calibri"/>
              </a:rPr>
              <a:t>HuffPost</a:t>
            </a:r>
            <a:r>
              <a:rPr lang="el-GR"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p:txBody>
      </p:sp>
      <p:sp>
        <p:nvSpPr>
          <p:cNvPr id="1023" name="Google Shape;1023;p47"/>
          <p:cNvSpPr txBox="1"/>
          <p:nvPr/>
        </p:nvSpPr>
        <p:spPr>
          <a:xfrm>
            <a:off x="150843" y="272666"/>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29" name="Google Shape;1029;p4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0" name="Google Shape;1030;p4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1" name="Google Shape;1031;p4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2" name="Google Shape;1032;p4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3" name="Google Shape;1033;p4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4" name="Google Shape;1034;p4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5" name="Google Shape;1035;p4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6" name="Google Shape;1036;p4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7" name="Google Shape;1037;p4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8" name="Google Shape;1038;p4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9" name="Google Shape;1039;p4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40" name="Google Shape;1040;p4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41" name="Google Shape;1041;p48"/>
          <p:cNvSpPr txBox="1"/>
          <p:nvPr/>
        </p:nvSpPr>
        <p:spPr>
          <a:xfrm>
            <a:off x="260715" y="925767"/>
            <a:ext cx="8480513" cy="60939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Άλλες αιτίες πρόκλησης υποθερμίας αποτελούν </a:t>
            </a:r>
            <a:r>
              <a:rPr lang="el-GR" sz="2000" dirty="0">
                <a:solidFill>
                  <a:srgbClr val="287D7D"/>
                </a:solidFill>
                <a:latin typeface="Calibri"/>
                <a:ea typeface="Calibri"/>
                <a:cs typeface="Calibri"/>
                <a:sym typeface="Calibri"/>
              </a:rPr>
              <a:t>οι </a:t>
            </a:r>
            <a:r>
              <a:rPr lang="el-GR" sz="2000" b="1" dirty="0">
                <a:solidFill>
                  <a:srgbClr val="287D7D"/>
                </a:solidFill>
                <a:latin typeface="Calibri"/>
                <a:ea typeface="Calibri"/>
                <a:cs typeface="Calibri"/>
                <a:sym typeface="Calibri"/>
              </a:rPr>
              <a:t>ενδοκρινολογικές παθήσεις</a:t>
            </a:r>
            <a:r>
              <a:rPr lang="el-GR" sz="2000" dirty="0">
                <a:solidFill>
                  <a:srgbClr val="287D7D"/>
                </a:solidFill>
                <a:latin typeface="Calibri"/>
                <a:ea typeface="Calibri"/>
                <a:cs typeface="Calibri"/>
                <a:sym typeface="Calibri"/>
              </a:rPr>
              <a:t>, </a:t>
            </a:r>
            <a:r>
              <a:rPr lang="el-GR" sz="2000" dirty="0">
                <a:solidFill>
                  <a:schemeClr val="dk1"/>
                </a:solidFill>
                <a:latin typeface="Calibri"/>
                <a:ea typeface="Calibri"/>
                <a:cs typeface="Calibri"/>
                <a:sym typeface="Calibri"/>
              </a:rPr>
              <a:t>όπως είναι ο </a:t>
            </a:r>
            <a:r>
              <a:rPr lang="el-GR" sz="2000" dirty="0">
                <a:solidFill>
                  <a:srgbClr val="287D7D"/>
                </a:solidFill>
                <a:latin typeface="Calibri"/>
                <a:ea typeface="Calibri"/>
                <a:cs typeface="Calibri"/>
                <a:sym typeface="Calibri"/>
              </a:rPr>
              <a:t>υποθυρεοειδισμός</a:t>
            </a:r>
            <a:r>
              <a:rPr lang="el-GR" sz="2000" dirty="0">
                <a:solidFill>
                  <a:schemeClr val="dk1"/>
                </a:solidFill>
                <a:latin typeface="Calibri"/>
                <a:ea typeface="Calibri"/>
                <a:cs typeface="Calibri"/>
                <a:sym typeface="Calibri"/>
              </a:rPr>
              <a:t>  εξαιτίας ελάττωσης του βασικού μεταβολισμού, σε ανεπάρκεια επινεφριδίων και σε υπο-υποφυσισμό  (υπολειτουργία της </a:t>
            </a:r>
            <a:r>
              <a:rPr lang="el-GR" sz="2000" dirty="0" smtClean="0">
                <a:solidFill>
                  <a:schemeClr val="dk1"/>
                </a:solidFill>
                <a:latin typeface="Calibri"/>
                <a:ea typeface="Calibri"/>
                <a:cs typeface="Calibri"/>
                <a:sym typeface="Calibri"/>
              </a:rPr>
              <a:t>υπόφυσης)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Επίσης</a:t>
            </a:r>
            <a:r>
              <a:rPr lang="el-GR" sz="2000" dirty="0">
                <a:solidFill>
                  <a:schemeClr val="dk1"/>
                </a:solidFill>
                <a:latin typeface="Calibri"/>
                <a:ea typeface="Calibri"/>
                <a:cs typeface="Calibri"/>
                <a:sym typeface="Calibri"/>
              </a:rPr>
              <a:t>, μπορεί να προκληθεί υποθερμία με διάφορους μηχανισμούς μετά από </a:t>
            </a:r>
            <a:r>
              <a:rPr lang="el-GR" sz="2000" dirty="0">
                <a:solidFill>
                  <a:srgbClr val="287D7D"/>
                </a:solidFill>
                <a:latin typeface="Calibri"/>
                <a:ea typeface="Calibri"/>
                <a:cs typeface="Calibri"/>
                <a:sym typeface="Calibri"/>
              </a:rPr>
              <a:t>βλάβες του υποθαλάμου</a:t>
            </a:r>
            <a:r>
              <a:rPr lang="el-GR" sz="2000" dirty="0">
                <a:solidFill>
                  <a:schemeClr val="dk1"/>
                </a:solidFill>
                <a:latin typeface="Calibri"/>
                <a:ea typeface="Calibri"/>
                <a:cs typeface="Calibri"/>
                <a:sym typeface="Calibri"/>
              </a:rPr>
              <a:t>, σε</a:t>
            </a:r>
            <a:r>
              <a:rPr lang="el-GR" sz="2000" dirty="0">
                <a:solidFill>
                  <a:srgbClr val="287D7D"/>
                </a:solidFill>
                <a:latin typeface="Calibri"/>
                <a:ea typeface="Calibri"/>
                <a:cs typeface="Calibri"/>
                <a:sym typeface="Calibri"/>
              </a:rPr>
              <a:t> σηψαιμία</a:t>
            </a:r>
            <a:r>
              <a:rPr lang="el-GR" sz="2000" dirty="0">
                <a:solidFill>
                  <a:schemeClr val="dk1"/>
                </a:solidFill>
                <a:latin typeface="Calibri"/>
                <a:ea typeface="Calibri"/>
                <a:cs typeface="Calibri"/>
                <a:sym typeface="Calibri"/>
              </a:rPr>
              <a:t>, σε </a:t>
            </a:r>
            <a:r>
              <a:rPr lang="el-GR" sz="2000" dirty="0">
                <a:solidFill>
                  <a:srgbClr val="287D7D"/>
                </a:solidFill>
                <a:latin typeface="Calibri"/>
                <a:ea typeface="Calibri"/>
                <a:cs typeface="Calibri"/>
                <a:sym typeface="Calibri"/>
              </a:rPr>
              <a:t>καταπληξία</a:t>
            </a:r>
            <a:r>
              <a:rPr lang="el-GR" sz="2000" dirty="0">
                <a:solidFill>
                  <a:schemeClr val="dk1"/>
                </a:solidFill>
                <a:latin typeface="Calibri"/>
                <a:ea typeface="Calibri"/>
                <a:cs typeface="Calibri"/>
                <a:sym typeface="Calibri"/>
              </a:rPr>
              <a:t> και σε  </a:t>
            </a:r>
            <a:r>
              <a:rPr lang="el-GR" sz="2000" dirty="0" err="1">
                <a:solidFill>
                  <a:srgbClr val="287D7D"/>
                </a:solidFill>
                <a:latin typeface="Calibri"/>
                <a:ea typeface="Calibri"/>
                <a:cs typeface="Calibri"/>
                <a:sym typeface="Calibri"/>
              </a:rPr>
              <a:t>νωτιαία</a:t>
            </a:r>
            <a:r>
              <a:rPr lang="el-GR" sz="2000" dirty="0">
                <a:solidFill>
                  <a:srgbClr val="287D7D"/>
                </a:solidFill>
                <a:latin typeface="Calibri"/>
                <a:ea typeface="Calibri"/>
                <a:cs typeface="Calibri"/>
                <a:sym typeface="Calibri"/>
              </a:rPr>
              <a:t> </a:t>
            </a:r>
            <a:r>
              <a:rPr lang="el-GR" sz="2000" dirty="0" smtClean="0">
                <a:solidFill>
                  <a:srgbClr val="287D7D"/>
                </a:solidFill>
                <a:latin typeface="Calibri"/>
                <a:ea typeface="Calibri"/>
                <a:cs typeface="Calibri"/>
                <a:sym typeface="Calibri"/>
              </a:rPr>
              <a:t>παράλυση</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Ιδιαίτερες </a:t>
            </a:r>
            <a:r>
              <a:rPr lang="el-GR" sz="2000" dirty="0">
                <a:solidFill>
                  <a:schemeClr val="dk1"/>
                </a:solidFill>
                <a:latin typeface="Calibri"/>
                <a:ea typeface="Calibri"/>
                <a:cs typeface="Calibri"/>
                <a:sym typeface="Calibri"/>
              </a:rPr>
              <a:t>περιπτώσεις υποθερμίας είναι η </a:t>
            </a:r>
            <a:r>
              <a:rPr lang="el-GR" sz="2000" dirty="0">
                <a:solidFill>
                  <a:srgbClr val="287D7D"/>
                </a:solidFill>
                <a:latin typeface="Calibri"/>
                <a:ea typeface="Calibri"/>
                <a:cs typeface="Calibri"/>
                <a:sym typeface="Calibri"/>
              </a:rPr>
              <a:t>υποθερμία των νεογνών </a:t>
            </a:r>
            <a:r>
              <a:rPr lang="el-GR" sz="2000" dirty="0">
                <a:solidFill>
                  <a:schemeClr val="dk1"/>
                </a:solidFill>
                <a:latin typeface="Calibri"/>
                <a:ea typeface="Calibri"/>
                <a:cs typeface="Calibri"/>
                <a:sym typeface="Calibri"/>
              </a:rPr>
              <a:t>και η </a:t>
            </a:r>
            <a:r>
              <a:rPr lang="el-GR" sz="2000" dirty="0" err="1">
                <a:solidFill>
                  <a:srgbClr val="287D7D"/>
                </a:solidFill>
                <a:latin typeface="Calibri"/>
                <a:ea typeface="Calibri"/>
                <a:cs typeface="Calibri"/>
                <a:sym typeface="Calibri"/>
              </a:rPr>
              <a:t>περιεγχειρητική</a:t>
            </a:r>
            <a:r>
              <a:rPr lang="el-GR" sz="2000" dirty="0">
                <a:solidFill>
                  <a:srgbClr val="287D7D"/>
                </a:solidFill>
                <a:latin typeface="Calibri"/>
                <a:ea typeface="Calibri"/>
                <a:cs typeface="Calibri"/>
                <a:sym typeface="Calibri"/>
              </a:rPr>
              <a:t> </a:t>
            </a:r>
            <a:r>
              <a:rPr lang="el-GR" sz="2000" dirty="0" smtClean="0">
                <a:solidFill>
                  <a:srgbClr val="287D7D"/>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1042" name="Google Shape;1042;p4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4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29" name="Google Shape;1029;p4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0" name="Google Shape;1030;p4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1" name="Google Shape;1031;p4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2" name="Google Shape;1032;p4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3" name="Google Shape;1033;p4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4" name="Google Shape;1034;p4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5" name="Google Shape;1035;p4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6" name="Google Shape;1036;p4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7" name="Google Shape;1037;p4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8" name="Google Shape;1038;p4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39" name="Google Shape;1039;p4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40" name="Google Shape;1040;p4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41" name="Google Shape;1041;p48"/>
          <p:cNvSpPr txBox="1"/>
          <p:nvPr/>
        </p:nvSpPr>
        <p:spPr>
          <a:xfrm>
            <a:off x="249829" y="838681"/>
            <a:ext cx="8480513" cy="64632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0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νεογνά είναι εύκολο να πάθουν υποθερμία, γιατί η αναλογία επιφάνειας σώματος προς βάρος σώματος είναι τριπλάσια από αυτή των ενηλίκων και αποβάλουν μεγαλύτερα ποσά </a:t>
            </a:r>
            <a:r>
              <a:rPr lang="el-GR" sz="2000" dirty="0" smtClean="0">
                <a:solidFill>
                  <a:schemeClr val="dk1"/>
                </a:solidFill>
                <a:latin typeface="Calibri"/>
                <a:ea typeface="Calibri"/>
                <a:cs typeface="Calibri"/>
                <a:sym typeface="Calibri"/>
              </a:rPr>
              <a:t>θερμότητας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Επιπλέον</a:t>
            </a:r>
            <a:r>
              <a:rPr lang="el-GR" sz="2000" dirty="0">
                <a:solidFill>
                  <a:schemeClr val="dk1"/>
                </a:solidFill>
                <a:latin typeface="Calibri"/>
                <a:ea typeface="Calibri"/>
                <a:cs typeface="Calibri"/>
                <a:sym typeface="Calibri"/>
              </a:rPr>
              <a:t>, έχουν μικρή ποσότητα υποδόριου λίπους και ενεργοποιούν τον μηχανισμό του ρίγους μόνο σε εντονότατο ψύχος για να παράγουν </a:t>
            </a:r>
            <a:r>
              <a:rPr lang="el-GR" sz="2000" dirty="0" smtClean="0">
                <a:solidFill>
                  <a:schemeClr val="dk1"/>
                </a:solidFill>
                <a:latin typeface="Calibri"/>
                <a:ea typeface="Calibri"/>
                <a:cs typeface="Calibri"/>
                <a:sym typeface="Calibri"/>
              </a:rPr>
              <a:t>θερμότητα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πρόωρα νεογνά εμφανίζουν πιο έντονη υποθερμία και απαιτείται η χρήση θερμοκοιτίδας για τη διατήρηση της </a:t>
            </a:r>
            <a:r>
              <a:rPr lang="el-GR" sz="2000" dirty="0" smtClean="0">
                <a:solidFill>
                  <a:schemeClr val="dk1"/>
                </a:solidFill>
                <a:latin typeface="Calibri"/>
                <a:ea typeface="Calibri"/>
                <a:cs typeface="Calibri"/>
                <a:sym typeface="Calibri"/>
              </a:rPr>
              <a:t>θερμοκρασίας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περιεγχειρητική υποθερμία εμφανίζεται σε ασθενείς που υποβάλλονται γενικής </a:t>
            </a:r>
            <a:r>
              <a:rPr lang="el-GR" sz="2000" dirty="0" smtClean="0">
                <a:solidFill>
                  <a:schemeClr val="dk1"/>
                </a:solidFill>
                <a:latin typeface="Calibri"/>
                <a:ea typeface="Calibri"/>
                <a:cs typeface="Calibri"/>
                <a:sym typeface="Calibri"/>
              </a:rPr>
              <a:t>αναισθησίας</a:t>
            </a:r>
            <a:endParaRPr sz="2400" dirty="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1042" name="Google Shape;1042;p4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48" name="Google Shape;1048;p4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49" name="Google Shape;1049;p4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0" name="Google Shape;1050;p4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1" name="Google Shape;1051;p4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2" name="Google Shape;1052;p4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3" name="Google Shape;1053;p4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4" name="Google Shape;1054;p4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5" name="Google Shape;1055;p4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6" name="Google Shape;1056;p4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7" name="Google Shape;1057;p4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8" name="Google Shape;1058;p4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59" name="Google Shape;1059;p4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60" name="Google Shape;1060;p49"/>
          <p:cNvSpPr txBox="1"/>
          <p:nvPr/>
        </p:nvSpPr>
        <p:spPr>
          <a:xfrm>
            <a:off x="336916" y="468567"/>
            <a:ext cx="8110399"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800" dirty="0">
                <a:solidFill>
                  <a:srgbClr val="EA6045"/>
                </a:solidFill>
                <a:latin typeface="Calibri"/>
                <a:ea typeface="Calibri"/>
                <a:cs typeface="Calibri"/>
                <a:sym typeface="Calibri"/>
              </a:rPr>
              <a:t>Υποθερμία</a:t>
            </a:r>
            <a:endParaRPr sz="3200" dirty="0"/>
          </a:p>
          <a:p>
            <a:pPr marL="0" marR="0" lvl="0" indent="0" algn="l" rtl="0">
              <a:spcBef>
                <a:spcPts val="0"/>
              </a:spcBef>
              <a:spcAft>
                <a:spcPts val="0"/>
              </a:spcAft>
              <a:buNone/>
            </a:pPr>
            <a:r>
              <a:rPr lang="el-GR" sz="2800" dirty="0">
                <a:solidFill>
                  <a:srgbClr val="287D7D"/>
                </a:solidFill>
                <a:latin typeface="Calibri"/>
                <a:ea typeface="Calibri"/>
                <a:cs typeface="Calibri"/>
                <a:sym typeface="Calibri"/>
              </a:rPr>
              <a:t>Συχνές αιτίες και προδιαθεσιακοί παράγοντες υποθερμίας</a:t>
            </a:r>
            <a:endParaRPr sz="3200" dirty="0"/>
          </a:p>
          <a:p>
            <a:pPr marL="0" marR="0" lvl="0" indent="0" algn="l" rtl="0">
              <a:lnSpc>
                <a:spcPct val="150000"/>
              </a:lnSpc>
              <a:spcBef>
                <a:spcPts val="0"/>
              </a:spcBef>
              <a:spcAft>
                <a:spcPts val="0"/>
              </a:spcAft>
              <a:buNone/>
            </a:pPr>
            <a:r>
              <a:rPr lang="el-GR" sz="2800" dirty="0">
                <a:solidFill>
                  <a:schemeClr val="dk1"/>
                </a:solidFill>
                <a:latin typeface="Calibri"/>
                <a:ea typeface="Calibri"/>
                <a:cs typeface="Calibri"/>
                <a:sym typeface="Calibri"/>
              </a:rPr>
              <a:t>Οι πιο συχνές αιτίες υποθερμίας </a:t>
            </a:r>
            <a:r>
              <a:rPr lang="el-GR" sz="2800" dirty="0" smtClean="0">
                <a:solidFill>
                  <a:schemeClr val="dk1"/>
                </a:solidFill>
                <a:latin typeface="Calibri"/>
                <a:ea typeface="Calibri"/>
                <a:cs typeface="Calibri"/>
                <a:sym typeface="Calibri"/>
              </a:rPr>
              <a:t>είναι</a:t>
            </a:r>
            <a:r>
              <a:rPr lang="en-US" sz="2800" dirty="0" smtClean="0">
                <a:solidFill>
                  <a:schemeClr val="dk1"/>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800" dirty="0" smtClean="0">
                <a:solidFill>
                  <a:schemeClr val="dk1"/>
                </a:solidFill>
                <a:latin typeface="Calibri"/>
                <a:ea typeface="Calibri"/>
                <a:cs typeface="Calibri"/>
                <a:sym typeface="Calibri"/>
              </a:rPr>
              <a:t> </a:t>
            </a:r>
            <a:r>
              <a:rPr lang="el-GR" sz="2800" dirty="0">
                <a:solidFill>
                  <a:schemeClr val="dk1"/>
                </a:solidFill>
                <a:latin typeface="Calibri"/>
                <a:ea typeface="Calibri"/>
                <a:cs typeface="Calibri"/>
                <a:sym typeface="Calibri"/>
              </a:rPr>
              <a:t>το ψυχρό </a:t>
            </a:r>
            <a:r>
              <a:rPr lang="el-GR" sz="2800" dirty="0" smtClean="0">
                <a:solidFill>
                  <a:schemeClr val="dk1"/>
                </a:solidFill>
                <a:latin typeface="Calibri"/>
                <a:ea typeface="Calibri"/>
                <a:cs typeface="Calibri"/>
                <a:sym typeface="Calibri"/>
              </a:rPr>
              <a:t>περιβάλλον</a:t>
            </a:r>
            <a:endParaRPr lang="en-US" sz="2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800" dirty="0" smtClean="0">
                <a:solidFill>
                  <a:schemeClr val="dk1"/>
                </a:solidFill>
                <a:latin typeface="Calibri"/>
                <a:ea typeface="Calibri"/>
                <a:cs typeface="Calibri"/>
                <a:sym typeface="Calibri"/>
              </a:rPr>
              <a:t>αέρας </a:t>
            </a:r>
            <a:r>
              <a:rPr lang="el-GR" sz="2800" dirty="0">
                <a:solidFill>
                  <a:schemeClr val="dk1"/>
                </a:solidFill>
                <a:latin typeface="Calibri"/>
                <a:ea typeface="Calibri"/>
                <a:cs typeface="Calibri"/>
                <a:sym typeface="Calibri"/>
              </a:rPr>
              <a:t>ή </a:t>
            </a:r>
            <a:r>
              <a:rPr lang="el-GR" sz="2800" dirty="0" smtClean="0">
                <a:solidFill>
                  <a:schemeClr val="dk1"/>
                </a:solidFill>
                <a:latin typeface="Calibri"/>
                <a:ea typeface="Calibri"/>
                <a:cs typeface="Calibri"/>
                <a:sym typeface="Calibri"/>
              </a:rPr>
              <a:t>νερό</a:t>
            </a:r>
            <a:endParaRPr lang="en-US" sz="2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800" dirty="0" smtClean="0">
                <a:solidFill>
                  <a:schemeClr val="dk1"/>
                </a:solidFill>
                <a:latin typeface="Calibri"/>
                <a:ea typeface="Calibri"/>
                <a:cs typeface="Calibri"/>
                <a:sym typeface="Calibri"/>
              </a:rPr>
              <a:t>η </a:t>
            </a:r>
            <a:r>
              <a:rPr lang="el-GR" sz="2800" dirty="0">
                <a:solidFill>
                  <a:schemeClr val="dk1"/>
                </a:solidFill>
                <a:latin typeface="Calibri"/>
                <a:ea typeface="Calibri"/>
                <a:cs typeface="Calibri"/>
                <a:sym typeface="Calibri"/>
              </a:rPr>
              <a:t>ταχύτητα του ψυχρού αέρα </a:t>
            </a:r>
            <a:endParaRPr lang="en-US" sz="2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800" dirty="0" smtClean="0">
                <a:solidFill>
                  <a:schemeClr val="dk1"/>
                </a:solidFill>
                <a:latin typeface="Calibri"/>
                <a:ea typeface="Calibri"/>
                <a:cs typeface="Calibri"/>
                <a:sym typeface="Calibri"/>
              </a:rPr>
              <a:t>και </a:t>
            </a:r>
            <a:r>
              <a:rPr lang="el-GR" sz="2800" dirty="0">
                <a:solidFill>
                  <a:schemeClr val="dk1"/>
                </a:solidFill>
                <a:latin typeface="Calibri"/>
                <a:ea typeface="Calibri"/>
                <a:cs typeface="Calibri"/>
                <a:sym typeface="Calibri"/>
              </a:rPr>
              <a:t>οι τραυματισμοί στο κεφάλι που προκαλούν βλάβες στο θερμορυθμιστικό </a:t>
            </a:r>
            <a:r>
              <a:rPr lang="el-GR" sz="2800" dirty="0" smtClean="0">
                <a:solidFill>
                  <a:schemeClr val="dk1"/>
                </a:solidFill>
                <a:latin typeface="Calibri"/>
                <a:ea typeface="Calibri"/>
                <a:cs typeface="Calibri"/>
                <a:sym typeface="Calibri"/>
              </a:rPr>
              <a:t>κέντρο</a:t>
            </a:r>
            <a:endParaRPr sz="3200" dirty="0"/>
          </a:p>
        </p:txBody>
      </p:sp>
      <p:sp>
        <p:nvSpPr>
          <p:cNvPr id="1061" name="Google Shape;1061;p4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 name="Google Shape;189;p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 name="Google Shape;190;p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 name="Google Shape;191;p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 name="Google Shape;192;p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3" name="Google Shape;193;p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 name="Google Shape;194;p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5" name="Google Shape;195;p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 name="Google Shape;196;p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 name="Google Shape;197;p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 name="Google Shape;198;p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 name="Google Shape;199;p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0" name="Google Shape;200;p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1" name="Google Shape;201;p6"/>
          <p:cNvSpPr txBox="1"/>
          <p:nvPr/>
        </p:nvSpPr>
        <p:spPr>
          <a:xfrm>
            <a:off x="294217" y="1035049"/>
            <a:ext cx="251205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b="1" dirty="0">
                <a:solidFill>
                  <a:schemeClr val="dk1"/>
                </a:solidFill>
                <a:latin typeface="Calibri"/>
                <a:ea typeface="Calibri"/>
                <a:cs typeface="Calibri"/>
                <a:sym typeface="Calibri"/>
              </a:rPr>
              <a:t>Λέξεις – Φράσεις Κλειδιά:</a:t>
            </a:r>
            <a:endParaRPr sz="1600" b="1" dirty="0">
              <a:solidFill>
                <a:schemeClr val="dk1"/>
              </a:solidFill>
              <a:latin typeface="Calibri"/>
              <a:ea typeface="Calibri"/>
              <a:cs typeface="Calibri"/>
              <a:sym typeface="Calibri"/>
            </a:endParaRPr>
          </a:p>
        </p:txBody>
      </p:sp>
      <p:sp>
        <p:nvSpPr>
          <p:cNvPr id="202" name="Google Shape;202;p6"/>
          <p:cNvSpPr txBox="1"/>
          <p:nvPr/>
        </p:nvSpPr>
        <p:spPr>
          <a:xfrm>
            <a:off x="408517" y="1468966"/>
            <a:ext cx="4707770" cy="4247276"/>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pPr>
            <a:endParaRPr sz="2000" dirty="0" smtClean="0"/>
          </a:p>
          <a:p>
            <a:pPr marL="0" marR="0" lvl="0" indent="-76200" algn="l" rtl="0">
              <a:lnSpc>
                <a:spcPct val="150000"/>
              </a:lnSpc>
              <a:spcBef>
                <a:spcPts val="0"/>
              </a:spcBef>
              <a:spcAft>
                <a:spcPts val="0"/>
              </a:spcAft>
              <a:buClr>
                <a:schemeClr val="dk1"/>
              </a:buClr>
              <a:buSzPts val="1200"/>
              <a:buFont typeface="Arial"/>
              <a:buChar char="•"/>
            </a:pPr>
            <a:r>
              <a:rPr lang="el-GR" sz="1800" b="1" dirty="0" smtClean="0">
                <a:solidFill>
                  <a:schemeClr val="dk1"/>
                </a:solidFill>
                <a:latin typeface="Calibri"/>
                <a:ea typeface="Calibri"/>
                <a:cs typeface="Calibri"/>
                <a:sym typeface="Calibri"/>
              </a:rPr>
              <a:t> </a:t>
            </a:r>
            <a:r>
              <a:rPr lang="el-GR" sz="3200" b="1" dirty="0" smtClean="0">
                <a:solidFill>
                  <a:schemeClr val="dk1"/>
                </a:solidFill>
                <a:latin typeface="Calibri"/>
                <a:ea typeface="Calibri"/>
                <a:cs typeface="Calibri"/>
                <a:sym typeface="Calibri"/>
              </a:rPr>
              <a:t>Πυρετογόνα: </a:t>
            </a:r>
            <a:r>
              <a:rPr lang="el-GR" sz="3200" dirty="0" smtClean="0">
                <a:solidFill>
                  <a:schemeClr val="dk1"/>
                </a:solidFill>
                <a:latin typeface="Calibri"/>
                <a:ea typeface="Calibri"/>
                <a:cs typeface="Calibri"/>
                <a:sym typeface="Calibri"/>
              </a:rPr>
              <a:t>είναι οι ουσίες που προκαλούν πυρετό και διακρίνονται σε ενδογενή και εξωγενή</a:t>
            </a:r>
            <a:endParaRPr sz="3600" dirty="0" smtClean="0"/>
          </a:p>
          <a:p>
            <a:pPr marL="0" marR="0" lvl="0" indent="-76200" algn="l" rtl="0">
              <a:lnSpc>
                <a:spcPct val="150000"/>
              </a:lnSpc>
              <a:spcBef>
                <a:spcPts val="0"/>
              </a:spcBef>
              <a:spcAft>
                <a:spcPts val="0"/>
              </a:spcAft>
              <a:buClr>
                <a:schemeClr val="dk1"/>
              </a:buClr>
              <a:buSzPts val="1200"/>
              <a:buFont typeface="Arial"/>
              <a:buChar char="•"/>
            </a:pPr>
            <a:endParaRPr sz="3200" dirty="0">
              <a:solidFill>
                <a:schemeClr val="dk1"/>
              </a:solidFill>
              <a:latin typeface="Calibri"/>
              <a:ea typeface="Calibri"/>
              <a:cs typeface="Calibri"/>
              <a:sym typeface="Calibri"/>
            </a:endParaRPr>
          </a:p>
        </p:txBody>
      </p:sp>
      <p:sp>
        <p:nvSpPr>
          <p:cNvPr id="203" name="Google Shape;203;p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
        <p:nvSpPr>
          <p:cNvPr id="20" name="19 - Ορθογώνιο"/>
          <p:cNvSpPr/>
          <p:nvPr/>
        </p:nvSpPr>
        <p:spPr>
          <a:xfrm>
            <a:off x="4386943" y="4899354"/>
            <a:ext cx="4572000" cy="1077218"/>
          </a:xfrm>
          <a:prstGeom prst="rect">
            <a:avLst/>
          </a:prstGeom>
        </p:spPr>
        <p:txBody>
          <a:bodyPr>
            <a:spAutoFit/>
          </a:bodyPr>
          <a:lstStyle/>
          <a:p>
            <a:r>
              <a:rPr lang="el-GR" sz="1600" dirty="0" smtClean="0"/>
              <a:t>Διάφορα ερεθίσματα(εξωγενή πυρετογόνα) διέγερση λευκοκυττάρων </a:t>
            </a:r>
            <a:r>
              <a:rPr lang="el-GR" sz="1600" dirty="0" err="1" smtClean="0"/>
              <a:t>κυτταροκίνες</a:t>
            </a:r>
            <a:r>
              <a:rPr lang="el-GR" sz="1600" dirty="0" smtClean="0"/>
              <a:t> που επάγουν τον πυρετό </a:t>
            </a:r>
            <a:endParaRPr lang="en-US" sz="1600" dirty="0" smtClean="0"/>
          </a:p>
          <a:p>
            <a:r>
              <a:rPr lang="el-GR" sz="1600" dirty="0" smtClean="0"/>
              <a:t>Ενδογενή πυρετογόνα(EΠ)</a:t>
            </a:r>
            <a:endParaRPr lang="el-GR" sz="1600"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48" name="Google Shape;1048;p4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49" name="Google Shape;1049;p4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0" name="Google Shape;1050;p4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1" name="Google Shape;1051;p4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2" name="Google Shape;1052;p4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3" name="Google Shape;1053;p4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4" name="Google Shape;1054;p4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5" name="Google Shape;1055;p4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6" name="Google Shape;1056;p4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7" name="Google Shape;1057;p4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58" name="Google Shape;1058;p4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59" name="Google Shape;1059;p4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60" name="Google Shape;1060;p49"/>
          <p:cNvSpPr txBox="1"/>
          <p:nvPr/>
        </p:nvSpPr>
        <p:spPr>
          <a:xfrm>
            <a:off x="358687" y="882225"/>
            <a:ext cx="8110399"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Συχνές αιτίες και προδιαθεσιακοί παράγοντες υποθερμίας</a:t>
            </a:r>
            <a:endParaRPr sz="2400" dirty="0"/>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Οι </a:t>
            </a:r>
            <a:r>
              <a:rPr lang="el-GR" sz="2000" b="1" dirty="0">
                <a:solidFill>
                  <a:schemeClr val="dk1"/>
                </a:solidFill>
                <a:latin typeface="Calibri"/>
                <a:ea typeface="Calibri"/>
                <a:cs typeface="Calibri"/>
                <a:sym typeface="Calibri"/>
              </a:rPr>
              <a:t>σημαντικότεροι προδιαθεσιακοί παράγοντες για υποθερμία είναι:</a:t>
            </a:r>
            <a:endParaRPr sz="2400" b="1"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Η </a:t>
            </a:r>
            <a:r>
              <a:rPr lang="el-GR" sz="2000" dirty="0">
                <a:solidFill>
                  <a:srgbClr val="287D7D"/>
                </a:solidFill>
                <a:latin typeface="Calibri"/>
                <a:ea typeface="Calibri"/>
                <a:cs typeface="Calibri"/>
                <a:sym typeface="Calibri"/>
              </a:rPr>
              <a:t>χρήση φαρμάκων,  </a:t>
            </a:r>
            <a:r>
              <a:rPr lang="el-GR" sz="2000" dirty="0">
                <a:solidFill>
                  <a:schemeClr val="dk1"/>
                </a:solidFill>
                <a:latin typeface="Calibri"/>
                <a:ea typeface="Calibri"/>
                <a:cs typeface="Calibri"/>
                <a:sym typeface="Calibri"/>
              </a:rPr>
              <a:t>κυρίως ηρεμιστικών και υπνωτικών.</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Η μεγάλη ηλικία και το </a:t>
            </a:r>
            <a:r>
              <a:rPr lang="el-GR" sz="2000" dirty="0">
                <a:solidFill>
                  <a:srgbClr val="287D7D"/>
                </a:solidFill>
                <a:latin typeface="Calibri"/>
                <a:ea typeface="Calibri"/>
                <a:cs typeface="Calibri"/>
                <a:sym typeface="Calibri"/>
              </a:rPr>
              <a:t>χαμηλό βάρος </a:t>
            </a:r>
            <a:r>
              <a:rPr lang="el-GR" sz="2000" dirty="0">
                <a:solidFill>
                  <a:schemeClr val="dk1"/>
                </a:solidFill>
                <a:latin typeface="Calibri"/>
                <a:ea typeface="Calibri"/>
                <a:cs typeface="Calibri"/>
                <a:sym typeface="Calibri"/>
              </a:rPr>
              <a:t>σώματος (ηλικιωμένα και αδύνατα άτομα).</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a:solidFill>
                  <a:srgbClr val="287D7D"/>
                </a:solidFill>
                <a:latin typeface="Calibri"/>
                <a:ea typeface="Calibri"/>
                <a:cs typeface="Calibri"/>
                <a:sym typeface="Calibri"/>
              </a:rPr>
              <a:t>Οι τραυματισμοί </a:t>
            </a:r>
            <a:r>
              <a:rPr lang="el-GR" sz="2000" dirty="0">
                <a:solidFill>
                  <a:schemeClr val="dk1"/>
                </a:solidFill>
                <a:latin typeface="Calibri"/>
                <a:ea typeface="Calibri"/>
                <a:cs typeface="Calibri"/>
                <a:sym typeface="Calibri"/>
              </a:rPr>
              <a:t>που αναγκάζουν τα άτομα να μείνουν για αρκετή ώρα σε ψυχρό περιβάλλον, όπως συμβαίνει σε ορειβάτες και σκιέρ.</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Τα </a:t>
            </a:r>
            <a:r>
              <a:rPr lang="el-GR" sz="2000" dirty="0">
                <a:solidFill>
                  <a:srgbClr val="287D7D"/>
                </a:solidFill>
                <a:latin typeface="Calibri"/>
                <a:ea typeface="Calibri"/>
                <a:cs typeface="Calibri"/>
                <a:sym typeface="Calibri"/>
              </a:rPr>
              <a:t>καρδιαγγειακά νοσήματα</a:t>
            </a:r>
            <a:r>
              <a:rPr lang="el-GR" sz="2000" dirty="0">
                <a:solidFill>
                  <a:schemeClr val="dk1"/>
                </a:solidFill>
                <a:latin typeface="Calibri"/>
                <a:ea typeface="Calibri"/>
                <a:cs typeface="Calibri"/>
                <a:sym typeface="Calibri"/>
              </a:rPr>
              <a:t>.  </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Οι </a:t>
            </a:r>
            <a:r>
              <a:rPr lang="el-GR" sz="2000" dirty="0">
                <a:solidFill>
                  <a:srgbClr val="287D7D"/>
                </a:solidFill>
                <a:latin typeface="Calibri"/>
                <a:ea typeface="Calibri"/>
                <a:cs typeface="Calibri"/>
                <a:sym typeface="Calibri"/>
              </a:rPr>
              <a:t>ενδοκρινολογικές παθήσεις </a:t>
            </a:r>
            <a:r>
              <a:rPr lang="el-GR" sz="2000" dirty="0">
                <a:solidFill>
                  <a:schemeClr val="dk1"/>
                </a:solidFill>
                <a:latin typeface="Calibri"/>
                <a:ea typeface="Calibri"/>
                <a:cs typeface="Calibri"/>
                <a:sym typeface="Calibri"/>
              </a:rPr>
              <a:t>του θυρεοειδούς και της υπόφυσης.</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Επίσης επιρρεπής σε υποθερμία είναι οι </a:t>
            </a:r>
            <a:r>
              <a:rPr lang="el-GR" sz="2000" dirty="0">
                <a:solidFill>
                  <a:srgbClr val="287D7D"/>
                </a:solidFill>
                <a:latin typeface="Calibri"/>
                <a:ea typeface="Calibri"/>
                <a:cs typeface="Calibri"/>
                <a:sym typeface="Calibri"/>
              </a:rPr>
              <a:t>κολυμβητές</a:t>
            </a:r>
            <a:r>
              <a:rPr lang="el-GR" sz="2000" dirty="0">
                <a:solidFill>
                  <a:schemeClr val="dk1"/>
                </a:solidFill>
                <a:latin typeface="Calibri"/>
                <a:ea typeface="Calibri"/>
                <a:cs typeface="Calibri"/>
                <a:sym typeface="Calibri"/>
              </a:rPr>
              <a:t> σε κρύο νερό και </a:t>
            </a:r>
            <a:r>
              <a:rPr lang="el-GR" sz="2000" dirty="0">
                <a:solidFill>
                  <a:srgbClr val="287D7D"/>
                </a:solidFill>
                <a:latin typeface="Calibri"/>
                <a:ea typeface="Calibri"/>
                <a:cs typeface="Calibri"/>
                <a:sym typeface="Calibri"/>
              </a:rPr>
              <a:t>οι ναυαγοί </a:t>
            </a:r>
            <a:r>
              <a:rPr lang="el-GR" sz="2000" dirty="0">
                <a:solidFill>
                  <a:schemeClr val="dk1"/>
                </a:solidFill>
                <a:latin typeface="Calibri"/>
                <a:ea typeface="Calibri"/>
                <a:cs typeface="Calibri"/>
                <a:sym typeface="Calibri"/>
              </a:rPr>
              <a:t>στη θάλασσα.</a:t>
            </a:r>
            <a:endParaRPr sz="2400" dirty="0"/>
          </a:p>
        </p:txBody>
      </p:sp>
      <p:sp>
        <p:nvSpPr>
          <p:cNvPr id="1061" name="Google Shape;1061;p4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5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7" name="Google Shape;1067;p5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8" name="Google Shape;1068;p5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9" name="Google Shape;1069;p5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0" name="Google Shape;1070;p5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1" name="Google Shape;1071;p5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2" name="Google Shape;1072;p5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3" name="Google Shape;1073;p5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4" name="Google Shape;1074;p5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5" name="Google Shape;1075;p5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6" name="Google Shape;1076;p5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7" name="Google Shape;1077;p5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78" name="Google Shape;1078;p5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79" name="Google Shape;1079;p50"/>
          <p:cNvSpPr txBox="1"/>
          <p:nvPr/>
        </p:nvSpPr>
        <p:spPr>
          <a:xfrm>
            <a:off x="271602" y="827795"/>
            <a:ext cx="8719998" cy="63709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dirty="0">
                <a:solidFill>
                  <a:srgbClr val="EA6045"/>
                </a:solidFill>
                <a:latin typeface="Calibri"/>
                <a:ea typeface="Calibri"/>
                <a:cs typeface="Calibri"/>
                <a:sym typeface="Calibri"/>
              </a:rPr>
              <a:t>Υποθερμία</a:t>
            </a:r>
            <a:endParaRPr sz="2800" dirty="0"/>
          </a:p>
          <a:p>
            <a:pPr marL="0" marR="0" lvl="0" indent="0" algn="l" rtl="0">
              <a:spcBef>
                <a:spcPts val="0"/>
              </a:spcBef>
              <a:spcAft>
                <a:spcPts val="0"/>
              </a:spcAft>
              <a:buNone/>
            </a:pPr>
            <a:r>
              <a:rPr lang="el-GR" sz="2400" dirty="0">
                <a:solidFill>
                  <a:srgbClr val="287D7D"/>
                </a:solidFill>
                <a:latin typeface="Calibri"/>
                <a:ea typeface="Calibri"/>
                <a:cs typeface="Calibri"/>
                <a:sym typeface="Calibri"/>
              </a:rPr>
              <a:t>Συμπτώματα της υποθερμίας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υποθερμία μπορεί να εξελιχθεί επικίνδυνη για την ανθρώπινη ζωή και πρέπει να αντιμετωπίζεται άμεσα μόλις </a:t>
            </a:r>
            <a:r>
              <a:rPr lang="el-GR" sz="2400" dirty="0" smtClean="0">
                <a:solidFill>
                  <a:schemeClr val="dk1"/>
                </a:solidFill>
                <a:latin typeface="Calibri"/>
                <a:ea typeface="Calibri"/>
                <a:cs typeface="Calibri"/>
                <a:sym typeface="Calibri"/>
              </a:rPr>
              <a:t>διαγνωστεί</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άνθρωποι που παθαίνουν υποθερμία μπορεί να μην το αντιληφθούν από την αρχή γιατί </a:t>
            </a:r>
            <a:r>
              <a:rPr lang="el-GR" sz="2400" dirty="0">
                <a:solidFill>
                  <a:srgbClr val="287D7D"/>
                </a:solidFill>
                <a:latin typeface="Calibri"/>
                <a:ea typeface="Calibri"/>
                <a:cs typeface="Calibri"/>
                <a:sym typeface="Calibri"/>
              </a:rPr>
              <a:t>εγκαθίσταται σιγά, σιγά </a:t>
            </a:r>
            <a:r>
              <a:rPr lang="el-GR" sz="2400" dirty="0">
                <a:solidFill>
                  <a:schemeClr val="dk1"/>
                </a:solidFill>
                <a:latin typeface="Calibri"/>
                <a:ea typeface="Calibri"/>
                <a:cs typeface="Calibri"/>
                <a:sym typeface="Calibri"/>
              </a:rPr>
              <a:t>και ταυτόχρονα με την μείωση της εσωτερικής θερμοκρασίας του </a:t>
            </a:r>
            <a:r>
              <a:rPr lang="el-GR" sz="2400" dirty="0" smtClean="0">
                <a:solidFill>
                  <a:schemeClr val="dk1"/>
                </a:solidFill>
                <a:latin typeface="Calibri"/>
                <a:ea typeface="Calibri"/>
                <a:cs typeface="Calibri"/>
                <a:sym typeface="Calibri"/>
              </a:rPr>
              <a:t>σώματος</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Επίσης</a:t>
            </a:r>
            <a:r>
              <a:rPr lang="el-GR" sz="2400" dirty="0">
                <a:solidFill>
                  <a:schemeClr val="dk1"/>
                </a:solidFill>
                <a:latin typeface="Calibri"/>
                <a:ea typeface="Calibri"/>
                <a:cs typeface="Calibri"/>
                <a:sym typeface="Calibri"/>
              </a:rPr>
              <a:t>, η υποθερμία προκαλεί </a:t>
            </a:r>
            <a:r>
              <a:rPr lang="el-GR" sz="2400" dirty="0">
                <a:solidFill>
                  <a:srgbClr val="287D7D"/>
                </a:solidFill>
                <a:latin typeface="Calibri"/>
                <a:ea typeface="Calibri"/>
                <a:cs typeface="Calibri"/>
                <a:sym typeface="Calibri"/>
              </a:rPr>
              <a:t>πνευματική σύγχυση </a:t>
            </a:r>
            <a:r>
              <a:rPr lang="el-GR" sz="2400" dirty="0">
                <a:solidFill>
                  <a:schemeClr val="dk1"/>
                </a:solidFill>
                <a:latin typeface="Calibri"/>
                <a:ea typeface="Calibri"/>
                <a:cs typeface="Calibri"/>
                <a:sym typeface="Calibri"/>
              </a:rPr>
              <a:t>και δεν επιτρέπει στους ανθρώπους να αντιληφθούν  ότι χρειάζονται επειγόντως φροντίδα και ιατρική βοήθεια.</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1080" name="Google Shape;1080;p5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5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7" name="Google Shape;1067;p5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8" name="Google Shape;1068;p5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69" name="Google Shape;1069;p5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0" name="Google Shape;1070;p5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1" name="Google Shape;1071;p5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2" name="Google Shape;1072;p5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3" name="Google Shape;1073;p5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4" name="Google Shape;1074;p5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5" name="Google Shape;1075;p5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6" name="Google Shape;1076;p5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77" name="Google Shape;1077;p5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78" name="Google Shape;1078;p5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79" name="Google Shape;1079;p50"/>
          <p:cNvSpPr txBox="1"/>
          <p:nvPr/>
        </p:nvSpPr>
        <p:spPr>
          <a:xfrm>
            <a:off x="271602" y="827795"/>
            <a:ext cx="8371655" cy="470894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Συμπτώματα της υποθερμίας</a:t>
            </a:r>
            <a:endParaRPr sz="2400" dirty="0"/>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Η </a:t>
            </a:r>
            <a:r>
              <a:rPr lang="el-GR" sz="2000" b="1" dirty="0">
                <a:solidFill>
                  <a:schemeClr val="dk1"/>
                </a:solidFill>
                <a:latin typeface="Calibri"/>
                <a:ea typeface="Calibri"/>
                <a:cs typeface="Calibri"/>
                <a:sym typeface="Calibri"/>
              </a:rPr>
              <a:t>υποθερμία διακρίνεται σε:</a:t>
            </a:r>
            <a:endParaRPr sz="2400" b="1"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Ήπια υποθερμία</a:t>
            </a:r>
            <a:r>
              <a:rPr lang="el-GR" sz="2000" dirty="0">
                <a:solidFill>
                  <a:schemeClr val="dk1"/>
                </a:solidFill>
                <a:latin typeface="Calibri"/>
                <a:ea typeface="Calibri"/>
                <a:cs typeface="Calibri"/>
                <a:sym typeface="Calibri"/>
              </a:rPr>
              <a:t>: 35 – 32 βαθμοί Κελσίου.</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Μέτρια υποθερμία: </a:t>
            </a:r>
            <a:r>
              <a:rPr lang="el-GR" sz="2000" dirty="0">
                <a:solidFill>
                  <a:schemeClr val="dk1"/>
                </a:solidFill>
                <a:latin typeface="Calibri"/>
                <a:ea typeface="Calibri"/>
                <a:cs typeface="Calibri"/>
                <a:sym typeface="Calibri"/>
              </a:rPr>
              <a:t>28 -32 βαθμοί Κελσίου.</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Βαριά υποθερμία:  </a:t>
            </a:r>
            <a:r>
              <a:rPr lang="el-GR" sz="2000" dirty="0">
                <a:solidFill>
                  <a:schemeClr val="dk1"/>
                </a:solidFill>
                <a:latin typeface="Calibri"/>
                <a:ea typeface="Calibri"/>
                <a:cs typeface="Calibri"/>
                <a:sym typeface="Calibri"/>
              </a:rPr>
              <a:t>θερμοκρασία μικρότερη από 28 βαθμούς Κελσίου.</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Τα συμπτώματα ποικίλουν ανάλογα με τον βαθμό υποθερμίας και είναι πιο έντονα στη βαριά υποθερμία, η οποία μπορεί να είναι απειλητική για την ζωή του ανθρώπου.</a:t>
            </a:r>
            <a:endParaRPr sz="24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1080" name="Google Shape;1080;p5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descr="Υποθερμία – Wikihealth.gr"/>
          <p:cNvPicPr>
            <a:picLocks noChangeAspect="1" noChangeArrowheads="1"/>
          </p:cNvPicPr>
          <p:nvPr/>
        </p:nvPicPr>
        <p:blipFill>
          <a:blip r:embed="rId2"/>
          <a:srcRect/>
          <a:stretch>
            <a:fillRect/>
          </a:stretch>
        </p:blipFill>
        <p:spPr bwMode="auto">
          <a:xfrm>
            <a:off x="612775" y="903514"/>
            <a:ext cx="8001000" cy="5464629"/>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5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6" name="Google Shape;1086;p5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7" name="Google Shape;1087;p5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8" name="Google Shape;1088;p5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9" name="Google Shape;1089;p5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0" name="Google Shape;1090;p5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1" name="Google Shape;1091;p5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2" name="Google Shape;1092;p5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3" name="Google Shape;1093;p5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4" name="Google Shape;1094;p5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5" name="Google Shape;1095;p5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6" name="Google Shape;1096;p5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97" name="Google Shape;1097;p5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98" name="Google Shape;1098;p51"/>
          <p:cNvSpPr txBox="1"/>
          <p:nvPr/>
        </p:nvSpPr>
        <p:spPr>
          <a:xfrm>
            <a:off x="293373" y="969309"/>
            <a:ext cx="4637855" cy="50321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Υποθερμία</a:t>
            </a:r>
            <a:endParaRPr sz="2000" dirty="0"/>
          </a:p>
          <a:p>
            <a:pPr marL="0" marR="0" lvl="0" indent="0" algn="l" rtl="0">
              <a:lnSpc>
                <a:spcPct val="150000"/>
              </a:lnSpc>
              <a:spcBef>
                <a:spcPts val="0"/>
              </a:spcBef>
              <a:spcAft>
                <a:spcPts val="0"/>
              </a:spcAft>
              <a:buNone/>
            </a:pPr>
            <a:r>
              <a:rPr lang="el-GR" sz="1800" dirty="0">
                <a:solidFill>
                  <a:srgbClr val="287D7D"/>
                </a:solidFill>
                <a:latin typeface="Calibri"/>
                <a:ea typeface="Calibri"/>
                <a:cs typeface="Calibri"/>
                <a:sym typeface="Calibri"/>
              </a:rPr>
              <a:t>Συμπτώματα της υποθερμίας</a:t>
            </a:r>
            <a:endParaRPr sz="2000" dirty="0"/>
          </a:p>
          <a:p>
            <a:pPr marL="0" marR="0" lvl="0" indent="0" algn="l" rtl="0">
              <a:lnSpc>
                <a:spcPct val="150000"/>
              </a:lnSpc>
              <a:spcBef>
                <a:spcPts val="0"/>
              </a:spcBef>
              <a:spcAft>
                <a:spcPts val="0"/>
              </a:spcAft>
              <a:buNone/>
            </a:pPr>
            <a:r>
              <a:rPr lang="el-GR" sz="1800" dirty="0">
                <a:solidFill>
                  <a:srgbClr val="287D7D"/>
                </a:solidFill>
                <a:latin typeface="Calibri"/>
                <a:ea typeface="Calibri"/>
                <a:cs typeface="Calibri"/>
                <a:sym typeface="Calibri"/>
              </a:rPr>
              <a:t>Στην ήπια υποθερμία </a:t>
            </a:r>
            <a:r>
              <a:rPr lang="en-US" sz="1800" dirty="0" smtClean="0">
                <a:solidFill>
                  <a:srgbClr val="287D7D"/>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η </a:t>
            </a:r>
            <a:r>
              <a:rPr lang="el-GR" sz="1800" dirty="0">
                <a:solidFill>
                  <a:schemeClr val="dk1"/>
                </a:solidFill>
                <a:latin typeface="Calibri"/>
                <a:ea typeface="Calibri"/>
                <a:cs typeface="Calibri"/>
                <a:sym typeface="Calibri"/>
              </a:rPr>
              <a:t>θερμοκρασία μειώνεται κάτω από 35 βαθμούς Κελσίου και εκδηλώνεται </a:t>
            </a:r>
            <a:r>
              <a:rPr lang="el-GR" sz="1800" dirty="0" smtClean="0">
                <a:solidFill>
                  <a:schemeClr val="dk1"/>
                </a:solidFill>
                <a:latin typeface="Calibri"/>
                <a:ea typeface="Calibri"/>
                <a:cs typeface="Calibri"/>
                <a:sym typeface="Calibri"/>
              </a:rPr>
              <a:t>ρίγος</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 το δέρμα γίνεται ωχρό και κρύο</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υπάρχει ταχυκαρδία</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Υπέρταση</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 ταχύπνοια</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 και το θύμα διατηρεί το επίπεδο της συνείδησής του</a:t>
            </a:r>
            <a:endParaRPr sz="2000" dirty="0" smtClean="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pic>
        <p:nvPicPr>
          <p:cNvPr id="1099" name="Google Shape;1099;p51"/>
          <p:cNvPicPr preferRelativeResize="0"/>
          <p:nvPr/>
        </p:nvPicPr>
        <p:blipFill rotWithShape="1">
          <a:blip r:embed="rId3">
            <a:alphaModFix/>
          </a:blip>
          <a:srcRect/>
          <a:stretch/>
        </p:blipFill>
        <p:spPr>
          <a:xfrm>
            <a:off x="5138056" y="1420767"/>
            <a:ext cx="3801007" cy="3615431"/>
          </a:xfrm>
          <a:prstGeom prst="rect">
            <a:avLst/>
          </a:prstGeom>
          <a:noFill/>
          <a:ln>
            <a:noFill/>
          </a:ln>
        </p:spPr>
      </p:pic>
      <p:sp>
        <p:nvSpPr>
          <p:cNvPr id="1100" name="Google Shape;1100;p51"/>
          <p:cNvSpPr txBox="1"/>
          <p:nvPr/>
        </p:nvSpPr>
        <p:spPr>
          <a:xfrm>
            <a:off x="5751347" y="5338681"/>
            <a:ext cx="30113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7.21</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Συμπτώματα υποθερμίας.</a:t>
            </a:r>
            <a:endParaRPr sz="1200" dirty="0">
              <a:solidFill>
                <a:schemeClr val="dk1"/>
              </a:solidFill>
              <a:latin typeface="Calibri"/>
              <a:ea typeface="Calibri"/>
              <a:cs typeface="Calibri"/>
              <a:sym typeface="Calibri"/>
            </a:endParaRPr>
          </a:p>
        </p:txBody>
      </p:sp>
      <p:sp>
        <p:nvSpPr>
          <p:cNvPr id="1101" name="Google Shape;1101;p5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5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6" name="Google Shape;1086;p5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7" name="Google Shape;1087;p5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8" name="Google Shape;1088;p5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89" name="Google Shape;1089;p5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0" name="Google Shape;1090;p5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1" name="Google Shape;1091;p5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2" name="Google Shape;1092;p5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3" name="Google Shape;1093;p5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4" name="Google Shape;1094;p5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5" name="Google Shape;1095;p5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6" name="Google Shape;1096;p5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097" name="Google Shape;1097;p5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98" name="Google Shape;1098;p51"/>
          <p:cNvSpPr txBox="1"/>
          <p:nvPr/>
        </p:nvSpPr>
        <p:spPr>
          <a:xfrm>
            <a:off x="293373" y="762481"/>
            <a:ext cx="4637855" cy="544760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Συμπτώματα της υποθερμίας</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Στην ήπια υποθερμία </a:t>
            </a:r>
            <a:r>
              <a:rPr lang="en-US" sz="2400" dirty="0" smtClean="0">
                <a:solidFill>
                  <a:srgbClr val="287D7D"/>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Πολλές φορές τα συμπτώματα αυτά είναι ασαφή, γιατί ταυτίζονται με τα συμπτώματα που αναπτύσσονται για την διατήρηση της θερμοκρασίας  σε φυσιολογικά όρια.</a:t>
            </a:r>
            <a:endParaRPr sz="2800" dirty="0" smtClean="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pic>
        <p:nvPicPr>
          <p:cNvPr id="1099" name="Google Shape;1099;p51"/>
          <p:cNvPicPr preferRelativeResize="0"/>
          <p:nvPr/>
        </p:nvPicPr>
        <p:blipFill rotWithShape="1">
          <a:blip r:embed="rId3">
            <a:alphaModFix/>
          </a:blip>
          <a:srcRect/>
          <a:stretch/>
        </p:blipFill>
        <p:spPr>
          <a:xfrm>
            <a:off x="5138056" y="1420767"/>
            <a:ext cx="3801007" cy="3615431"/>
          </a:xfrm>
          <a:prstGeom prst="rect">
            <a:avLst/>
          </a:prstGeom>
          <a:noFill/>
          <a:ln>
            <a:noFill/>
          </a:ln>
        </p:spPr>
      </p:pic>
      <p:sp>
        <p:nvSpPr>
          <p:cNvPr id="1100" name="Google Shape;1100;p51"/>
          <p:cNvSpPr txBox="1"/>
          <p:nvPr/>
        </p:nvSpPr>
        <p:spPr>
          <a:xfrm>
            <a:off x="5751347" y="5338681"/>
            <a:ext cx="30113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7.21</a:t>
            </a:r>
            <a:r>
              <a:rPr lang="el-GR" sz="1200" dirty="0">
                <a:solidFill>
                  <a:schemeClr val="dk1"/>
                </a:solidFill>
                <a:latin typeface="Calibri"/>
                <a:ea typeface="Calibri"/>
                <a:cs typeface="Calibri"/>
                <a:sym typeface="Calibri"/>
              </a:rPr>
              <a:t>: </a:t>
            </a:r>
            <a:r>
              <a:rPr lang="el-GR" sz="1100" dirty="0">
                <a:solidFill>
                  <a:schemeClr val="dk1"/>
                </a:solidFill>
                <a:latin typeface="Calibri"/>
                <a:ea typeface="Calibri"/>
                <a:cs typeface="Calibri"/>
                <a:sym typeface="Calibri"/>
              </a:rPr>
              <a:t>Συμπτώματα υποθερμίας.</a:t>
            </a:r>
            <a:endParaRPr sz="1200" dirty="0">
              <a:solidFill>
                <a:schemeClr val="dk1"/>
              </a:solidFill>
              <a:latin typeface="Calibri"/>
              <a:ea typeface="Calibri"/>
              <a:cs typeface="Calibri"/>
              <a:sym typeface="Calibri"/>
            </a:endParaRPr>
          </a:p>
        </p:txBody>
      </p:sp>
      <p:sp>
        <p:nvSpPr>
          <p:cNvPr id="1101" name="Google Shape;1101;p5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5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7" name="Google Shape;1107;p5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8" name="Google Shape;1108;p5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9" name="Google Shape;1109;p5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0" name="Google Shape;1110;p5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1" name="Google Shape;1111;p5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2" name="Google Shape;1112;p5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3" name="Google Shape;1113;p5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4" name="Google Shape;1114;p5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5" name="Google Shape;1115;p5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6" name="Google Shape;1116;p5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7" name="Google Shape;1117;p5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18" name="Google Shape;1118;p5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19" name="Google Shape;1119;p52"/>
          <p:cNvSpPr txBox="1"/>
          <p:nvPr/>
        </p:nvSpPr>
        <p:spPr>
          <a:xfrm>
            <a:off x="380460" y="871338"/>
            <a:ext cx="6357798"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Συμπτώματα της υποθερμίας</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Στην μέτρια </a:t>
            </a:r>
            <a:r>
              <a:rPr lang="el-GR" sz="2000" dirty="0" smtClean="0">
                <a:solidFill>
                  <a:srgbClr val="287D7D"/>
                </a:solidFill>
                <a:latin typeface="Calibri"/>
                <a:ea typeface="Calibri"/>
                <a:cs typeface="Calibri"/>
                <a:sym typeface="Calibri"/>
              </a:rPr>
              <a:t>υποθερμία</a:t>
            </a:r>
            <a:r>
              <a:rPr lang="en-US" sz="2000" dirty="0" smtClean="0">
                <a:solidFill>
                  <a:srgbClr val="287D7D"/>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000" dirty="0" smtClean="0">
                <a:solidFill>
                  <a:srgbClr val="287D7D"/>
                </a:solidFill>
                <a:latin typeface="Calibri"/>
                <a:ea typeface="Calibri"/>
                <a:cs typeface="Calibri"/>
                <a:sym typeface="Calibri"/>
              </a:rPr>
              <a:t> </a:t>
            </a:r>
            <a:r>
              <a:rPr lang="el-GR" sz="2000" dirty="0">
                <a:solidFill>
                  <a:schemeClr val="dk1"/>
                </a:solidFill>
                <a:latin typeface="Calibri"/>
                <a:ea typeface="Calibri"/>
                <a:cs typeface="Calibri"/>
                <a:sym typeface="Calibri"/>
              </a:rPr>
              <a:t>η θερμοκρασία είναι μικρότερη από 32 βαθμούς </a:t>
            </a:r>
            <a:r>
              <a:rPr lang="el-GR" sz="2000" dirty="0" smtClean="0">
                <a:solidFill>
                  <a:schemeClr val="dk1"/>
                </a:solidFill>
                <a:latin typeface="Calibri"/>
                <a:ea typeface="Calibri"/>
                <a:cs typeface="Calibri"/>
                <a:sym typeface="Calibri"/>
              </a:rPr>
              <a:t>Κελσίου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και  </a:t>
            </a:r>
            <a:r>
              <a:rPr lang="el-GR" sz="2000" dirty="0">
                <a:solidFill>
                  <a:schemeClr val="dk1"/>
                </a:solidFill>
                <a:latin typeface="Calibri"/>
                <a:ea typeface="Calibri"/>
                <a:cs typeface="Calibri"/>
                <a:sym typeface="Calibri"/>
              </a:rPr>
              <a:t>η κλινική εικόνα του θύματος είναι πιο </a:t>
            </a:r>
            <a:r>
              <a:rPr lang="el-GR" sz="2000" dirty="0" smtClean="0">
                <a:solidFill>
                  <a:schemeClr val="dk1"/>
                </a:solidFill>
                <a:latin typeface="Calibri"/>
                <a:ea typeface="Calibri"/>
                <a:cs typeface="Calibri"/>
                <a:sym typeface="Calibri"/>
              </a:rPr>
              <a:t>σοβαρή</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Δεν </a:t>
            </a:r>
            <a:r>
              <a:rPr lang="el-GR" sz="2000" dirty="0">
                <a:solidFill>
                  <a:schemeClr val="dk1"/>
                </a:solidFill>
                <a:latin typeface="Calibri"/>
                <a:ea typeface="Calibri"/>
                <a:cs typeface="Calibri"/>
                <a:sym typeface="Calibri"/>
              </a:rPr>
              <a:t>υπάρχουν </a:t>
            </a:r>
            <a:r>
              <a:rPr lang="el-GR" sz="2000" dirty="0" smtClean="0">
                <a:solidFill>
                  <a:schemeClr val="dk1"/>
                </a:solidFill>
                <a:latin typeface="Calibri"/>
                <a:ea typeface="Calibri"/>
                <a:cs typeface="Calibri"/>
                <a:sym typeface="Calibri"/>
              </a:rPr>
              <a:t>ρίγη</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ούτε </a:t>
            </a:r>
            <a:r>
              <a:rPr lang="el-GR" sz="2000" dirty="0">
                <a:solidFill>
                  <a:schemeClr val="dk1"/>
                </a:solidFill>
                <a:latin typeface="Calibri"/>
                <a:ea typeface="Calibri"/>
                <a:cs typeface="Calibri"/>
                <a:sym typeface="Calibri"/>
              </a:rPr>
              <a:t>αίσθηση του </a:t>
            </a:r>
            <a:r>
              <a:rPr lang="el-GR" sz="2000" dirty="0" smtClean="0">
                <a:solidFill>
                  <a:schemeClr val="dk1"/>
                </a:solidFill>
                <a:latin typeface="Calibri"/>
                <a:ea typeface="Calibri"/>
                <a:cs typeface="Calibri"/>
                <a:sym typeface="Calibri"/>
              </a:rPr>
              <a:t>κρύου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Υπάρχει </a:t>
            </a:r>
            <a:r>
              <a:rPr lang="el-GR" sz="2000" dirty="0">
                <a:solidFill>
                  <a:srgbClr val="287D7D"/>
                </a:solidFill>
                <a:latin typeface="Calibri"/>
                <a:ea typeface="Calibri"/>
                <a:cs typeface="Calibri"/>
                <a:sym typeface="Calibri"/>
              </a:rPr>
              <a:t>σύγχυση </a:t>
            </a:r>
            <a:r>
              <a:rPr lang="el-GR" sz="2000" dirty="0">
                <a:solidFill>
                  <a:schemeClr val="dk1"/>
                </a:solidFill>
                <a:latin typeface="Calibri"/>
                <a:ea typeface="Calibri"/>
                <a:cs typeface="Calibri"/>
                <a:sym typeface="Calibri"/>
              </a:rPr>
              <a:t>και το θύμα είναι </a:t>
            </a:r>
            <a:r>
              <a:rPr lang="el-GR" sz="2000" dirty="0" smtClean="0">
                <a:solidFill>
                  <a:srgbClr val="287D7D"/>
                </a:solidFill>
                <a:latin typeface="Calibri"/>
                <a:ea typeface="Calibri"/>
                <a:cs typeface="Calibri"/>
                <a:sym typeface="Calibri"/>
              </a:rPr>
              <a:t>χλωμό</a:t>
            </a:r>
            <a:endParaRPr lang="en-US" sz="2000" dirty="0" smtClean="0">
              <a:solidFill>
                <a:srgbClr val="287D7D"/>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Το </a:t>
            </a:r>
            <a:r>
              <a:rPr lang="el-GR" sz="2000" dirty="0">
                <a:solidFill>
                  <a:schemeClr val="dk1"/>
                </a:solidFill>
                <a:latin typeface="Calibri"/>
                <a:ea typeface="Calibri"/>
                <a:cs typeface="Calibri"/>
                <a:sym typeface="Calibri"/>
              </a:rPr>
              <a:t>σώμα είναι σχεδόν </a:t>
            </a:r>
            <a:r>
              <a:rPr lang="el-GR" sz="2000" dirty="0">
                <a:solidFill>
                  <a:srgbClr val="287D7D"/>
                </a:solidFill>
                <a:latin typeface="Calibri"/>
                <a:ea typeface="Calibri"/>
                <a:cs typeface="Calibri"/>
                <a:sym typeface="Calibri"/>
              </a:rPr>
              <a:t>άκαμπτο</a:t>
            </a:r>
            <a:r>
              <a:rPr lang="el-GR" sz="2000" dirty="0">
                <a:solidFill>
                  <a:schemeClr val="dk1"/>
                </a:solidFill>
                <a:latin typeface="Calibri"/>
                <a:ea typeface="Calibri"/>
                <a:cs typeface="Calibri"/>
                <a:sym typeface="Calibri"/>
              </a:rPr>
              <a:t>, υπάρχει </a:t>
            </a:r>
            <a:r>
              <a:rPr lang="el-GR" sz="2000" dirty="0">
                <a:solidFill>
                  <a:srgbClr val="287D7D"/>
                </a:solidFill>
                <a:latin typeface="Calibri"/>
                <a:ea typeface="Calibri"/>
                <a:cs typeface="Calibri"/>
                <a:sym typeface="Calibri"/>
              </a:rPr>
              <a:t>απώλεια συνείδησης</a:t>
            </a:r>
            <a:r>
              <a:rPr lang="el-GR" sz="2000" dirty="0">
                <a:solidFill>
                  <a:schemeClr val="dk1"/>
                </a:solidFill>
                <a:latin typeface="Calibri"/>
                <a:ea typeface="Calibri"/>
                <a:cs typeface="Calibri"/>
                <a:sym typeface="Calibri"/>
              </a:rPr>
              <a:t>, </a:t>
            </a:r>
            <a:r>
              <a:rPr lang="el-GR" sz="2000" dirty="0">
                <a:solidFill>
                  <a:srgbClr val="287D7D"/>
                </a:solidFill>
                <a:latin typeface="Calibri"/>
                <a:ea typeface="Calibri"/>
                <a:cs typeface="Calibri"/>
                <a:sym typeface="Calibri"/>
              </a:rPr>
              <a:t>υπνηλία</a:t>
            </a:r>
            <a:r>
              <a:rPr lang="el-GR" sz="2000" dirty="0">
                <a:solidFill>
                  <a:schemeClr val="dk1"/>
                </a:solidFill>
                <a:latin typeface="Calibri"/>
                <a:ea typeface="Calibri"/>
                <a:cs typeface="Calibri"/>
                <a:sym typeface="Calibri"/>
              </a:rPr>
              <a:t> και </a:t>
            </a:r>
            <a:r>
              <a:rPr lang="el-GR" sz="2000" dirty="0">
                <a:solidFill>
                  <a:srgbClr val="287D7D"/>
                </a:solidFill>
                <a:latin typeface="Calibri"/>
                <a:ea typeface="Calibri"/>
                <a:cs typeface="Calibri"/>
                <a:sym typeface="Calibri"/>
              </a:rPr>
              <a:t>πιθανώς κώμα</a:t>
            </a:r>
            <a:r>
              <a:rPr lang="el-GR" sz="2000" dirty="0" smtClean="0">
                <a:solidFill>
                  <a:srgbClr val="287D7D"/>
                </a:solidFill>
                <a:latin typeface="Calibri"/>
                <a:ea typeface="Calibri"/>
                <a:cs typeface="Calibri"/>
                <a:sym typeface="Calibri"/>
              </a:rPr>
              <a:t>.</a:t>
            </a:r>
            <a:endParaRPr sz="2400" dirty="0"/>
          </a:p>
        </p:txBody>
      </p:sp>
      <p:sp>
        <p:nvSpPr>
          <p:cNvPr id="1120" name="Google Shape;1120;p52"/>
          <p:cNvSpPr txBox="1"/>
          <p:nvPr/>
        </p:nvSpPr>
        <p:spPr>
          <a:xfrm>
            <a:off x="6132671" y="4061731"/>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7.22</a:t>
            </a:r>
            <a:r>
              <a:rPr lang="el-GR" sz="1100" dirty="0">
                <a:solidFill>
                  <a:schemeClr val="dk1"/>
                </a:solidFill>
                <a:latin typeface="Calibri"/>
                <a:ea typeface="Calibri"/>
                <a:cs typeface="Calibri"/>
                <a:sym typeface="Calibri"/>
              </a:rPr>
              <a:t>. Κυάνωση στα δάκτυλα εξαιτίας  υποθερμίας.</a:t>
            </a:r>
            <a:endParaRPr dirty="0"/>
          </a:p>
        </p:txBody>
      </p:sp>
      <p:pic>
        <p:nvPicPr>
          <p:cNvPr id="1121" name="Google Shape;1121;p52" descr="Αποτέλεσμα εικόνας για υποθερμία χέρια"/>
          <p:cNvPicPr preferRelativeResize="0"/>
          <p:nvPr/>
        </p:nvPicPr>
        <p:blipFill rotWithShape="1">
          <a:blip r:embed="rId3">
            <a:alphaModFix/>
          </a:blip>
          <a:srcRect/>
          <a:stretch/>
        </p:blipFill>
        <p:spPr>
          <a:xfrm>
            <a:off x="6289234" y="1930361"/>
            <a:ext cx="2381250" cy="1647825"/>
          </a:xfrm>
          <a:prstGeom prst="rect">
            <a:avLst/>
          </a:prstGeom>
          <a:noFill/>
          <a:ln>
            <a:noFill/>
          </a:ln>
        </p:spPr>
      </p:pic>
      <p:sp>
        <p:nvSpPr>
          <p:cNvPr id="1122" name="Google Shape;1122;p5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5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7" name="Google Shape;1107;p5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8" name="Google Shape;1108;p5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9" name="Google Shape;1109;p5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0" name="Google Shape;1110;p5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1" name="Google Shape;1111;p5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2" name="Google Shape;1112;p5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3" name="Google Shape;1113;p5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4" name="Google Shape;1114;p5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5" name="Google Shape;1115;p5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6" name="Google Shape;1116;p5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7" name="Google Shape;1117;p5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18" name="Google Shape;1118;p5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19" name="Google Shape;1119;p52"/>
          <p:cNvSpPr txBox="1"/>
          <p:nvPr/>
        </p:nvSpPr>
        <p:spPr>
          <a:xfrm>
            <a:off x="380459" y="871338"/>
            <a:ext cx="5334541"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Συμπτώματα της υποθερμίας</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δέρμα μπορεί να </a:t>
            </a:r>
            <a:r>
              <a:rPr lang="el-GR" sz="2400" dirty="0" smtClean="0">
                <a:solidFill>
                  <a:schemeClr val="dk1"/>
                </a:solidFill>
                <a:latin typeface="Calibri"/>
                <a:ea typeface="Calibri"/>
                <a:cs typeface="Calibri"/>
                <a:sym typeface="Calibri"/>
              </a:rPr>
              <a:t>είναι</a:t>
            </a:r>
            <a:r>
              <a:rPr lang="en-US" sz="2400" dirty="0" smtClean="0">
                <a:solidFill>
                  <a:schemeClr val="dk1"/>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 </a:t>
            </a:r>
            <a:r>
              <a:rPr lang="el-GR" sz="2400" b="1" dirty="0" smtClean="0">
                <a:solidFill>
                  <a:srgbClr val="287D7D"/>
                </a:solidFill>
                <a:latin typeface="Calibri"/>
                <a:ea typeface="Calibri"/>
                <a:cs typeface="Calibri"/>
                <a:sym typeface="Calibri"/>
              </a:rPr>
              <a:t>ωχρό</a:t>
            </a:r>
            <a:endParaRPr lang="en-US" sz="2400" b="1" dirty="0" smtClean="0">
              <a:solidFill>
                <a:srgbClr val="287D7D"/>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b="1" dirty="0" smtClean="0">
                <a:solidFill>
                  <a:srgbClr val="287D7D"/>
                </a:solidFill>
                <a:latin typeface="Calibri"/>
                <a:ea typeface="Calibri"/>
                <a:cs typeface="Calibri"/>
                <a:sym typeface="Calibri"/>
              </a:rPr>
              <a:t>κυανό μπλε</a:t>
            </a:r>
            <a:endParaRPr lang="en-US" sz="2400" b="1" dirty="0" smtClean="0">
              <a:solidFill>
                <a:srgbClr val="287D7D"/>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b="1" dirty="0" smtClean="0">
                <a:solidFill>
                  <a:srgbClr val="287D7D"/>
                </a:solidFill>
                <a:latin typeface="Calibri"/>
                <a:ea typeface="Calibri"/>
                <a:cs typeface="Calibri"/>
                <a:sym typeface="Calibri"/>
              </a:rPr>
              <a:t>Κοκκινωπό</a:t>
            </a:r>
            <a:endParaRPr lang="en-US" sz="2400" b="1" dirty="0" smtClean="0">
              <a:solidFill>
                <a:srgbClr val="287D7D"/>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b="1" dirty="0" smtClean="0">
                <a:solidFill>
                  <a:srgbClr val="287D7D"/>
                </a:solidFill>
                <a:latin typeface="Calibri"/>
                <a:ea typeface="Calibri"/>
                <a:cs typeface="Calibri"/>
                <a:sym typeface="Calibri"/>
              </a:rPr>
              <a:t> </a:t>
            </a:r>
            <a:r>
              <a:rPr lang="el-GR" sz="2400" b="1" dirty="0">
                <a:solidFill>
                  <a:srgbClr val="287D7D"/>
                </a:solidFill>
                <a:latin typeface="Calibri"/>
                <a:ea typeface="Calibri"/>
                <a:cs typeface="Calibri"/>
                <a:sym typeface="Calibri"/>
              </a:rPr>
              <a:t>ή </a:t>
            </a:r>
            <a:r>
              <a:rPr lang="el-GR" sz="2400" b="1" dirty="0" smtClean="0">
                <a:solidFill>
                  <a:srgbClr val="287D7D"/>
                </a:solidFill>
                <a:latin typeface="Calibri"/>
                <a:ea typeface="Calibri"/>
                <a:cs typeface="Calibri"/>
                <a:sym typeface="Calibri"/>
              </a:rPr>
              <a:t>πρησμένο</a:t>
            </a:r>
            <a:endParaRPr sz="2800" b="1"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Κυάνωση</a:t>
            </a:r>
            <a:r>
              <a:rPr lang="el-GR" sz="2400" dirty="0">
                <a:solidFill>
                  <a:schemeClr val="dk1"/>
                </a:solidFill>
                <a:latin typeface="Calibri"/>
                <a:ea typeface="Calibri"/>
                <a:cs typeface="Calibri"/>
                <a:sym typeface="Calibri"/>
              </a:rPr>
              <a:t>, δηλαδή μπλε χρώμα μπορεί να υπάρξει στα αφτιά, την μύτη και τα δάκτυλα των χεριών και ποδιών</a:t>
            </a:r>
            <a:r>
              <a:rPr lang="el-GR" sz="1800" dirty="0">
                <a:solidFill>
                  <a:schemeClr val="dk1"/>
                </a:solidFill>
                <a:latin typeface="Calibri"/>
                <a:ea typeface="Calibri"/>
                <a:cs typeface="Calibri"/>
                <a:sym typeface="Calibri"/>
              </a:rPr>
              <a:t>.</a:t>
            </a:r>
            <a:endParaRPr sz="2000" dirty="0"/>
          </a:p>
        </p:txBody>
      </p:sp>
      <p:sp>
        <p:nvSpPr>
          <p:cNvPr id="1120" name="Google Shape;1120;p52"/>
          <p:cNvSpPr txBox="1"/>
          <p:nvPr/>
        </p:nvSpPr>
        <p:spPr>
          <a:xfrm>
            <a:off x="6132671" y="4061731"/>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7.22</a:t>
            </a:r>
            <a:r>
              <a:rPr lang="el-GR" sz="1100" dirty="0">
                <a:solidFill>
                  <a:schemeClr val="dk1"/>
                </a:solidFill>
                <a:latin typeface="Calibri"/>
                <a:ea typeface="Calibri"/>
                <a:cs typeface="Calibri"/>
                <a:sym typeface="Calibri"/>
              </a:rPr>
              <a:t>. Κυάνωση στα δάκτυλα εξαιτίας  υποθερμίας.</a:t>
            </a:r>
            <a:endParaRPr dirty="0"/>
          </a:p>
        </p:txBody>
      </p:sp>
      <p:pic>
        <p:nvPicPr>
          <p:cNvPr id="1121" name="Google Shape;1121;p52" descr="Αποτέλεσμα εικόνας για υποθερμία χέρια"/>
          <p:cNvPicPr preferRelativeResize="0"/>
          <p:nvPr/>
        </p:nvPicPr>
        <p:blipFill rotWithShape="1">
          <a:blip r:embed="rId3">
            <a:alphaModFix/>
          </a:blip>
          <a:srcRect/>
          <a:stretch/>
        </p:blipFill>
        <p:spPr>
          <a:xfrm>
            <a:off x="6289234" y="1930361"/>
            <a:ext cx="2381250" cy="1647825"/>
          </a:xfrm>
          <a:prstGeom prst="rect">
            <a:avLst/>
          </a:prstGeom>
          <a:noFill/>
          <a:ln>
            <a:noFill/>
          </a:ln>
        </p:spPr>
      </p:pic>
      <p:sp>
        <p:nvSpPr>
          <p:cNvPr id="1122" name="Google Shape;1122;p5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28" name="Google Shape;1128;p5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29" name="Google Shape;1129;p5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0" name="Google Shape;1130;p5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1" name="Google Shape;1131;p5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2" name="Google Shape;1132;p5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3" name="Google Shape;1133;p5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4" name="Google Shape;1134;p5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5" name="Google Shape;1135;p5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6" name="Google Shape;1136;p5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7" name="Google Shape;1137;p5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8" name="Google Shape;1138;p5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39" name="Google Shape;1139;p5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40" name="Google Shape;1140;p53"/>
          <p:cNvSpPr txBox="1"/>
          <p:nvPr/>
        </p:nvSpPr>
        <p:spPr>
          <a:xfrm>
            <a:off x="206287" y="806024"/>
            <a:ext cx="8306341" cy="50782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400" dirty="0">
                <a:solidFill>
                  <a:srgbClr val="EA6045"/>
                </a:solidFill>
                <a:latin typeface="Calibri"/>
                <a:ea typeface="Calibri"/>
                <a:cs typeface="Calibri"/>
                <a:sym typeface="Calibri"/>
              </a:rPr>
              <a:t>Υποθερμία</a:t>
            </a:r>
            <a:endParaRPr sz="2800" dirty="0"/>
          </a:p>
          <a:p>
            <a:pPr marL="0" marR="0" lvl="0" indent="0" algn="just" rtl="0">
              <a:lnSpc>
                <a:spcPct val="150000"/>
              </a:lnSpc>
              <a:spcBef>
                <a:spcPts val="0"/>
              </a:spcBef>
              <a:spcAft>
                <a:spcPts val="0"/>
              </a:spcAft>
              <a:buNone/>
            </a:pPr>
            <a:r>
              <a:rPr lang="el-GR" sz="2400" dirty="0">
                <a:solidFill>
                  <a:srgbClr val="287D7D"/>
                </a:solidFill>
                <a:latin typeface="Calibri"/>
                <a:ea typeface="Calibri"/>
                <a:cs typeface="Calibri"/>
                <a:sym typeface="Calibri"/>
              </a:rPr>
              <a:t>Συμπτώματα της υποθερμίας</a:t>
            </a:r>
            <a:endParaRPr sz="2800" dirty="0"/>
          </a:p>
          <a:p>
            <a:pPr marL="0" marR="0" lvl="0" indent="0" algn="just" rtl="0">
              <a:lnSpc>
                <a:spcPct val="150000"/>
              </a:lnSpc>
              <a:spcBef>
                <a:spcPts val="0"/>
              </a:spcBef>
              <a:spcAft>
                <a:spcPts val="0"/>
              </a:spcAft>
              <a:buNone/>
            </a:pPr>
            <a:r>
              <a:rPr lang="el-GR" sz="2400" dirty="0">
                <a:solidFill>
                  <a:srgbClr val="287D7D"/>
                </a:solidFill>
                <a:latin typeface="Calibri"/>
                <a:ea typeface="Calibri"/>
                <a:cs typeface="Calibri"/>
                <a:sym typeface="Calibri"/>
              </a:rPr>
              <a:t>Στην βαριά υποθερμία </a:t>
            </a:r>
            <a:r>
              <a:rPr lang="el-GR" sz="2400" dirty="0">
                <a:solidFill>
                  <a:schemeClr val="dk1"/>
                </a:solidFill>
                <a:latin typeface="Calibri"/>
                <a:ea typeface="Calibri"/>
                <a:cs typeface="Calibri"/>
                <a:sym typeface="Calibri"/>
              </a:rPr>
              <a:t>η </a:t>
            </a:r>
            <a:r>
              <a:rPr lang="el-GR" sz="2400" dirty="0" smtClean="0">
                <a:solidFill>
                  <a:schemeClr val="dk1"/>
                </a:solidFill>
                <a:latin typeface="Calibri"/>
                <a:ea typeface="Calibri"/>
                <a:cs typeface="Calibri"/>
                <a:sym typeface="Calibri"/>
              </a:rPr>
              <a:t>θερμοκρασία</a:t>
            </a:r>
            <a:r>
              <a:rPr lang="en-US" sz="2400" dirty="0" smtClean="0">
                <a:solidFill>
                  <a:schemeClr val="dk1"/>
                </a:solidFill>
                <a:latin typeface="Calibri"/>
                <a:ea typeface="Calibri"/>
                <a:cs typeface="Calibri"/>
                <a:sym typeface="Calibri"/>
              </a:rPr>
              <a:t>:</a:t>
            </a: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είναι μικρότερη από </a:t>
            </a:r>
            <a:r>
              <a:rPr lang="el-GR" sz="2400" b="1" dirty="0">
                <a:solidFill>
                  <a:schemeClr val="dk1"/>
                </a:solidFill>
                <a:latin typeface="Calibri"/>
                <a:ea typeface="Calibri"/>
                <a:cs typeface="Calibri"/>
                <a:sym typeface="Calibri"/>
              </a:rPr>
              <a:t>28 βαθμούς Κελσίου </a:t>
            </a:r>
            <a:endParaRPr lang="en-US" sz="2400" b="1"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η κλινική εικόνα του θύματος έχει επιδεινωθεί </a:t>
            </a:r>
            <a:r>
              <a:rPr lang="el-GR" sz="2400" dirty="0" smtClean="0">
                <a:solidFill>
                  <a:schemeClr val="dk1"/>
                </a:solidFill>
                <a:latin typeface="Calibri"/>
                <a:ea typeface="Calibri"/>
                <a:cs typeface="Calibri"/>
                <a:sym typeface="Calibri"/>
              </a:rPr>
              <a:t>αρκετά</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θύμα βρίσκεται σε </a:t>
            </a:r>
            <a:r>
              <a:rPr lang="el-GR" sz="2400" dirty="0" smtClean="0">
                <a:solidFill>
                  <a:schemeClr val="dk1"/>
                </a:solidFill>
                <a:latin typeface="Calibri"/>
                <a:ea typeface="Calibri"/>
                <a:cs typeface="Calibri"/>
                <a:sym typeface="Calibri"/>
              </a:rPr>
              <a:t>κώμα</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ο </a:t>
            </a:r>
            <a:r>
              <a:rPr lang="el-GR" sz="2400" dirty="0">
                <a:solidFill>
                  <a:schemeClr val="dk1"/>
                </a:solidFill>
                <a:latin typeface="Calibri"/>
                <a:ea typeface="Calibri"/>
                <a:cs typeface="Calibri"/>
                <a:sym typeface="Calibri"/>
              </a:rPr>
              <a:t>σφυγμός του είναι πολύ αδύναμος και δεν </a:t>
            </a:r>
            <a:r>
              <a:rPr lang="el-GR" sz="2400" dirty="0" err="1" smtClean="0">
                <a:solidFill>
                  <a:schemeClr val="dk1"/>
                </a:solidFill>
                <a:latin typeface="Calibri"/>
                <a:ea typeface="Calibri"/>
                <a:cs typeface="Calibri"/>
                <a:sym typeface="Calibri"/>
              </a:rPr>
              <a:t>ψηλαφείται</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αναπνοή του είναι, επίσης, πολύ αδύναμη </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οι κόρες των ματιών είναι διεσταλμένες</a:t>
            </a:r>
            <a:r>
              <a:rPr lang="el-GR" sz="2400" dirty="0" smtClean="0">
                <a:solidFill>
                  <a:schemeClr val="dk1"/>
                </a:solidFill>
                <a:latin typeface="Calibri"/>
                <a:ea typeface="Calibri"/>
                <a:cs typeface="Calibri"/>
                <a:sym typeface="Calibri"/>
              </a:rPr>
              <a:t>.</a:t>
            </a:r>
            <a:endParaRPr sz="2800" dirty="0"/>
          </a:p>
        </p:txBody>
      </p:sp>
      <p:sp>
        <p:nvSpPr>
          <p:cNvPr id="1141" name="Google Shape;1141;p5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5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28" name="Google Shape;1128;p5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29" name="Google Shape;1129;p5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0" name="Google Shape;1130;p5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1" name="Google Shape;1131;p5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2" name="Google Shape;1132;p5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3" name="Google Shape;1133;p5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4" name="Google Shape;1134;p5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5" name="Google Shape;1135;p5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6" name="Google Shape;1136;p5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7" name="Google Shape;1137;p5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8" name="Google Shape;1138;p5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39" name="Google Shape;1139;p5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40" name="Google Shape;1140;p53"/>
          <p:cNvSpPr txBox="1"/>
          <p:nvPr/>
        </p:nvSpPr>
        <p:spPr>
          <a:xfrm>
            <a:off x="206287" y="806024"/>
            <a:ext cx="8306341" cy="517060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just" rtl="0">
              <a:lnSpc>
                <a:spcPct val="150000"/>
              </a:lnSpc>
              <a:spcBef>
                <a:spcPts val="0"/>
              </a:spcBef>
              <a:spcAft>
                <a:spcPts val="0"/>
              </a:spcAft>
              <a:buNone/>
            </a:pPr>
            <a:r>
              <a:rPr lang="el-GR" sz="2000" dirty="0">
                <a:solidFill>
                  <a:srgbClr val="287D7D"/>
                </a:solidFill>
                <a:latin typeface="Calibri"/>
                <a:ea typeface="Calibri"/>
                <a:cs typeface="Calibri"/>
                <a:sym typeface="Calibri"/>
              </a:rPr>
              <a:t>Συμπτώματα της υποθερμίας</a:t>
            </a:r>
            <a:endParaRPr sz="2400" dirty="0"/>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κόρες των ματιών δεν έχουν φωτοκινητικό αντανακλαστικό, αλλά στη συγκεκριμένη περίπτωση αυτό δεν αποτελεί σημείο εγκεφαλικού θανάτου. (Το φωτοκινητικό αντανακλαστικό είναι η συστολή της κόρης του ματιού όταν πέσει πάνω της έντονο </a:t>
            </a:r>
            <a:r>
              <a:rPr lang="el-GR" sz="2000" dirty="0" smtClean="0">
                <a:solidFill>
                  <a:schemeClr val="dk1"/>
                </a:solidFill>
                <a:latin typeface="Calibri"/>
                <a:ea typeface="Calibri"/>
                <a:cs typeface="Calibri"/>
                <a:sym typeface="Calibri"/>
              </a:rPr>
              <a:t>φως)</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Υπάρχει </a:t>
            </a:r>
            <a:r>
              <a:rPr lang="el-GR" sz="2000" dirty="0">
                <a:solidFill>
                  <a:schemeClr val="dk1"/>
                </a:solidFill>
                <a:latin typeface="Calibri"/>
                <a:ea typeface="Calibri"/>
                <a:cs typeface="Calibri"/>
                <a:sym typeface="Calibri"/>
              </a:rPr>
              <a:t>υπόταση, βραδυκαρδία, ολιγουρία και γενικευμένο </a:t>
            </a:r>
            <a:r>
              <a:rPr lang="el-GR" sz="2000" dirty="0" smtClean="0">
                <a:solidFill>
                  <a:schemeClr val="dk1"/>
                </a:solidFill>
                <a:latin typeface="Calibri"/>
                <a:ea typeface="Calibri"/>
                <a:cs typeface="Calibri"/>
                <a:sym typeface="Calibri"/>
              </a:rPr>
              <a:t>οίδημα</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Το </a:t>
            </a:r>
            <a:r>
              <a:rPr lang="el-GR" sz="2000" dirty="0">
                <a:solidFill>
                  <a:schemeClr val="dk1"/>
                </a:solidFill>
                <a:latin typeface="Calibri"/>
                <a:ea typeface="Calibri"/>
                <a:cs typeface="Calibri"/>
                <a:sym typeface="Calibri"/>
              </a:rPr>
              <a:t>εκτεθειμένο δέρμα γίνεται </a:t>
            </a:r>
            <a:r>
              <a:rPr lang="el-GR" sz="2000" b="1" dirty="0">
                <a:solidFill>
                  <a:schemeClr val="dk1"/>
                </a:solidFill>
                <a:latin typeface="Calibri"/>
                <a:ea typeface="Calibri"/>
                <a:cs typeface="Calibri"/>
                <a:sym typeface="Calibri"/>
              </a:rPr>
              <a:t>μπλε</a:t>
            </a:r>
            <a:r>
              <a:rPr lang="el-GR" sz="2000" dirty="0">
                <a:solidFill>
                  <a:schemeClr val="dk1"/>
                </a:solidFill>
                <a:latin typeface="Calibri"/>
                <a:ea typeface="Calibri"/>
                <a:cs typeface="Calibri"/>
                <a:sym typeface="Calibri"/>
              </a:rPr>
              <a:t> και </a:t>
            </a:r>
            <a:r>
              <a:rPr lang="el-GR" sz="2000" b="1" dirty="0" smtClean="0">
                <a:solidFill>
                  <a:schemeClr val="dk1"/>
                </a:solidFill>
                <a:latin typeface="Calibri"/>
                <a:ea typeface="Calibri"/>
                <a:cs typeface="Calibri"/>
                <a:sym typeface="Calibri"/>
              </a:rPr>
              <a:t>οιδηματώδες</a:t>
            </a:r>
            <a:r>
              <a:rPr lang="el-GR" sz="2000" dirty="0" smtClean="0">
                <a:solidFill>
                  <a:schemeClr val="dk1"/>
                </a:solidFill>
                <a:latin typeface="Calibri"/>
                <a:ea typeface="Calibri"/>
                <a:cs typeface="Calibri"/>
                <a:sym typeface="Calibri"/>
              </a:rPr>
              <a:t>.</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 </a:t>
            </a:r>
            <a:r>
              <a:rPr lang="el-GR" sz="2000" dirty="0">
                <a:solidFill>
                  <a:schemeClr val="dk1"/>
                </a:solidFill>
                <a:latin typeface="Calibri"/>
                <a:ea typeface="Calibri"/>
                <a:cs typeface="Calibri"/>
                <a:sym typeface="Calibri"/>
              </a:rPr>
              <a:t>/Η ασθενής μοιάζει με πεθαμένος/η χωρίς να </a:t>
            </a:r>
            <a:r>
              <a:rPr lang="el-GR" sz="2000" dirty="0" smtClean="0">
                <a:solidFill>
                  <a:schemeClr val="dk1"/>
                </a:solidFill>
                <a:latin typeface="Calibri"/>
                <a:ea typeface="Calibri"/>
                <a:cs typeface="Calibri"/>
                <a:sym typeface="Calibri"/>
              </a:rPr>
              <a:t>είναι</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Συχνά </a:t>
            </a:r>
            <a:r>
              <a:rPr lang="el-GR" sz="2000" dirty="0">
                <a:solidFill>
                  <a:schemeClr val="dk1"/>
                </a:solidFill>
                <a:latin typeface="Calibri"/>
                <a:ea typeface="Calibri"/>
                <a:cs typeface="Calibri"/>
                <a:sym typeface="Calibri"/>
              </a:rPr>
              <a:t>στην βιβλιογραφία, το κώμα της υποθερμίας περιγράφεται και ως φαινομενικός </a:t>
            </a:r>
            <a:r>
              <a:rPr lang="el-GR" sz="2000" dirty="0" smtClean="0">
                <a:solidFill>
                  <a:schemeClr val="dk1"/>
                </a:solidFill>
                <a:latin typeface="Calibri"/>
                <a:ea typeface="Calibri"/>
                <a:cs typeface="Calibri"/>
                <a:sym typeface="Calibri"/>
              </a:rPr>
              <a:t>θάνατος</a:t>
            </a:r>
            <a:endParaRPr sz="2400" dirty="0"/>
          </a:p>
        </p:txBody>
      </p:sp>
      <p:sp>
        <p:nvSpPr>
          <p:cNvPr id="1141" name="Google Shape;1141;p5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 name="Google Shape;189;p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 name="Google Shape;190;p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 name="Google Shape;191;p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 name="Google Shape;192;p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3" name="Google Shape;193;p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 name="Google Shape;194;p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5" name="Google Shape;195;p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 name="Google Shape;196;p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 name="Google Shape;197;p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 name="Google Shape;198;p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 name="Google Shape;199;p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0" name="Google Shape;200;p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1" name="Google Shape;201;p6"/>
          <p:cNvSpPr txBox="1"/>
          <p:nvPr/>
        </p:nvSpPr>
        <p:spPr>
          <a:xfrm>
            <a:off x="294217" y="1035049"/>
            <a:ext cx="2512057"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b="1" dirty="0">
                <a:solidFill>
                  <a:schemeClr val="dk1"/>
                </a:solidFill>
                <a:latin typeface="Calibri"/>
                <a:ea typeface="Calibri"/>
                <a:cs typeface="Calibri"/>
                <a:sym typeface="Calibri"/>
              </a:rPr>
              <a:t>Λέξεις – Φράσεις Κλειδιά</a:t>
            </a:r>
            <a:r>
              <a:rPr lang="el-GR" sz="1500" b="1" dirty="0">
                <a:solidFill>
                  <a:schemeClr val="dk1"/>
                </a:solidFill>
                <a:latin typeface="Calibri"/>
                <a:ea typeface="Calibri"/>
                <a:cs typeface="Calibri"/>
                <a:sym typeface="Calibri"/>
              </a:rPr>
              <a:t>:</a:t>
            </a:r>
            <a:endParaRPr sz="1500" b="1" dirty="0">
              <a:solidFill>
                <a:schemeClr val="dk1"/>
              </a:solidFill>
              <a:latin typeface="Calibri"/>
              <a:ea typeface="Calibri"/>
              <a:cs typeface="Calibri"/>
              <a:sym typeface="Calibri"/>
            </a:endParaRPr>
          </a:p>
        </p:txBody>
      </p:sp>
      <p:sp>
        <p:nvSpPr>
          <p:cNvPr id="202" name="Google Shape;202;p6"/>
          <p:cNvSpPr txBox="1"/>
          <p:nvPr/>
        </p:nvSpPr>
        <p:spPr>
          <a:xfrm>
            <a:off x="408516" y="1468966"/>
            <a:ext cx="4816627" cy="5262939"/>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800" b="1" dirty="0" smtClean="0">
                <a:solidFill>
                  <a:schemeClr val="dk1"/>
                </a:solidFill>
                <a:latin typeface="Calibri"/>
                <a:ea typeface="Calibri"/>
                <a:cs typeface="Calibri"/>
                <a:sym typeface="Calibri"/>
              </a:rPr>
              <a:t>Υπερθερμία</a:t>
            </a:r>
            <a:r>
              <a:rPr lang="el-GR" sz="2800" b="1" dirty="0">
                <a:solidFill>
                  <a:schemeClr val="dk1"/>
                </a:solidFill>
                <a:latin typeface="Calibri"/>
                <a:ea typeface="Calibri"/>
                <a:cs typeface="Calibri"/>
                <a:sym typeface="Calibri"/>
              </a:rPr>
              <a:t>: </a:t>
            </a:r>
            <a:r>
              <a:rPr lang="el-GR" sz="2800" dirty="0">
                <a:solidFill>
                  <a:schemeClr val="dk1"/>
                </a:solidFill>
                <a:latin typeface="Calibri"/>
                <a:ea typeface="Calibri"/>
                <a:cs typeface="Calibri"/>
                <a:sym typeface="Calibri"/>
              </a:rPr>
              <a:t>είναι η παθολογική κατάσταση αύξησης της θερμοκρασίας του σώματος, στην οποία δεν μπορούν να ανταποκριθούν οι θερμορυθμιστικοί μηχανισμοί του </a:t>
            </a:r>
            <a:r>
              <a:rPr lang="el-GR" sz="2800" dirty="0" smtClean="0">
                <a:solidFill>
                  <a:schemeClr val="dk1"/>
                </a:solidFill>
                <a:latin typeface="Calibri"/>
                <a:ea typeface="Calibri"/>
                <a:cs typeface="Calibri"/>
                <a:sym typeface="Calibri"/>
              </a:rPr>
              <a:t>οργανισμού</a:t>
            </a:r>
            <a:endParaRPr sz="3200" dirty="0"/>
          </a:p>
          <a:p>
            <a:pPr marL="0" marR="0" lvl="0" indent="-76200" algn="l" rtl="0">
              <a:lnSpc>
                <a:spcPct val="150000"/>
              </a:lnSpc>
              <a:spcBef>
                <a:spcPts val="0"/>
              </a:spcBef>
              <a:spcAft>
                <a:spcPts val="0"/>
              </a:spcAft>
              <a:buClr>
                <a:schemeClr val="dk1"/>
              </a:buClr>
              <a:buSzPts val="1200"/>
              <a:buFont typeface="Arial"/>
              <a:buChar char="•"/>
            </a:pPr>
            <a:r>
              <a:rPr lang="el-GR" sz="2800" b="1"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203" name="Google Shape;203;p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pic>
        <p:nvPicPr>
          <p:cNvPr id="275458" name="Picture 2" descr="Μπορείς να έχεις υπερθερμία χωρίς να έχεις πυρέτο - iPop"/>
          <p:cNvPicPr>
            <a:picLocks noChangeAspect="1" noChangeArrowheads="1"/>
          </p:cNvPicPr>
          <p:nvPr/>
        </p:nvPicPr>
        <p:blipFill>
          <a:blip r:embed="rId4"/>
          <a:srcRect/>
          <a:stretch>
            <a:fillRect/>
          </a:stretch>
        </p:blipFill>
        <p:spPr bwMode="auto">
          <a:xfrm>
            <a:off x="5366655" y="1428521"/>
            <a:ext cx="3472543" cy="4449763"/>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7" name="Google Shape;1147;p5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8" name="Google Shape;1148;p5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9" name="Google Shape;1149;p5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0" name="Google Shape;1150;p5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1" name="Google Shape;1151;p5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2" name="Google Shape;1152;p5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3" name="Google Shape;1153;p5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4" name="Google Shape;1154;p5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5" name="Google Shape;1155;p5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6" name="Google Shape;1156;p5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7" name="Google Shape;1157;p5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58" name="Google Shape;1158;p5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59" name="Google Shape;1159;p54"/>
          <p:cNvSpPr txBox="1"/>
          <p:nvPr/>
        </p:nvSpPr>
        <p:spPr>
          <a:xfrm>
            <a:off x="358687" y="893109"/>
            <a:ext cx="4530055"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Αντιμετώπιση της υποθερμίας.</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Πρωταρχικός στόχος σε ένα θύμα υποθερμίας είναι η </a:t>
            </a:r>
            <a:r>
              <a:rPr lang="el-GR" sz="2000" b="1" dirty="0" err="1">
                <a:solidFill>
                  <a:schemeClr val="dk1"/>
                </a:solidFill>
                <a:latin typeface="Calibri"/>
                <a:ea typeface="Calibri"/>
                <a:cs typeface="Calibri"/>
                <a:sym typeface="Calibri"/>
              </a:rPr>
              <a:t>επαναθέρμανσή</a:t>
            </a:r>
            <a:r>
              <a:rPr lang="el-GR" sz="2000" b="1" dirty="0">
                <a:solidFill>
                  <a:schemeClr val="dk1"/>
                </a:solidFill>
                <a:latin typeface="Calibri"/>
                <a:ea typeface="Calibri"/>
                <a:cs typeface="Calibri"/>
                <a:sym typeface="Calibri"/>
              </a:rPr>
              <a:t> </a:t>
            </a:r>
            <a:r>
              <a:rPr lang="el-GR" sz="2000" b="1" dirty="0" smtClean="0">
                <a:solidFill>
                  <a:schemeClr val="dk1"/>
                </a:solidFill>
                <a:latin typeface="Calibri"/>
                <a:ea typeface="Calibri"/>
                <a:cs typeface="Calibri"/>
                <a:sym typeface="Calibri"/>
              </a:rPr>
              <a:t>του</a:t>
            </a:r>
            <a:endParaRPr lang="en-US" sz="2000" b="1"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επαναθέρμανση γίνεται με παθητικούς και ενεργητικούς </a:t>
            </a:r>
            <a:r>
              <a:rPr lang="el-GR" sz="2000" dirty="0" smtClean="0">
                <a:solidFill>
                  <a:schemeClr val="dk1"/>
                </a:solidFill>
                <a:latin typeface="Calibri"/>
                <a:ea typeface="Calibri"/>
                <a:cs typeface="Calibri"/>
                <a:sym typeface="Calibri"/>
              </a:rPr>
              <a:t>τρόπους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rgbClr val="287D7D"/>
                </a:solidFill>
                <a:latin typeface="Calibri"/>
                <a:ea typeface="Calibri"/>
                <a:cs typeface="Calibri"/>
                <a:sym typeface="Calibri"/>
              </a:rPr>
              <a:t>παθητική επαναθέρμανση  </a:t>
            </a:r>
            <a:r>
              <a:rPr lang="el-GR" sz="2000" dirty="0">
                <a:solidFill>
                  <a:schemeClr val="dk1"/>
                </a:solidFill>
                <a:latin typeface="Calibri"/>
                <a:ea typeface="Calibri"/>
                <a:cs typeface="Calibri"/>
                <a:sym typeface="Calibri"/>
              </a:rPr>
              <a:t>ενδείκνυται σε ασθενείς με ήπια </a:t>
            </a:r>
            <a:r>
              <a:rPr lang="el-GR" sz="2000" dirty="0" smtClean="0">
                <a:solidFill>
                  <a:schemeClr val="dk1"/>
                </a:solidFill>
                <a:latin typeface="Calibri"/>
                <a:ea typeface="Calibri"/>
                <a:cs typeface="Calibri"/>
                <a:sym typeface="Calibri"/>
              </a:rPr>
              <a:t>υποθερμία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Μεταφέρουμε </a:t>
            </a:r>
            <a:r>
              <a:rPr lang="el-GR" sz="2000" dirty="0">
                <a:solidFill>
                  <a:schemeClr val="dk1"/>
                </a:solidFill>
                <a:latin typeface="Calibri"/>
                <a:ea typeface="Calibri"/>
                <a:cs typeface="Calibri"/>
                <a:sym typeface="Calibri"/>
              </a:rPr>
              <a:t>το θύμα σε προστατευμένο και ζεστό χώρο</a:t>
            </a:r>
            <a:r>
              <a:rPr lang="el-GR" sz="2000" dirty="0" smtClean="0">
                <a:solidFill>
                  <a:schemeClr val="dk1"/>
                </a:solidFill>
                <a:latin typeface="Calibri"/>
                <a:ea typeface="Calibri"/>
                <a:cs typeface="Calibri"/>
                <a:sym typeface="Calibri"/>
              </a:rPr>
              <a:t>.</a:t>
            </a:r>
            <a:endParaRPr sz="2400" dirty="0"/>
          </a:p>
        </p:txBody>
      </p:sp>
      <p:pic>
        <p:nvPicPr>
          <p:cNvPr id="1160" name="Google Shape;1160;p54" descr="Προσοχή στην υποθερμία"/>
          <p:cNvPicPr preferRelativeResize="0"/>
          <p:nvPr/>
        </p:nvPicPr>
        <p:blipFill rotWithShape="1">
          <a:blip r:embed="rId3">
            <a:alphaModFix/>
          </a:blip>
          <a:srcRect/>
          <a:stretch/>
        </p:blipFill>
        <p:spPr>
          <a:xfrm>
            <a:off x="5399313" y="1604579"/>
            <a:ext cx="3530081" cy="4349907"/>
          </a:xfrm>
          <a:prstGeom prst="rect">
            <a:avLst/>
          </a:prstGeom>
          <a:noFill/>
          <a:ln>
            <a:noFill/>
          </a:ln>
        </p:spPr>
      </p:pic>
      <p:sp>
        <p:nvSpPr>
          <p:cNvPr id="1161" name="Google Shape;1161;p54"/>
          <p:cNvSpPr txBox="1"/>
          <p:nvPr/>
        </p:nvSpPr>
        <p:spPr>
          <a:xfrm>
            <a:off x="5991735" y="6080264"/>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7.23</a:t>
            </a:r>
            <a:r>
              <a:rPr lang="el-GR" sz="1100" dirty="0">
                <a:solidFill>
                  <a:schemeClr val="dk1"/>
                </a:solidFill>
                <a:latin typeface="Calibri"/>
                <a:ea typeface="Calibri"/>
                <a:cs typeface="Calibri"/>
                <a:sym typeface="Calibri"/>
              </a:rPr>
              <a:t>. Συμπτώματα ύποπτα για   υποθερμία.</a:t>
            </a:r>
            <a:endParaRPr dirty="0"/>
          </a:p>
        </p:txBody>
      </p:sp>
      <p:sp>
        <p:nvSpPr>
          <p:cNvPr id="1162" name="Google Shape;1162;p5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p5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7" name="Google Shape;1147;p5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8" name="Google Shape;1148;p5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9" name="Google Shape;1149;p5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0" name="Google Shape;1150;p5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1" name="Google Shape;1151;p5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2" name="Google Shape;1152;p5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3" name="Google Shape;1153;p5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4" name="Google Shape;1154;p5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5" name="Google Shape;1155;p5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6" name="Google Shape;1156;p5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7" name="Google Shape;1157;p5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58" name="Google Shape;1158;p5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59" name="Google Shape;1159;p54"/>
          <p:cNvSpPr txBox="1"/>
          <p:nvPr/>
        </p:nvSpPr>
        <p:spPr>
          <a:xfrm>
            <a:off x="358687" y="893109"/>
            <a:ext cx="4530055"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Αντιμετώπιση της υποθερμίας</a:t>
            </a:r>
            <a:r>
              <a:rPr lang="el-GR" sz="2000" dirty="0" smtClean="0">
                <a:solidFill>
                  <a:srgbClr val="287D7D"/>
                </a:solidFill>
                <a:latin typeface="Calibri"/>
                <a:ea typeface="Calibri"/>
                <a:cs typeface="Calibri"/>
                <a:sym typeface="Calibri"/>
              </a:rPr>
              <a:t>.</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Αφαιρούμε τα βρεγμένα ρούχα και τα αντικαθιστούμε με στεγνά και ζεστά </a:t>
            </a:r>
            <a:r>
              <a:rPr lang="el-GR" sz="2000" dirty="0" smtClean="0">
                <a:solidFill>
                  <a:schemeClr val="dk1"/>
                </a:solidFill>
                <a:latin typeface="Calibri"/>
                <a:ea typeface="Calibri"/>
                <a:cs typeface="Calibri"/>
                <a:sym typeface="Calibri"/>
              </a:rPr>
              <a:t>ρούχα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rgbClr val="287D7D"/>
                </a:solidFill>
                <a:latin typeface="Calibri"/>
                <a:ea typeface="Calibri"/>
                <a:cs typeface="Calibri"/>
                <a:sym typeface="Calibri"/>
              </a:rPr>
              <a:t>Το </a:t>
            </a:r>
            <a:r>
              <a:rPr lang="el-GR" sz="2000" dirty="0">
                <a:solidFill>
                  <a:srgbClr val="287D7D"/>
                </a:solidFill>
                <a:latin typeface="Calibri"/>
                <a:ea typeface="Calibri"/>
                <a:cs typeface="Calibri"/>
                <a:sym typeface="Calibri"/>
              </a:rPr>
              <a:t>σκεπάζουμε με στεγνά και ζεστά καλύμματα</a:t>
            </a:r>
            <a:r>
              <a:rPr lang="el-GR" sz="2000" dirty="0">
                <a:solidFill>
                  <a:schemeClr val="dk1"/>
                </a:solidFill>
                <a:latin typeface="Calibri"/>
                <a:ea typeface="Calibri"/>
                <a:cs typeface="Calibri"/>
                <a:sym typeface="Calibri"/>
              </a:rPr>
              <a:t>, ιδιαίτερα καλύπτουμε το </a:t>
            </a:r>
            <a:r>
              <a:rPr lang="el-GR" sz="2000" dirty="0" smtClean="0">
                <a:solidFill>
                  <a:schemeClr val="dk1"/>
                </a:solidFill>
                <a:latin typeface="Calibri"/>
                <a:ea typeface="Calibri"/>
                <a:cs typeface="Calibri"/>
                <a:sym typeface="Calibri"/>
              </a:rPr>
              <a:t>κεφάλι</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Ελέγχουμε </a:t>
            </a:r>
            <a:r>
              <a:rPr lang="el-GR" sz="2000" dirty="0">
                <a:solidFill>
                  <a:schemeClr val="dk1"/>
                </a:solidFill>
                <a:latin typeface="Calibri"/>
                <a:ea typeface="Calibri"/>
                <a:cs typeface="Calibri"/>
                <a:sym typeface="Calibri"/>
              </a:rPr>
              <a:t>τα ζωτικά του </a:t>
            </a:r>
            <a:r>
              <a:rPr lang="el-GR" sz="2000" dirty="0" smtClean="0">
                <a:solidFill>
                  <a:schemeClr val="dk1"/>
                </a:solidFill>
                <a:latin typeface="Calibri"/>
                <a:ea typeface="Calibri"/>
                <a:cs typeface="Calibri"/>
                <a:sym typeface="Calibri"/>
              </a:rPr>
              <a:t>σημεία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Καλούμε </a:t>
            </a:r>
            <a:r>
              <a:rPr lang="el-GR" sz="2000" dirty="0">
                <a:solidFill>
                  <a:schemeClr val="dk1"/>
                </a:solidFill>
                <a:latin typeface="Calibri"/>
                <a:ea typeface="Calibri"/>
                <a:cs typeface="Calibri"/>
                <a:sym typeface="Calibri"/>
              </a:rPr>
              <a:t>για </a:t>
            </a:r>
            <a:r>
              <a:rPr lang="el-GR" sz="2000" dirty="0" smtClean="0">
                <a:solidFill>
                  <a:schemeClr val="dk1"/>
                </a:solidFill>
                <a:latin typeface="Calibri"/>
                <a:ea typeface="Calibri"/>
                <a:cs typeface="Calibri"/>
                <a:sym typeface="Calibri"/>
              </a:rPr>
              <a:t>βοήθεια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Χορηγούμε </a:t>
            </a:r>
            <a:r>
              <a:rPr lang="el-GR" sz="2000" dirty="0">
                <a:solidFill>
                  <a:schemeClr val="dk1"/>
                </a:solidFill>
                <a:latin typeface="Calibri"/>
                <a:ea typeface="Calibri"/>
                <a:cs typeface="Calibri"/>
                <a:sym typeface="Calibri"/>
              </a:rPr>
              <a:t>ζεστά ροφήματα, αλλά όχι αλκοόλ γιατί επιδεινώνει την </a:t>
            </a:r>
            <a:r>
              <a:rPr lang="el-GR" sz="2000" dirty="0" smtClean="0">
                <a:solidFill>
                  <a:schemeClr val="dk1"/>
                </a:solidFill>
                <a:latin typeface="Calibri"/>
                <a:ea typeface="Calibri"/>
                <a:cs typeface="Calibri"/>
                <a:sym typeface="Calibri"/>
              </a:rPr>
              <a:t>υποθερμία</a:t>
            </a:r>
            <a:endParaRPr sz="2400" dirty="0"/>
          </a:p>
        </p:txBody>
      </p:sp>
      <p:pic>
        <p:nvPicPr>
          <p:cNvPr id="1160" name="Google Shape;1160;p54" descr="Προσοχή στην υποθερμία"/>
          <p:cNvPicPr preferRelativeResize="0"/>
          <p:nvPr/>
        </p:nvPicPr>
        <p:blipFill rotWithShape="1">
          <a:blip r:embed="rId3">
            <a:alphaModFix/>
          </a:blip>
          <a:srcRect/>
          <a:stretch/>
        </p:blipFill>
        <p:spPr>
          <a:xfrm>
            <a:off x="5399313" y="1604579"/>
            <a:ext cx="3530081" cy="4349907"/>
          </a:xfrm>
          <a:prstGeom prst="rect">
            <a:avLst/>
          </a:prstGeom>
          <a:noFill/>
          <a:ln>
            <a:noFill/>
          </a:ln>
        </p:spPr>
      </p:pic>
      <p:sp>
        <p:nvSpPr>
          <p:cNvPr id="1161" name="Google Shape;1161;p54"/>
          <p:cNvSpPr txBox="1"/>
          <p:nvPr/>
        </p:nvSpPr>
        <p:spPr>
          <a:xfrm>
            <a:off x="5991735" y="6080264"/>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7.23</a:t>
            </a:r>
            <a:r>
              <a:rPr lang="el-GR" sz="1100" dirty="0">
                <a:solidFill>
                  <a:schemeClr val="dk1"/>
                </a:solidFill>
                <a:latin typeface="Calibri"/>
                <a:ea typeface="Calibri"/>
                <a:cs typeface="Calibri"/>
                <a:sym typeface="Calibri"/>
              </a:rPr>
              <a:t>. Συμπτώματα ύποπτα για   υποθερμία.</a:t>
            </a:r>
            <a:endParaRPr dirty="0"/>
          </a:p>
        </p:txBody>
      </p:sp>
      <p:sp>
        <p:nvSpPr>
          <p:cNvPr id="1162" name="Google Shape;1162;p5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5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68" name="Google Shape;1168;p5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69" name="Google Shape;1169;p5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0" name="Google Shape;1170;p5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1" name="Google Shape;1171;p5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2" name="Google Shape;1172;p5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3" name="Google Shape;1173;p5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4" name="Google Shape;1174;p5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5" name="Google Shape;1175;p5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6" name="Google Shape;1176;p5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7" name="Google Shape;1177;p5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8" name="Google Shape;1178;p5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79" name="Google Shape;1179;p5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80" name="Google Shape;1180;p55"/>
          <p:cNvSpPr txBox="1"/>
          <p:nvPr/>
        </p:nvSpPr>
        <p:spPr>
          <a:xfrm>
            <a:off x="140973" y="958425"/>
            <a:ext cx="4779369"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Υποθερμία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Αντιμετώπιση της υποθερμίας.</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rgbClr val="287D7D"/>
                </a:solidFill>
                <a:latin typeface="Calibri"/>
                <a:ea typeface="Calibri"/>
                <a:cs typeface="Calibri"/>
                <a:sym typeface="Calibri"/>
              </a:rPr>
              <a:t>Εάν το θύμα βρίσκεται στην ύπαιθρο </a:t>
            </a:r>
            <a:r>
              <a:rPr lang="el-GR" sz="2000" dirty="0">
                <a:solidFill>
                  <a:schemeClr val="dk1"/>
                </a:solidFill>
                <a:latin typeface="Calibri"/>
                <a:ea typeface="Calibri"/>
                <a:cs typeface="Calibri"/>
                <a:sym typeface="Calibri"/>
              </a:rPr>
              <a:t>φροντίζουμε να μειώσουμε όσο μπορούμε την απώλεια θερμότητας από το σώμα </a:t>
            </a:r>
            <a:r>
              <a:rPr lang="el-GR" sz="2000" dirty="0" smtClean="0">
                <a:solidFill>
                  <a:schemeClr val="dk1"/>
                </a:solidFill>
                <a:latin typeface="Calibri"/>
                <a:ea typeface="Calibri"/>
                <a:cs typeface="Calibri"/>
                <a:sym typeface="Calibri"/>
              </a:rPr>
              <a:t>του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Το </a:t>
            </a:r>
            <a:r>
              <a:rPr lang="el-GR" sz="2000" dirty="0">
                <a:solidFill>
                  <a:schemeClr val="dk1"/>
                </a:solidFill>
                <a:latin typeface="Calibri"/>
                <a:ea typeface="Calibri"/>
                <a:cs typeface="Calibri"/>
                <a:sym typeface="Calibri"/>
              </a:rPr>
              <a:t>καλύπτουμε με όσο περισσότερες κουβέρτες έχουμε </a:t>
            </a:r>
            <a:r>
              <a:rPr lang="el-GR" sz="2000" dirty="0" smtClean="0">
                <a:solidFill>
                  <a:schemeClr val="dk1"/>
                </a:solidFill>
                <a:latin typeface="Calibri"/>
                <a:ea typeface="Calibri"/>
                <a:cs typeface="Calibri"/>
                <a:sym typeface="Calibri"/>
              </a:rPr>
              <a:t>διαθέσιμες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Προφυλάσσουμε  </a:t>
            </a:r>
            <a:r>
              <a:rPr lang="el-GR" sz="2000" dirty="0">
                <a:solidFill>
                  <a:schemeClr val="dk1"/>
                </a:solidFill>
                <a:latin typeface="Calibri"/>
                <a:ea typeface="Calibri"/>
                <a:cs typeface="Calibri"/>
                <a:sym typeface="Calibri"/>
              </a:rPr>
              <a:t>το κεφάλι του και τον αυχένα του κατά τις μετακινήσεις </a:t>
            </a:r>
            <a:r>
              <a:rPr lang="el-GR" sz="2000" dirty="0" smtClean="0">
                <a:solidFill>
                  <a:schemeClr val="dk1"/>
                </a:solidFill>
                <a:latin typeface="Calibri"/>
                <a:ea typeface="Calibri"/>
                <a:cs typeface="Calibri"/>
                <a:sym typeface="Calibri"/>
              </a:rPr>
              <a:t>του</a:t>
            </a:r>
            <a:endParaRPr sz="2400" dirty="0"/>
          </a:p>
        </p:txBody>
      </p:sp>
      <p:sp>
        <p:nvSpPr>
          <p:cNvPr id="1181" name="Google Shape;1181;p55"/>
          <p:cNvSpPr txBox="1"/>
          <p:nvPr/>
        </p:nvSpPr>
        <p:spPr>
          <a:xfrm>
            <a:off x="5783201" y="5794676"/>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7.24</a:t>
            </a:r>
            <a:r>
              <a:rPr lang="el-GR" sz="1100" dirty="0">
                <a:solidFill>
                  <a:schemeClr val="dk1"/>
                </a:solidFill>
                <a:latin typeface="Calibri"/>
                <a:ea typeface="Calibri"/>
                <a:cs typeface="Calibri"/>
                <a:sym typeface="Calibri"/>
              </a:rPr>
              <a:t>. Ποιοι κινδυνεύουν περισσότερο από υποθερμία.</a:t>
            </a:r>
            <a:endParaRPr dirty="0"/>
          </a:p>
        </p:txBody>
      </p:sp>
      <p:pic>
        <p:nvPicPr>
          <p:cNvPr id="1182" name="Google Shape;1182;p55" descr="Αποτέλεσμα εικόνας για υποθερμία συμπτώματα"/>
          <p:cNvPicPr preferRelativeResize="0"/>
          <p:nvPr/>
        </p:nvPicPr>
        <p:blipFill rotWithShape="1">
          <a:blip r:embed="rId3">
            <a:alphaModFix/>
          </a:blip>
          <a:srcRect/>
          <a:stretch/>
        </p:blipFill>
        <p:spPr>
          <a:xfrm>
            <a:off x="4942113" y="1458177"/>
            <a:ext cx="3965497" cy="4213279"/>
          </a:xfrm>
          <a:prstGeom prst="rect">
            <a:avLst/>
          </a:prstGeom>
          <a:noFill/>
          <a:ln>
            <a:noFill/>
          </a:ln>
        </p:spPr>
      </p:pic>
      <p:sp>
        <p:nvSpPr>
          <p:cNvPr id="1183" name="Google Shape;1183;p5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67" name="Google Shape;1167;p5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68" name="Google Shape;1168;p5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69" name="Google Shape;1169;p5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0" name="Google Shape;1170;p5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1" name="Google Shape;1171;p5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2" name="Google Shape;1172;p5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3" name="Google Shape;1173;p5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4" name="Google Shape;1174;p5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5" name="Google Shape;1175;p5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6" name="Google Shape;1176;p5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7" name="Google Shape;1177;p5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8" name="Google Shape;1178;p5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179" name="Google Shape;1179;p5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180" name="Google Shape;1180;p55"/>
          <p:cNvSpPr txBox="1"/>
          <p:nvPr/>
        </p:nvSpPr>
        <p:spPr>
          <a:xfrm>
            <a:off x="336916" y="849567"/>
            <a:ext cx="4844683" cy="590927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Υποθερμία</a:t>
            </a:r>
            <a:endParaRPr sz="2000" dirty="0"/>
          </a:p>
          <a:p>
            <a:pPr marL="0" marR="0" lvl="0" indent="0" algn="l" rtl="0">
              <a:lnSpc>
                <a:spcPct val="150000"/>
              </a:lnSpc>
              <a:spcBef>
                <a:spcPts val="0"/>
              </a:spcBef>
              <a:spcAft>
                <a:spcPts val="0"/>
              </a:spcAft>
              <a:buNone/>
            </a:pPr>
            <a:r>
              <a:rPr lang="el-GR" sz="1800" dirty="0">
                <a:solidFill>
                  <a:srgbClr val="287D7D"/>
                </a:solidFill>
                <a:latin typeface="Calibri"/>
                <a:ea typeface="Calibri"/>
                <a:cs typeface="Calibri"/>
                <a:sym typeface="Calibri"/>
              </a:rPr>
              <a:t>Αντιμετώπιση της υποθερμίας.</a:t>
            </a:r>
            <a:endParaRPr sz="2000" dirty="0"/>
          </a:p>
          <a:p>
            <a:pPr marL="0" marR="0" lvl="0" indent="0" algn="l" rtl="0">
              <a:lnSpc>
                <a:spcPct val="150000"/>
              </a:lnSpc>
              <a:spcBef>
                <a:spcPts val="0"/>
              </a:spcBef>
              <a:spcAft>
                <a:spcPts val="0"/>
              </a:spcAft>
              <a:buNone/>
            </a:pPr>
            <a:r>
              <a:rPr lang="el-GR" sz="1800" dirty="0">
                <a:solidFill>
                  <a:srgbClr val="287D7D"/>
                </a:solidFill>
                <a:latin typeface="Calibri"/>
                <a:ea typeface="Calibri"/>
                <a:cs typeface="Calibri"/>
                <a:sym typeface="Calibri"/>
              </a:rPr>
              <a:t>Εάν το θύμα βρίσκεται στην </a:t>
            </a:r>
            <a:r>
              <a:rPr lang="el-GR" sz="1800" dirty="0" smtClean="0">
                <a:solidFill>
                  <a:srgbClr val="287D7D"/>
                </a:solidFill>
                <a:latin typeface="Calibri"/>
                <a:ea typeface="Calibri"/>
                <a:cs typeface="Calibri"/>
                <a:sym typeface="Calibri"/>
              </a:rPr>
              <a:t>ύπαιθρο</a:t>
            </a:r>
            <a:r>
              <a:rPr lang="el-GR" sz="1800" dirty="0" smtClean="0">
                <a:solidFill>
                  <a:schemeClr val="dk1"/>
                </a:solidFill>
                <a:latin typeface="Calibri"/>
                <a:ea typeface="Calibri"/>
                <a:cs typeface="Calibri"/>
                <a:sym typeface="Calibri"/>
              </a:rPr>
              <a:t>.</a:t>
            </a:r>
            <a:endParaRPr sz="2000" dirty="0"/>
          </a:p>
          <a:p>
            <a:pPr marL="0" marR="0" lvl="0" indent="0" algn="l" rtl="0">
              <a:lnSpc>
                <a:spcPct val="150000"/>
              </a:lnSpc>
              <a:spcBef>
                <a:spcPts val="0"/>
              </a:spcBef>
              <a:spcAft>
                <a:spcPts val="0"/>
              </a:spcAft>
              <a:buFont typeface="Wingdings" pitchFamily="2" charset="2"/>
              <a:buChar char="ü"/>
            </a:pPr>
            <a:r>
              <a:rPr lang="el-GR" sz="1800" dirty="0">
                <a:solidFill>
                  <a:schemeClr val="dk1"/>
                </a:solidFill>
                <a:latin typeface="Calibri"/>
                <a:ea typeface="Calibri"/>
                <a:cs typeface="Calibri"/>
                <a:sym typeface="Calibri"/>
              </a:rPr>
              <a:t>Φροντίζουμε το σώμα του θύματος να μην είναι σε επαφή με το έδαφος και στρώνουμε εφημερίδες, ναύλων ή </a:t>
            </a:r>
            <a:r>
              <a:rPr lang="el-GR" sz="1800" dirty="0" smtClean="0">
                <a:solidFill>
                  <a:schemeClr val="dk1"/>
                </a:solidFill>
                <a:latin typeface="Calibri"/>
                <a:ea typeface="Calibri"/>
                <a:cs typeface="Calibri"/>
                <a:sym typeface="Calibri"/>
              </a:rPr>
              <a:t>χαρτιά</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 </a:t>
            </a:r>
            <a:r>
              <a:rPr lang="el-GR" sz="1800" dirty="0">
                <a:solidFill>
                  <a:srgbClr val="287D7D"/>
                </a:solidFill>
                <a:latin typeface="Calibri"/>
                <a:ea typeface="Calibri"/>
                <a:cs typeface="Calibri"/>
                <a:sym typeface="Calibri"/>
              </a:rPr>
              <a:t>Τοποθετούμε ζεστές κομπρέσες στις μασχάλες και την βουβωνική </a:t>
            </a:r>
            <a:r>
              <a:rPr lang="el-GR" sz="1800" dirty="0" smtClean="0">
                <a:solidFill>
                  <a:srgbClr val="287D7D"/>
                </a:solidFill>
                <a:latin typeface="Calibri"/>
                <a:ea typeface="Calibri"/>
                <a:cs typeface="Calibri"/>
                <a:sym typeface="Calibri"/>
              </a:rPr>
              <a:t>χώρα</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Ελέγχουμε </a:t>
            </a:r>
            <a:r>
              <a:rPr lang="el-GR" sz="1800" dirty="0">
                <a:solidFill>
                  <a:schemeClr val="dk1"/>
                </a:solidFill>
                <a:latin typeface="Calibri"/>
                <a:ea typeface="Calibri"/>
                <a:cs typeface="Calibri"/>
                <a:sym typeface="Calibri"/>
              </a:rPr>
              <a:t>τα ζωτικά σημεία και είμαστε έτοιμοι να εφαρμόσουμε ΚΑΡΠΑ, αν </a:t>
            </a:r>
            <a:r>
              <a:rPr lang="el-GR" sz="1800" dirty="0" smtClean="0">
                <a:solidFill>
                  <a:schemeClr val="dk1"/>
                </a:solidFill>
                <a:latin typeface="Calibri"/>
                <a:ea typeface="Calibri"/>
                <a:cs typeface="Calibri"/>
                <a:sym typeface="Calibri"/>
              </a:rPr>
              <a:t>χρειαστεί</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Καλούμε </a:t>
            </a:r>
            <a:r>
              <a:rPr lang="el-GR" sz="1800" dirty="0">
                <a:solidFill>
                  <a:schemeClr val="dk1"/>
                </a:solidFill>
                <a:latin typeface="Calibri"/>
                <a:ea typeface="Calibri"/>
                <a:cs typeface="Calibri"/>
                <a:sym typeface="Calibri"/>
              </a:rPr>
              <a:t>για βοήθεια το </a:t>
            </a:r>
            <a:r>
              <a:rPr lang="el-GR" sz="1800" dirty="0" smtClean="0">
                <a:solidFill>
                  <a:schemeClr val="dk1"/>
                </a:solidFill>
                <a:latin typeface="Calibri"/>
                <a:ea typeface="Calibri"/>
                <a:cs typeface="Calibri"/>
                <a:sym typeface="Calibri"/>
              </a:rPr>
              <a:t>γρηγορότερο</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800" dirty="0" smtClean="0">
                <a:solidFill>
                  <a:schemeClr val="dk1"/>
                </a:solidFill>
                <a:latin typeface="Calibri"/>
                <a:ea typeface="Calibri"/>
                <a:cs typeface="Calibri"/>
                <a:sym typeface="Calibri"/>
              </a:rPr>
              <a:t>Δίνουμε </a:t>
            </a:r>
            <a:r>
              <a:rPr lang="el-GR" sz="1800" dirty="0">
                <a:solidFill>
                  <a:schemeClr val="dk1"/>
                </a:solidFill>
                <a:latin typeface="Calibri"/>
                <a:ea typeface="Calibri"/>
                <a:cs typeface="Calibri"/>
                <a:sym typeface="Calibri"/>
              </a:rPr>
              <a:t>στο θύμα  να πιεί ζεστά ροφήματα. </a:t>
            </a:r>
            <a:endParaRPr sz="20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rgbClr val="EA6045"/>
              </a:solidFill>
              <a:latin typeface="Calibri"/>
              <a:ea typeface="Calibri"/>
              <a:cs typeface="Calibri"/>
              <a:sym typeface="Calibri"/>
            </a:endParaRPr>
          </a:p>
        </p:txBody>
      </p:sp>
      <p:sp>
        <p:nvSpPr>
          <p:cNvPr id="1181" name="Google Shape;1181;p55"/>
          <p:cNvSpPr txBox="1"/>
          <p:nvPr/>
        </p:nvSpPr>
        <p:spPr>
          <a:xfrm>
            <a:off x="5783201" y="5381018"/>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7.24</a:t>
            </a:r>
            <a:r>
              <a:rPr lang="el-GR" sz="1100" dirty="0">
                <a:solidFill>
                  <a:schemeClr val="dk1"/>
                </a:solidFill>
                <a:latin typeface="Calibri"/>
                <a:ea typeface="Calibri"/>
                <a:cs typeface="Calibri"/>
                <a:sym typeface="Calibri"/>
              </a:rPr>
              <a:t>. Ποιοι κινδυνεύουν περισσότερο από υποθερμία.</a:t>
            </a:r>
            <a:endParaRPr dirty="0"/>
          </a:p>
        </p:txBody>
      </p:sp>
      <p:pic>
        <p:nvPicPr>
          <p:cNvPr id="1182" name="Google Shape;1182;p55" descr="Αποτέλεσμα εικόνας για υποθερμία συμπτώματα"/>
          <p:cNvPicPr preferRelativeResize="0"/>
          <p:nvPr/>
        </p:nvPicPr>
        <p:blipFill rotWithShape="1">
          <a:blip r:embed="rId3">
            <a:alphaModFix/>
          </a:blip>
          <a:srcRect/>
          <a:stretch/>
        </p:blipFill>
        <p:spPr>
          <a:xfrm>
            <a:off x="5214257" y="1458178"/>
            <a:ext cx="3693354" cy="3483936"/>
          </a:xfrm>
          <a:prstGeom prst="rect">
            <a:avLst/>
          </a:prstGeom>
          <a:noFill/>
          <a:ln>
            <a:noFill/>
          </a:ln>
        </p:spPr>
      </p:pic>
      <p:sp>
        <p:nvSpPr>
          <p:cNvPr id="1183" name="Google Shape;1183;p5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Η ενεργητική </a:t>
            </a:r>
            <a:r>
              <a:rPr lang="el-GR" sz="1600" dirty="0" err="1">
                <a:solidFill>
                  <a:schemeClr val="dk1"/>
                </a:solidFill>
                <a:latin typeface="Calibri"/>
                <a:ea typeface="Calibri"/>
                <a:cs typeface="Calibri"/>
                <a:sym typeface="Calibri"/>
              </a:rPr>
              <a:t>επαναθέρμανση</a:t>
            </a:r>
            <a:r>
              <a:rPr lang="el-GR" sz="1600" dirty="0">
                <a:solidFill>
                  <a:schemeClr val="dk1"/>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endParaRPr sz="1800" dirty="0">
              <a:solidFill>
                <a:schemeClr val="bg1">
                  <a:lumMod val="65000"/>
                </a:schemeClr>
              </a:solidFill>
            </a:endParaRPr>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Διακρίνεται στην </a:t>
            </a:r>
            <a:r>
              <a:rPr lang="el-GR" sz="1600" dirty="0">
                <a:solidFill>
                  <a:srgbClr val="287D7D"/>
                </a:solidFill>
                <a:latin typeface="Calibri"/>
                <a:ea typeface="Calibri"/>
                <a:cs typeface="Calibri"/>
                <a:sym typeface="Calibri"/>
              </a:rPr>
              <a:t>εξωτερική </a:t>
            </a:r>
            <a:r>
              <a:rPr lang="el-GR" sz="1600" dirty="0" err="1">
                <a:solidFill>
                  <a:srgbClr val="287D7D"/>
                </a:solidFill>
                <a:latin typeface="Calibri"/>
                <a:ea typeface="Calibri"/>
                <a:cs typeface="Calibri"/>
                <a:sym typeface="Calibri"/>
              </a:rPr>
              <a:t>επαναθέρμανση</a:t>
            </a:r>
            <a:r>
              <a:rPr lang="el-GR" sz="1600" dirty="0">
                <a:solidFill>
                  <a:srgbClr val="287D7D"/>
                </a:solidFill>
                <a:latin typeface="Calibri"/>
                <a:ea typeface="Calibri"/>
                <a:cs typeface="Calibri"/>
                <a:sym typeface="Calibri"/>
              </a:rPr>
              <a:t> </a:t>
            </a:r>
            <a:r>
              <a:rPr lang="el-GR" sz="1600" dirty="0">
                <a:solidFill>
                  <a:schemeClr val="dk1"/>
                </a:solidFill>
                <a:latin typeface="Calibri"/>
                <a:ea typeface="Calibri"/>
                <a:cs typeface="Calibri"/>
                <a:sym typeface="Calibri"/>
              </a:rPr>
              <a:t>και στην </a:t>
            </a:r>
            <a:r>
              <a:rPr lang="el-GR" sz="1600" dirty="0">
                <a:solidFill>
                  <a:srgbClr val="287D7D"/>
                </a:solidFill>
                <a:latin typeface="Calibri"/>
                <a:ea typeface="Calibri"/>
                <a:cs typeface="Calibri"/>
                <a:sym typeface="Calibri"/>
              </a:rPr>
              <a:t>εσωτερική </a:t>
            </a:r>
            <a:r>
              <a:rPr lang="el-GR" sz="1600" dirty="0" err="1">
                <a:solidFill>
                  <a:srgbClr val="287D7D"/>
                </a:solidFill>
                <a:latin typeface="Calibri"/>
                <a:ea typeface="Calibri"/>
                <a:cs typeface="Calibri"/>
                <a:sym typeface="Calibri"/>
              </a:rPr>
              <a:t>επαναθέρμανση</a:t>
            </a:r>
            <a:r>
              <a:rPr lang="el-GR" sz="1600" dirty="0">
                <a:solidFill>
                  <a:srgbClr val="287D7D"/>
                </a:solidFill>
                <a:latin typeface="Calibri"/>
                <a:ea typeface="Calibri"/>
                <a:cs typeface="Calibri"/>
                <a:sym typeface="Calibri"/>
              </a:rPr>
              <a:t> ή κεντρική.</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Στην εξωτερική </a:t>
            </a:r>
            <a:r>
              <a:rPr lang="el-GR" sz="1600" dirty="0" err="1">
                <a:solidFill>
                  <a:schemeClr val="dk1"/>
                </a:solidFill>
                <a:latin typeface="Calibri"/>
                <a:ea typeface="Calibri"/>
                <a:cs typeface="Calibri"/>
                <a:sym typeface="Calibri"/>
              </a:rPr>
              <a:t>επαναθέρμανση</a:t>
            </a:r>
            <a:r>
              <a:rPr lang="el-GR" sz="1600" dirty="0">
                <a:solidFill>
                  <a:schemeClr val="dk1"/>
                </a:solidFill>
                <a:latin typeface="Calibri"/>
                <a:ea typeface="Calibri"/>
                <a:cs typeface="Calibri"/>
                <a:sym typeface="Calibri"/>
              </a:rPr>
              <a:t> ακολουθούμε τα επόμενα βήματα:</a:t>
            </a:r>
            <a:endParaRPr sz="1800" dirty="0"/>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r>
              <a:rPr lang="el-GR" sz="1600" dirty="0">
                <a:solidFill>
                  <a:schemeClr val="dk1"/>
                </a:solidFill>
                <a:latin typeface="Calibri"/>
                <a:ea typeface="Calibri"/>
                <a:cs typeface="Calibri"/>
                <a:sym typeface="Calibri"/>
              </a:rPr>
              <a:t>:</a:t>
            </a:r>
            <a:endParaRPr sz="1800" dirty="0"/>
          </a:p>
          <a:p>
            <a:pPr marL="0" marR="0" lvl="0" indent="0" algn="l" rtl="0">
              <a:lnSpc>
                <a:spcPct val="150000"/>
              </a:lnSpc>
              <a:spcBef>
                <a:spcPts val="0"/>
              </a:spcBef>
              <a:spcAft>
                <a:spcPts val="0"/>
              </a:spcAft>
              <a:buFont typeface="Wingdings" pitchFamily="2" charset="2"/>
              <a:buChar char="ü"/>
            </a:pPr>
            <a:r>
              <a:rPr lang="el-GR" sz="1600" dirty="0">
                <a:solidFill>
                  <a:schemeClr val="dk1"/>
                </a:solidFill>
                <a:latin typeface="Calibri"/>
                <a:ea typeface="Calibri"/>
                <a:cs typeface="Calibri"/>
                <a:sym typeface="Calibri"/>
              </a:rPr>
              <a:t>«Εμβαπτίζουμε» τον/την ασθενή σε </a:t>
            </a:r>
            <a:r>
              <a:rPr lang="el-GR" sz="1600" dirty="0">
                <a:solidFill>
                  <a:srgbClr val="287D7D"/>
                </a:solidFill>
                <a:latin typeface="Calibri"/>
                <a:ea typeface="Calibri"/>
                <a:cs typeface="Calibri"/>
                <a:sym typeface="Calibri"/>
              </a:rPr>
              <a:t>χλιαρό νερό 40-42 βαθμούς </a:t>
            </a:r>
            <a:r>
              <a:rPr lang="el-GR" sz="1600" dirty="0">
                <a:solidFill>
                  <a:schemeClr val="dk1"/>
                </a:solidFill>
                <a:latin typeface="Calibri"/>
                <a:ea typeface="Calibri"/>
                <a:cs typeface="Calibri"/>
                <a:sym typeface="Calibri"/>
              </a:rPr>
              <a:t>Κελσίου και ανακυκλώνουμε το νερό, ώστε να μένει  σταθερή η θερμοκρασία </a:t>
            </a:r>
            <a:r>
              <a:rPr lang="el-GR" sz="1600" dirty="0" smtClean="0">
                <a:solidFill>
                  <a:schemeClr val="dk1"/>
                </a:solidFill>
                <a:latin typeface="Calibri"/>
                <a:ea typeface="Calibri"/>
                <a:cs typeface="Calibri"/>
                <a:sym typeface="Calibri"/>
              </a:rPr>
              <a:t>του</a:t>
            </a:r>
            <a:endParaRPr lang="en-US" sz="16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endParaRPr sz="1800" dirty="0">
              <a:solidFill>
                <a:schemeClr val="bg1">
                  <a:lumMod val="65000"/>
                </a:schemeClr>
              </a:solidFill>
            </a:endParaRPr>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dk1"/>
                </a:solidFill>
                <a:latin typeface="Calibri"/>
                <a:ea typeface="Calibri"/>
                <a:cs typeface="Calibri"/>
                <a:sym typeface="Calibri"/>
              </a:rPr>
              <a:t>Ελέγχουμε </a:t>
            </a:r>
            <a:r>
              <a:rPr lang="el-GR" sz="1600" dirty="0">
                <a:solidFill>
                  <a:schemeClr val="dk1"/>
                </a:solidFill>
                <a:latin typeface="Calibri"/>
                <a:ea typeface="Calibri"/>
                <a:cs typeface="Calibri"/>
                <a:sym typeface="Calibri"/>
              </a:rPr>
              <a:t>τη κεντρική θερμοκρασία του σώματος κάθε 10 λεπτά . Ο ρυθμός </a:t>
            </a:r>
            <a:r>
              <a:rPr lang="el-GR" sz="1600" dirty="0" err="1">
                <a:solidFill>
                  <a:schemeClr val="dk1"/>
                </a:solidFill>
                <a:latin typeface="Calibri"/>
                <a:ea typeface="Calibri"/>
                <a:cs typeface="Calibri"/>
                <a:sym typeface="Calibri"/>
              </a:rPr>
              <a:t>επαναθέρμανσης</a:t>
            </a:r>
            <a:r>
              <a:rPr lang="el-GR" sz="1600" dirty="0">
                <a:solidFill>
                  <a:schemeClr val="dk1"/>
                </a:solidFill>
                <a:latin typeface="Calibri"/>
                <a:ea typeface="Calibri"/>
                <a:cs typeface="Calibri"/>
                <a:sym typeface="Calibri"/>
              </a:rPr>
              <a:t>  πρέπει να γίνεται αργά με </a:t>
            </a:r>
            <a:r>
              <a:rPr lang="el-GR" sz="1600" dirty="0">
                <a:solidFill>
                  <a:srgbClr val="287D7D"/>
                </a:solidFill>
                <a:latin typeface="Calibri"/>
                <a:ea typeface="Calibri"/>
                <a:cs typeface="Calibri"/>
                <a:sym typeface="Calibri"/>
              </a:rPr>
              <a:t>1-2  βαθμούς Κελσίου την ώρα </a:t>
            </a:r>
            <a:r>
              <a:rPr lang="el-GR" sz="1600" dirty="0">
                <a:solidFill>
                  <a:schemeClr val="dk1"/>
                </a:solidFill>
                <a:latin typeface="Calibri"/>
                <a:ea typeface="Calibri"/>
                <a:cs typeface="Calibri"/>
                <a:sym typeface="Calibri"/>
              </a:rPr>
              <a:t>και όχι </a:t>
            </a:r>
            <a:r>
              <a:rPr lang="el-GR" sz="1600" dirty="0" smtClean="0">
                <a:solidFill>
                  <a:schemeClr val="dk1"/>
                </a:solidFill>
                <a:latin typeface="Calibri"/>
                <a:ea typeface="Calibri"/>
                <a:cs typeface="Calibri"/>
                <a:sym typeface="Calibri"/>
              </a:rPr>
              <a:t>περισσότερο</a:t>
            </a:r>
            <a:endParaRPr lang="en-US" sz="16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endParaRPr sz="1800" dirty="0">
              <a:solidFill>
                <a:schemeClr val="bg1">
                  <a:lumMod val="65000"/>
                </a:schemeClr>
              </a:solidFill>
            </a:endParaRPr>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dk1"/>
                </a:solidFill>
                <a:latin typeface="Calibri"/>
                <a:ea typeface="Calibri"/>
                <a:cs typeface="Calibri"/>
                <a:sym typeface="Calibri"/>
              </a:rPr>
              <a:t>Ελέγχουμε </a:t>
            </a:r>
            <a:r>
              <a:rPr lang="el-GR" sz="1600" dirty="0">
                <a:solidFill>
                  <a:schemeClr val="dk1"/>
                </a:solidFill>
                <a:latin typeface="Calibri"/>
                <a:ea typeface="Calibri"/>
                <a:cs typeface="Calibri"/>
                <a:sym typeface="Calibri"/>
              </a:rPr>
              <a:t>τα ζωτικά σημεία συχνά και εφαρμόζουμε ΚΑΡΠΑ, αν </a:t>
            </a:r>
            <a:r>
              <a:rPr lang="el-GR" sz="1600" dirty="0" smtClean="0">
                <a:solidFill>
                  <a:schemeClr val="dk1"/>
                </a:solidFill>
                <a:latin typeface="Calibri"/>
                <a:ea typeface="Calibri"/>
                <a:cs typeface="Calibri"/>
                <a:sym typeface="Calibri"/>
              </a:rPr>
              <a:t>χρειαστεί</a:t>
            </a:r>
            <a:endParaRPr lang="en-US" sz="16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endParaRPr sz="1800" dirty="0">
              <a:solidFill>
                <a:schemeClr val="bg1">
                  <a:lumMod val="65000"/>
                </a:schemeClr>
              </a:solidFill>
            </a:endParaRPr>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dk1"/>
                </a:solidFill>
                <a:latin typeface="Calibri"/>
                <a:ea typeface="Calibri"/>
                <a:cs typeface="Calibri"/>
                <a:sym typeface="Calibri"/>
              </a:rPr>
              <a:t>Αν </a:t>
            </a:r>
            <a:r>
              <a:rPr lang="el-GR" sz="1600" dirty="0">
                <a:solidFill>
                  <a:schemeClr val="dk1"/>
                </a:solidFill>
                <a:latin typeface="Calibri"/>
                <a:ea typeface="Calibri"/>
                <a:cs typeface="Calibri"/>
                <a:sym typeface="Calibri"/>
              </a:rPr>
              <a:t>ξεκινήσουμε ΚΑΡΠΑ συνεχίζουμε την διαδικασία </a:t>
            </a:r>
            <a:r>
              <a:rPr lang="el-GR" sz="1600" dirty="0" err="1">
                <a:solidFill>
                  <a:schemeClr val="dk1"/>
                </a:solidFill>
                <a:latin typeface="Calibri"/>
                <a:ea typeface="Calibri"/>
                <a:cs typeface="Calibri"/>
                <a:sym typeface="Calibri"/>
              </a:rPr>
              <a:t>επαναθέρμανσης</a:t>
            </a:r>
            <a:r>
              <a:rPr lang="el-GR" sz="1600" dirty="0">
                <a:solidFill>
                  <a:schemeClr val="dk1"/>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dk1"/>
                </a:solidFill>
                <a:latin typeface="Calibri"/>
                <a:ea typeface="Calibri"/>
                <a:cs typeface="Calibri"/>
                <a:sym typeface="Calibri"/>
              </a:rPr>
              <a:t>σώματος</a:t>
            </a:r>
            <a:endParaRPr lang="en-US" sz="16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Ως </a:t>
            </a:r>
            <a:r>
              <a:rPr lang="el-GR" sz="1600" dirty="0">
                <a:solidFill>
                  <a:schemeClr val="bg1">
                    <a:lumMod val="65000"/>
                  </a:schemeClr>
                </a:solidFill>
                <a:latin typeface="Calibri"/>
                <a:ea typeface="Calibri"/>
                <a:cs typeface="Calibri"/>
                <a:sym typeface="Calibri"/>
              </a:rPr>
              <a:t>μέθοδοι ενεργητικής εξωτερικής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bg1">
                  <a:lumMod val="65000"/>
                </a:schemeClr>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 name="Google Shape;189;p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 name="Google Shape;190;p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 name="Google Shape;191;p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 name="Google Shape;192;p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3" name="Google Shape;193;p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 name="Google Shape;194;p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5" name="Google Shape;195;p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 name="Google Shape;196;p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 name="Google Shape;197;p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 name="Google Shape;198;p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 name="Google Shape;199;p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0" name="Google Shape;200;p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1" name="Google Shape;201;p6"/>
          <p:cNvSpPr txBox="1"/>
          <p:nvPr/>
        </p:nvSpPr>
        <p:spPr>
          <a:xfrm>
            <a:off x="294217" y="1035049"/>
            <a:ext cx="2512057"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dirty="0">
                <a:solidFill>
                  <a:schemeClr val="dk1"/>
                </a:solidFill>
                <a:latin typeface="Calibri"/>
                <a:ea typeface="Calibri"/>
                <a:cs typeface="Calibri"/>
                <a:sym typeface="Calibri"/>
              </a:rPr>
              <a:t>Λέξεις – Φράσεις Κλειδιά:</a:t>
            </a:r>
            <a:endParaRPr sz="1500" b="1" dirty="0">
              <a:solidFill>
                <a:schemeClr val="dk1"/>
              </a:solidFill>
              <a:latin typeface="Calibri"/>
              <a:ea typeface="Calibri"/>
              <a:cs typeface="Calibri"/>
              <a:sym typeface="Calibri"/>
            </a:endParaRPr>
          </a:p>
        </p:txBody>
      </p:sp>
      <p:sp>
        <p:nvSpPr>
          <p:cNvPr id="202" name="Google Shape;202;p6"/>
          <p:cNvSpPr txBox="1"/>
          <p:nvPr/>
        </p:nvSpPr>
        <p:spPr>
          <a:xfrm>
            <a:off x="408517" y="1468966"/>
            <a:ext cx="5164970" cy="4616608"/>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800" b="1" dirty="0" smtClean="0">
                <a:solidFill>
                  <a:schemeClr val="dk1"/>
                </a:solidFill>
                <a:latin typeface="Calibri"/>
                <a:ea typeface="Calibri"/>
                <a:cs typeface="Calibri"/>
                <a:sym typeface="Calibri"/>
              </a:rPr>
              <a:t>Θερμική</a:t>
            </a:r>
            <a:r>
              <a:rPr lang="el-GR" sz="2800" dirty="0" smtClean="0">
                <a:solidFill>
                  <a:schemeClr val="dk1"/>
                </a:solidFill>
                <a:latin typeface="Calibri"/>
                <a:ea typeface="Calibri"/>
                <a:cs typeface="Calibri"/>
                <a:sym typeface="Calibri"/>
              </a:rPr>
              <a:t> </a:t>
            </a:r>
            <a:r>
              <a:rPr lang="el-GR" sz="2800" b="1" dirty="0">
                <a:solidFill>
                  <a:schemeClr val="dk1"/>
                </a:solidFill>
                <a:latin typeface="Calibri"/>
                <a:ea typeface="Calibri"/>
                <a:cs typeface="Calibri"/>
                <a:sym typeface="Calibri"/>
              </a:rPr>
              <a:t>εξάντληση:</a:t>
            </a:r>
            <a:r>
              <a:rPr lang="el-GR" sz="2800" dirty="0">
                <a:solidFill>
                  <a:schemeClr val="dk1"/>
                </a:solidFill>
                <a:latin typeface="Calibri"/>
                <a:ea typeface="Calibri"/>
                <a:cs typeface="Calibri"/>
                <a:sym typeface="Calibri"/>
              </a:rPr>
              <a:t> είναι μία οξεία αντίδραση  του οργανισμού σε θερμό και υγρό περιβάλλον με ένα ευρύ φάσμα συμπτωμάτων, </a:t>
            </a:r>
            <a:r>
              <a:rPr lang="el-GR" sz="2800" dirty="0">
                <a:solidFill>
                  <a:srgbClr val="FF0000"/>
                </a:solidFill>
                <a:latin typeface="Calibri"/>
                <a:ea typeface="Calibri"/>
                <a:cs typeface="Calibri"/>
                <a:sym typeface="Calibri"/>
              </a:rPr>
              <a:t>στην οποία ο θερμορυθμιστικός μηχανισμός συνεχίζει να </a:t>
            </a:r>
            <a:r>
              <a:rPr lang="el-GR" sz="2800" dirty="0" smtClean="0">
                <a:solidFill>
                  <a:srgbClr val="FF0000"/>
                </a:solidFill>
                <a:latin typeface="Calibri"/>
                <a:ea typeface="Calibri"/>
                <a:cs typeface="Calibri"/>
                <a:sym typeface="Calibri"/>
              </a:rPr>
              <a:t>λειτουργεί</a:t>
            </a:r>
            <a:endParaRPr sz="2800" dirty="0">
              <a:solidFill>
                <a:srgbClr val="FF0000"/>
              </a:solidFill>
              <a:latin typeface="Calibri"/>
              <a:ea typeface="Calibri"/>
              <a:cs typeface="Calibri"/>
              <a:sym typeface="Calibri"/>
            </a:endParaRPr>
          </a:p>
        </p:txBody>
      </p:sp>
      <p:sp>
        <p:nvSpPr>
          <p:cNvPr id="203" name="Google Shape;203;p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pic>
        <p:nvPicPr>
          <p:cNvPr id="236546" name="Picture 2" descr="Θερμοπληξία - Υγεία, Ομορφιά, Διατροφή, Φυσική Κατάσταση – Advance Health"/>
          <p:cNvPicPr>
            <a:picLocks noChangeAspect="1" noChangeArrowheads="1"/>
          </p:cNvPicPr>
          <p:nvPr/>
        </p:nvPicPr>
        <p:blipFill>
          <a:blip r:embed="rId4"/>
          <a:srcRect/>
          <a:stretch>
            <a:fillRect/>
          </a:stretch>
        </p:blipFill>
        <p:spPr bwMode="auto">
          <a:xfrm>
            <a:off x="5827032" y="2198915"/>
            <a:ext cx="3001282" cy="3777342"/>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5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9" name="Google Shape;1189;p5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0" name="Google Shape;1190;p5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1" name="Google Shape;1191;p5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2" name="Google Shape;1192;p5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3" name="Google Shape;1193;p5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4" name="Google Shape;1194;p5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5" name="Google Shape;1195;p5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6" name="Google Shape;1196;p5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7" name="Google Shape;1197;p5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8" name="Google Shape;1198;p5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9" name="Google Shape;1199;p5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0" name="Google Shape;1200;p5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01" name="Google Shape;1201;p56"/>
          <p:cNvSpPr txBox="1"/>
          <p:nvPr/>
        </p:nvSpPr>
        <p:spPr>
          <a:xfrm>
            <a:off x="249825" y="925767"/>
            <a:ext cx="8404318"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Υποθερμία</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Αντιμετώπιση της υποθερμίας.</a:t>
            </a:r>
            <a:endParaRPr sz="1800" dirty="0"/>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Η ενεργητική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γίνεται με δύο μεθόδους και εφαρμόζεται σε ασθενείς με μέτρια ή βαριά θερμοπληξία.</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Διακρίνεται 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και στην εσωτερική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ή κεντρική.</a:t>
            </a:r>
            <a:endParaRPr sz="1800" dirty="0">
              <a:solidFill>
                <a:schemeClr val="bg1">
                  <a:lumMod val="65000"/>
                </a:schemeClr>
              </a:solidFill>
            </a:endParaRPr>
          </a:p>
          <a:p>
            <a:pPr marL="0" marR="0" lvl="0" indent="0" algn="l" rtl="0">
              <a:lnSpc>
                <a:spcPct val="150000"/>
              </a:lnSpc>
              <a:spcBef>
                <a:spcPts val="0"/>
              </a:spcBef>
              <a:spcAft>
                <a:spcPts val="0"/>
              </a:spcAft>
              <a:buNone/>
            </a:pPr>
            <a:r>
              <a:rPr lang="el-GR" sz="1600" dirty="0">
                <a:solidFill>
                  <a:schemeClr val="bg1">
                    <a:lumMod val="65000"/>
                  </a:schemeClr>
                </a:solidFill>
                <a:latin typeface="Calibri"/>
                <a:ea typeface="Calibri"/>
                <a:cs typeface="Calibri"/>
                <a:sym typeface="Calibri"/>
              </a:rPr>
              <a:t>Στην εξωτερική </a:t>
            </a:r>
            <a:r>
              <a:rPr lang="el-GR" sz="1600" dirty="0" err="1">
                <a:solidFill>
                  <a:schemeClr val="bg1">
                    <a:lumMod val="65000"/>
                  </a:schemeClr>
                </a:solidFill>
                <a:latin typeface="Calibri"/>
                <a:ea typeface="Calibri"/>
                <a:cs typeface="Calibri"/>
                <a:sym typeface="Calibri"/>
              </a:rPr>
              <a:t>επαναθέρμανση</a:t>
            </a:r>
            <a:r>
              <a:rPr lang="el-GR" sz="1600" dirty="0">
                <a:solidFill>
                  <a:schemeClr val="bg1">
                    <a:lumMod val="65000"/>
                  </a:schemeClr>
                </a:solidFill>
                <a:latin typeface="Calibri"/>
                <a:ea typeface="Calibri"/>
                <a:cs typeface="Calibri"/>
                <a:sym typeface="Calibri"/>
              </a:rPr>
              <a:t> ακολουθούμε τα επόμενα βήματα:</a:t>
            </a:r>
            <a:endParaRPr sz="1800" dirty="0">
              <a:solidFill>
                <a:schemeClr val="bg1">
                  <a:lumMod val="65000"/>
                </a:schemeClr>
              </a:solidFill>
            </a:endParaRPr>
          </a:p>
          <a:p>
            <a:pPr marL="0" marR="0" lvl="0" indent="0" algn="l" rtl="0">
              <a:lnSpc>
                <a:spcPct val="150000"/>
              </a:lnSpc>
              <a:spcBef>
                <a:spcPts val="0"/>
              </a:spcBef>
              <a:spcAft>
                <a:spcPts val="0"/>
              </a:spcAft>
              <a:buFont typeface="Wingdings" pitchFamily="2" charset="2"/>
              <a:buChar char="ü"/>
            </a:pPr>
            <a:r>
              <a:rPr lang="el-GR" sz="1600" dirty="0">
                <a:solidFill>
                  <a:schemeClr val="bg1">
                    <a:lumMod val="65000"/>
                  </a:schemeClr>
                </a:solidFill>
                <a:latin typeface="Calibri"/>
                <a:ea typeface="Calibri"/>
                <a:cs typeface="Calibri"/>
                <a:sym typeface="Calibri"/>
              </a:rPr>
              <a:t>«Εμβαπτίζουμε» τον/την ασθενή σε χλιαρό νερό 40-42 βαθμούς Κελσίου και ανακυκλώνουμε το νερό, ώστε να μένει  σταθερή η θερμοκρασία </a:t>
            </a:r>
            <a:r>
              <a:rPr lang="el-GR" sz="1600" dirty="0" smtClean="0">
                <a:solidFill>
                  <a:schemeClr val="bg1">
                    <a:lumMod val="65000"/>
                  </a:schemeClr>
                </a:solidFill>
                <a:latin typeface="Calibri"/>
                <a:ea typeface="Calibri"/>
                <a:cs typeface="Calibri"/>
                <a:sym typeface="Calibri"/>
              </a:rPr>
              <a:t>του</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τη κεντρική θερμοκρασία του σώματος κάθε 10 λεπτά . Ο ρυθμός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πρέπει να γίνεται αργά με 1-2  βαθμούς Κελσίου την ώρα και όχι </a:t>
            </a:r>
            <a:r>
              <a:rPr lang="el-GR" sz="1600" dirty="0" smtClean="0">
                <a:solidFill>
                  <a:schemeClr val="bg1">
                    <a:lumMod val="65000"/>
                  </a:schemeClr>
                </a:solidFill>
                <a:latin typeface="Calibri"/>
                <a:ea typeface="Calibri"/>
                <a:cs typeface="Calibri"/>
                <a:sym typeface="Calibri"/>
              </a:rPr>
              <a:t>περισσότερο</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Ελέγχουμε </a:t>
            </a:r>
            <a:r>
              <a:rPr lang="el-GR" sz="1600" dirty="0">
                <a:solidFill>
                  <a:schemeClr val="bg1">
                    <a:lumMod val="65000"/>
                  </a:schemeClr>
                </a:solidFill>
                <a:latin typeface="Calibri"/>
                <a:ea typeface="Calibri"/>
                <a:cs typeface="Calibri"/>
                <a:sym typeface="Calibri"/>
              </a:rPr>
              <a:t>τα ζωτικά σημεία συχνά και εφαρμόζουμε ΚΑΡΠΑ, αν </a:t>
            </a:r>
            <a:r>
              <a:rPr lang="el-GR" sz="1600" dirty="0" smtClean="0">
                <a:solidFill>
                  <a:schemeClr val="bg1">
                    <a:lumMod val="65000"/>
                  </a:schemeClr>
                </a:solidFill>
                <a:latin typeface="Calibri"/>
                <a:ea typeface="Calibri"/>
                <a:cs typeface="Calibri"/>
                <a:sym typeface="Calibri"/>
              </a:rPr>
              <a:t>χρειαστεί</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bg1">
                    <a:lumMod val="65000"/>
                  </a:schemeClr>
                </a:solidFill>
                <a:latin typeface="Calibri"/>
                <a:ea typeface="Calibri"/>
                <a:cs typeface="Calibri"/>
                <a:sym typeface="Calibri"/>
              </a:rPr>
              <a:t>Αν </a:t>
            </a:r>
            <a:r>
              <a:rPr lang="el-GR" sz="1600" dirty="0">
                <a:solidFill>
                  <a:schemeClr val="bg1">
                    <a:lumMod val="65000"/>
                  </a:schemeClr>
                </a:solidFill>
                <a:latin typeface="Calibri"/>
                <a:ea typeface="Calibri"/>
                <a:cs typeface="Calibri"/>
                <a:sym typeface="Calibri"/>
              </a:rPr>
              <a:t>ξεκινήσουμε ΚΑΡΠΑ συνεχίζουμε την διαδικασία </a:t>
            </a:r>
            <a:r>
              <a:rPr lang="el-GR" sz="1600" dirty="0" err="1">
                <a:solidFill>
                  <a:schemeClr val="bg1">
                    <a:lumMod val="65000"/>
                  </a:schemeClr>
                </a:solidFill>
                <a:latin typeface="Calibri"/>
                <a:ea typeface="Calibri"/>
                <a:cs typeface="Calibri"/>
                <a:sym typeface="Calibri"/>
              </a:rPr>
              <a:t>επαναθέρμανσης</a:t>
            </a:r>
            <a:r>
              <a:rPr lang="el-GR" sz="1600" dirty="0">
                <a:solidFill>
                  <a:schemeClr val="bg1">
                    <a:lumMod val="65000"/>
                  </a:schemeClr>
                </a:solidFill>
                <a:latin typeface="Calibri"/>
                <a:ea typeface="Calibri"/>
                <a:cs typeface="Calibri"/>
                <a:sym typeface="Calibri"/>
              </a:rPr>
              <a:t>  ώσπου να επανέλθει σε  φυσιολογικά επίπεδα η θερμοκρασία του </a:t>
            </a:r>
            <a:r>
              <a:rPr lang="el-GR" sz="1600" dirty="0" smtClean="0">
                <a:solidFill>
                  <a:schemeClr val="bg1">
                    <a:lumMod val="65000"/>
                  </a:schemeClr>
                </a:solidFill>
                <a:latin typeface="Calibri"/>
                <a:ea typeface="Calibri"/>
                <a:cs typeface="Calibri"/>
                <a:sym typeface="Calibri"/>
              </a:rPr>
              <a:t>σώματος</a:t>
            </a:r>
            <a:endParaRPr lang="en-US" sz="1600" dirty="0" smtClean="0">
              <a:solidFill>
                <a:schemeClr val="bg1">
                  <a:lumMod val="65000"/>
                </a:schemeClr>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1600" dirty="0" smtClean="0">
                <a:solidFill>
                  <a:schemeClr val="tx1"/>
                </a:solidFill>
                <a:latin typeface="Calibri"/>
                <a:ea typeface="Calibri"/>
                <a:cs typeface="Calibri"/>
                <a:sym typeface="Calibri"/>
              </a:rPr>
              <a:t>Ως </a:t>
            </a:r>
            <a:r>
              <a:rPr lang="el-GR" sz="1600" dirty="0">
                <a:solidFill>
                  <a:schemeClr val="tx1"/>
                </a:solidFill>
                <a:latin typeface="Calibri"/>
                <a:ea typeface="Calibri"/>
                <a:cs typeface="Calibri"/>
                <a:sym typeface="Calibri"/>
              </a:rPr>
              <a:t>μέθοδοι ενεργητικής εξωτερικής </a:t>
            </a:r>
            <a:r>
              <a:rPr lang="el-GR" sz="1600" dirty="0" err="1">
                <a:solidFill>
                  <a:schemeClr val="tx1"/>
                </a:solidFill>
                <a:latin typeface="Calibri"/>
                <a:ea typeface="Calibri"/>
                <a:cs typeface="Calibri"/>
                <a:sym typeface="Calibri"/>
              </a:rPr>
              <a:t>επαναθέρμανσης</a:t>
            </a:r>
            <a:r>
              <a:rPr lang="el-GR" sz="1600" dirty="0">
                <a:solidFill>
                  <a:schemeClr val="tx1"/>
                </a:solidFill>
                <a:latin typeface="Calibri"/>
                <a:ea typeface="Calibri"/>
                <a:cs typeface="Calibri"/>
                <a:sym typeface="Calibri"/>
              </a:rPr>
              <a:t> μπορούν να χρησιμοποιηθούν ζεστός αέρας, ή θερμαινόμενες κουβέρτες ή τοποθέτηση του/της ασθενή κοντά σε θερμαντικό σώμα.</a:t>
            </a:r>
            <a:endParaRPr sz="1800" dirty="0">
              <a:solidFill>
                <a:schemeClr val="tx1"/>
              </a:solidFill>
            </a:endParaRPr>
          </a:p>
        </p:txBody>
      </p:sp>
      <p:sp>
        <p:nvSpPr>
          <p:cNvPr id="1202" name="Google Shape;1202;p5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Google Shape;1207;p5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08" name="Google Shape;1208;p5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09" name="Google Shape;1209;p5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0" name="Google Shape;1210;p5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1" name="Google Shape;1211;p5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2" name="Google Shape;1212;p5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3" name="Google Shape;1213;p5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4" name="Google Shape;1214;p5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5" name="Google Shape;1215;p5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6" name="Google Shape;1216;p5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7" name="Google Shape;1217;p5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18" name="Google Shape;1218;p5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19" name="Google Shape;1219;p5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20" name="Google Shape;1220;p57"/>
          <p:cNvSpPr txBox="1"/>
          <p:nvPr/>
        </p:nvSpPr>
        <p:spPr>
          <a:xfrm>
            <a:off x="342216" y="872109"/>
            <a:ext cx="4654342" cy="49859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dirty="0" smtClean="0">
                <a:solidFill>
                  <a:srgbClr val="EA6045"/>
                </a:solidFill>
                <a:latin typeface="Calibri"/>
                <a:ea typeface="Calibri"/>
                <a:cs typeface="Calibri"/>
                <a:sym typeface="Calibri"/>
              </a:rPr>
              <a:t>Υποθερμία</a:t>
            </a:r>
            <a:r>
              <a:rPr lang="en-US" sz="1600" dirty="0" smtClean="0">
                <a:ea typeface="Calibri"/>
              </a:rPr>
              <a:t>     </a:t>
            </a:r>
            <a:r>
              <a:rPr lang="el-GR" dirty="0" smtClean="0">
                <a:solidFill>
                  <a:srgbClr val="287D7D"/>
                </a:solidFill>
                <a:latin typeface="Calibri"/>
                <a:ea typeface="Calibri"/>
                <a:cs typeface="Calibri"/>
                <a:sym typeface="Calibri"/>
              </a:rPr>
              <a:t>Μέτρα </a:t>
            </a:r>
            <a:r>
              <a:rPr lang="el-GR" dirty="0">
                <a:solidFill>
                  <a:srgbClr val="287D7D"/>
                </a:solidFill>
                <a:latin typeface="Calibri"/>
                <a:ea typeface="Calibri"/>
                <a:cs typeface="Calibri"/>
                <a:sym typeface="Calibri"/>
              </a:rPr>
              <a:t>πρόληψης.</a:t>
            </a:r>
            <a:endParaRPr sz="1600" dirty="0"/>
          </a:p>
          <a:p>
            <a:pPr marL="0" marR="0" lvl="0" indent="0" algn="l" rtl="0">
              <a:lnSpc>
                <a:spcPct val="150000"/>
              </a:lnSpc>
              <a:spcBef>
                <a:spcPts val="0"/>
              </a:spcBef>
              <a:spcAft>
                <a:spcPts val="0"/>
              </a:spcAft>
              <a:buFont typeface="Wingdings" pitchFamily="2" charset="2"/>
              <a:buChar char="ü"/>
            </a:pPr>
            <a:r>
              <a:rPr lang="el-GR" dirty="0">
                <a:solidFill>
                  <a:schemeClr val="dk1"/>
                </a:solidFill>
                <a:latin typeface="Calibri"/>
                <a:ea typeface="Calibri"/>
                <a:cs typeface="Calibri"/>
                <a:sym typeface="Calibri"/>
              </a:rPr>
              <a:t>Φροντίζουμε να φοράμε ζεστά ρούχα και θερμαίνουμε επαρκώς τις κατοικίες μας και τους χώρους </a:t>
            </a:r>
            <a:r>
              <a:rPr lang="el-GR" dirty="0" smtClean="0">
                <a:solidFill>
                  <a:schemeClr val="dk1"/>
                </a:solidFill>
                <a:latin typeface="Calibri"/>
                <a:ea typeface="Calibri"/>
                <a:cs typeface="Calibri"/>
                <a:sym typeface="Calibri"/>
              </a:rPr>
              <a:t>εργασίας</a:t>
            </a:r>
            <a:endParaRPr lang="en-US"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dirty="0" smtClean="0">
                <a:solidFill>
                  <a:schemeClr val="dk1"/>
                </a:solidFill>
                <a:latin typeface="Calibri"/>
                <a:ea typeface="Calibri"/>
                <a:cs typeface="Calibri"/>
                <a:sym typeface="Calibri"/>
              </a:rPr>
              <a:t>Αν </a:t>
            </a:r>
            <a:r>
              <a:rPr lang="el-GR" dirty="0">
                <a:solidFill>
                  <a:schemeClr val="dk1"/>
                </a:solidFill>
                <a:latin typeface="Calibri"/>
                <a:ea typeface="Calibri"/>
                <a:cs typeface="Calibri"/>
                <a:sym typeface="Calibri"/>
              </a:rPr>
              <a:t>διαπιστώσουμε ότι υπάρχουν συμπολίτες μας που κινδυνεύουν από υποθερμία, εξαιτίας ανεπαρκούς ρουχισμού ή στέγασης, ενημερώνουμε τις κοινωνικές υπηρεσίες του </a:t>
            </a:r>
            <a:r>
              <a:rPr lang="el-GR" dirty="0" smtClean="0">
                <a:solidFill>
                  <a:schemeClr val="dk1"/>
                </a:solidFill>
                <a:latin typeface="Calibri"/>
                <a:ea typeface="Calibri"/>
                <a:cs typeface="Calibri"/>
                <a:sym typeface="Calibri"/>
              </a:rPr>
              <a:t>δήμου</a:t>
            </a:r>
            <a:endParaRPr lang="en-US"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dirty="0" smtClean="0">
                <a:solidFill>
                  <a:schemeClr val="dk1"/>
                </a:solidFill>
                <a:latin typeface="Calibri"/>
                <a:ea typeface="Calibri"/>
                <a:cs typeface="Calibri"/>
                <a:sym typeface="Calibri"/>
              </a:rPr>
              <a:t>Σε </a:t>
            </a:r>
            <a:r>
              <a:rPr lang="el-GR" dirty="0">
                <a:solidFill>
                  <a:schemeClr val="dk1"/>
                </a:solidFill>
                <a:latin typeface="Calibri"/>
                <a:ea typeface="Calibri"/>
                <a:cs typeface="Calibri"/>
                <a:sym typeface="Calibri"/>
              </a:rPr>
              <a:t>ορειβασία ή πεζοπορία σε ψυχρά κλίματα παίρνουμε μαζί μας σάκους επιβίωσης με </a:t>
            </a:r>
            <a:r>
              <a:rPr lang="el-GR" dirty="0" smtClean="0">
                <a:solidFill>
                  <a:schemeClr val="dk1"/>
                </a:solidFill>
                <a:latin typeface="Calibri"/>
                <a:ea typeface="Calibri"/>
                <a:cs typeface="Calibri"/>
                <a:sym typeface="Calibri"/>
              </a:rPr>
              <a:t>κουβέρτες</a:t>
            </a:r>
            <a:endParaRPr lang="en-US"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dirty="0" smtClean="0">
                <a:solidFill>
                  <a:schemeClr val="dk1"/>
                </a:solidFill>
                <a:latin typeface="Calibri"/>
                <a:ea typeface="Calibri"/>
                <a:cs typeface="Calibri"/>
                <a:sym typeface="Calibri"/>
              </a:rPr>
              <a:t>Αποφεύγουμε </a:t>
            </a:r>
            <a:r>
              <a:rPr lang="el-GR" dirty="0">
                <a:solidFill>
                  <a:schemeClr val="dk1"/>
                </a:solidFill>
                <a:latin typeface="Calibri"/>
                <a:ea typeface="Calibri"/>
                <a:cs typeface="Calibri"/>
                <a:sym typeface="Calibri"/>
              </a:rPr>
              <a:t>τον καφέ και το αλκοόλ γιατί επιταχύνουν την απώλεια </a:t>
            </a:r>
            <a:r>
              <a:rPr lang="el-GR" dirty="0" smtClean="0">
                <a:solidFill>
                  <a:schemeClr val="dk1"/>
                </a:solidFill>
                <a:latin typeface="Calibri"/>
                <a:ea typeface="Calibri"/>
                <a:cs typeface="Calibri"/>
                <a:sym typeface="Calibri"/>
              </a:rPr>
              <a:t>θερμότητας</a:t>
            </a:r>
            <a:endParaRPr lang="en-US"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dirty="0" smtClean="0">
                <a:solidFill>
                  <a:schemeClr val="dk1"/>
                </a:solidFill>
                <a:latin typeface="Calibri"/>
                <a:ea typeface="Calibri"/>
                <a:cs typeface="Calibri"/>
                <a:sym typeface="Calibri"/>
              </a:rPr>
              <a:t>Πίνουμε </a:t>
            </a:r>
            <a:r>
              <a:rPr lang="el-GR" dirty="0">
                <a:solidFill>
                  <a:schemeClr val="dk1"/>
                </a:solidFill>
                <a:latin typeface="Calibri"/>
                <a:ea typeface="Calibri"/>
                <a:cs typeface="Calibri"/>
                <a:sym typeface="Calibri"/>
              </a:rPr>
              <a:t>αρκετά ζεστά υγρά και παραμένουμε σε εσωτερικούς χώρους με καλή </a:t>
            </a:r>
            <a:r>
              <a:rPr lang="el-GR" dirty="0" smtClean="0">
                <a:solidFill>
                  <a:schemeClr val="dk1"/>
                </a:solidFill>
                <a:latin typeface="Calibri"/>
                <a:ea typeface="Calibri"/>
                <a:cs typeface="Calibri"/>
                <a:sym typeface="Calibri"/>
              </a:rPr>
              <a:t>θέρμανση</a:t>
            </a:r>
            <a:endParaRPr lang="en-US"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dirty="0" smtClean="0">
                <a:solidFill>
                  <a:schemeClr val="dk1"/>
                </a:solidFill>
                <a:latin typeface="Calibri"/>
                <a:ea typeface="Calibri"/>
                <a:cs typeface="Calibri"/>
                <a:sym typeface="Calibri"/>
              </a:rPr>
              <a:t>Ελέγχουμε </a:t>
            </a:r>
            <a:r>
              <a:rPr lang="el-GR" dirty="0">
                <a:solidFill>
                  <a:schemeClr val="dk1"/>
                </a:solidFill>
                <a:latin typeface="Calibri"/>
                <a:ea typeface="Calibri"/>
                <a:cs typeface="Calibri"/>
                <a:sym typeface="Calibri"/>
              </a:rPr>
              <a:t>τα φάρμακα που προδιαθέτουν για υποθερμία και συμβουλευόμαστε τον ιατρό μας.</a:t>
            </a:r>
            <a:endParaRPr sz="1600" dirty="0"/>
          </a:p>
        </p:txBody>
      </p:sp>
      <p:pic>
        <p:nvPicPr>
          <p:cNvPr id="1221" name="Google Shape;1221;p57"/>
          <p:cNvPicPr preferRelativeResize="0"/>
          <p:nvPr/>
        </p:nvPicPr>
        <p:blipFill rotWithShape="1">
          <a:blip r:embed="rId3">
            <a:alphaModFix/>
          </a:blip>
          <a:srcRect/>
          <a:stretch/>
        </p:blipFill>
        <p:spPr>
          <a:xfrm>
            <a:off x="5120203" y="1464168"/>
            <a:ext cx="3809192" cy="4111101"/>
          </a:xfrm>
          <a:prstGeom prst="rect">
            <a:avLst/>
          </a:prstGeom>
          <a:noFill/>
          <a:ln>
            <a:noFill/>
          </a:ln>
        </p:spPr>
      </p:pic>
      <p:sp>
        <p:nvSpPr>
          <p:cNvPr id="1222" name="Google Shape;1222;p57"/>
          <p:cNvSpPr txBox="1"/>
          <p:nvPr/>
        </p:nvSpPr>
        <p:spPr>
          <a:xfrm>
            <a:off x="5120203" y="5759493"/>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7.25</a:t>
            </a:r>
            <a:r>
              <a:rPr lang="el-GR" sz="1100" dirty="0">
                <a:solidFill>
                  <a:schemeClr val="dk1"/>
                </a:solidFill>
                <a:latin typeface="Calibri"/>
                <a:ea typeface="Calibri"/>
                <a:cs typeface="Calibri"/>
                <a:sym typeface="Calibri"/>
              </a:rPr>
              <a:t>. Μέτρα προστασίας από το κρύο, Γενική Γραμματεία Πολιτικής Προστασίας.</a:t>
            </a:r>
            <a:endParaRPr dirty="0"/>
          </a:p>
        </p:txBody>
      </p:sp>
      <p:sp>
        <p:nvSpPr>
          <p:cNvPr id="1223" name="Google Shape;1223;p5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7.7: Υποθερμία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5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29" name="Google Shape;1229;p5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0" name="Google Shape;1230;p5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1" name="Google Shape;1231;p5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2" name="Google Shape;1232;p5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3" name="Google Shape;1233;p5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4" name="Google Shape;1234;p5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5" name="Google Shape;1235;p5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6" name="Google Shape;1236;p5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7" name="Google Shape;1237;p5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8" name="Google Shape;1238;p5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9" name="Google Shape;1239;p5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40" name="Google Shape;1240;p5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42" name="Google Shape;1242;p5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8" name="Picture 2" descr="Κρυοπαγήματα"/>
          <p:cNvPicPr>
            <a:picLocks noChangeAspect="1" noChangeArrowheads="1"/>
          </p:cNvPicPr>
          <p:nvPr/>
        </p:nvPicPr>
        <p:blipFill>
          <a:blip r:embed="rId3"/>
          <a:srcRect/>
          <a:stretch>
            <a:fillRect/>
          </a:stretch>
        </p:blipFill>
        <p:spPr bwMode="auto">
          <a:xfrm>
            <a:off x="193222" y="2405743"/>
            <a:ext cx="8743950" cy="2873828"/>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5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29" name="Google Shape;1229;p5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0" name="Google Shape;1230;p5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1" name="Google Shape;1231;p5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2" name="Google Shape;1232;p5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3" name="Google Shape;1233;p5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4" name="Google Shape;1234;p5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5" name="Google Shape;1235;p5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6" name="Google Shape;1236;p5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7" name="Google Shape;1237;p5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8" name="Google Shape;1238;p5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9" name="Google Shape;1239;p5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40" name="Google Shape;1240;p5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41" name="Google Shape;1241;p58"/>
          <p:cNvSpPr txBox="1"/>
          <p:nvPr/>
        </p:nvSpPr>
        <p:spPr>
          <a:xfrm>
            <a:off x="184517" y="838681"/>
            <a:ext cx="8513169" cy="230828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a:solidFill>
                  <a:srgbClr val="EA6045"/>
                </a:solidFill>
                <a:latin typeface="Calibri"/>
                <a:ea typeface="Calibri"/>
                <a:cs typeface="Calibri"/>
                <a:sym typeface="Calibri"/>
              </a:rPr>
              <a:t>Κρυοπαγήματα</a:t>
            </a:r>
            <a:endParaRPr sz="2400" dirty="0"/>
          </a:p>
          <a:p>
            <a:pPr marL="0" marR="0" lvl="0" indent="0" algn="just" rtl="0">
              <a:lnSpc>
                <a:spcPct val="150000"/>
              </a:lnSpc>
              <a:spcBef>
                <a:spcPts val="0"/>
              </a:spcBef>
              <a:spcAft>
                <a:spcPts val="0"/>
              </a:spcAft>
              <a:buNone/>
            </a:pPr>
            <a:r>
              <a:rPr lang="el-GR" sz="2000" dirty="0">
                <a:solidFill>
                  <a:schemeClr val="dk1"/>
                </a:solidFill>
                <a:latin typeface="Calibri"/>
                <a:ea typeface="Calibri"/>
                <a:cs typeface="Calibri"/>
                <a:sym typeface="Calibri"/>
              </a:rPr>
              <a:t>Ως </a:t>
            </a:r>
            <a:r>
              <a:rPr lang="el-GR" sz="2000" dirty="0">
                <a:solidFill>
                  <a:srgbClr val="287D7D"/>
                </a:solidFill>
                <a:latin typeface="Calibri"/>
                <a:ea typeface="Calibri"/>
                <a:cs typeface="Calibri"/>
                <a:sym typeface="Calibri"/>
              </a:rPr>
              <a:t>κρυοπαγήματα χαρακτηρίζουμε την </a:t>
            </a:r>
            <a:r>
              <a:rPr lang="el-GR" sz="2000" b="1" dirty="0">
                <a:solidFill>
                  <a:srgbClr val="287D7D"/>
                </a:solidFill>
                <a:latin typeface="Calibri"/>
                <a:ea typeface="Calibri"/>
                <a:cs typeface="Calibri"/>
                <a:sym typeface="Calibri"/>
              </a:rPr>
              <a:t>ψύξη</a:t>
            </a:r>
            <a:r>
              <a:rPr lang="el-GR" sz="2000" dirty="0">
                <a:solidFill>
                  <a:srgbClr val="287D7D"/>
                </a:solidFill>
                <a:latin typeface="Calibri"/>
                <a:ea typeface="Calibri"/>
                <a:cs typeface="Calibri"/>
                <a:sym typeface="Calibri"/>
              </a:rPr>
              <a:t> ιστών </a:t>
            </a:r>
            <a:r>
              <a:rPr lang="el-GR" sz="2000" dirty="0">
                <a:solidFill>
                  <a:schemeClr val="dk1"/>
                </a:solidFill>
                <a:latin typeface="Calibri"/>
                <a:ea typeface="Calibri"/>
                <a:cs typeface="Calibri"/>
                <a:sym typeface="Calibri"/>
              </a:rPr>
              <a:t>σε ακραία σημεία του σώματος, όπως αυτιά, μύτη, πηγούνι, δάκτυλα χεριών και ποδιών, όταν αυτά εκτεθούν για μεγάλο χρονικό διάστημα στο </a:t>
            </a:r>
            <a:r>
              <a:rPr lang="el-GR" sz="2000" dirty="0" smtClean="0">
                <a:solidFill>
                  <a:schemeClr val="dk1"/>
                </a:solidFill>
                <a:latin typeface="Calibri"/>
                <a:ea typeface="Calibri"/>
                <a:cs typeface="Calibri"/>
                <a:sym typeface="Calibri"/>
              </a:rPr>
              <a:t>ψύχος</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sp>
        <p:nvSpPr>
          <p:cNvPr id="1242" name="Google Shape;1242;p5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8" name="Picture 2" descr="https://media-temporary.preziusercontent.com/frames-public/f/2/9/a/7/f71e0cc4ba59ae33bbb10a768d8768.png"/>
          <p:cNvPicPr>
            <a:picLocks noChangeAspect="1" noChangeArrowheads="1"/>
          </p:cNvPicPr>
          <p:nvPr/>
        </p:nvPicPr>
        <p:blipFill>
          <a:blip r:embed="rId3"/>
          <a:srcRect/>
          <a:stretch>
            <a:fillRect/>
          </a:stretch>
        </p:blipFill>
        <p:spPr bwMode="auto">
          <a:xfrm>
            <a:off x="884918" y="2982685"/>
            <a:ext cx="7315200" cy="3352800"/>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5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29" name="Google Shape;1229;p5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0" name="Google Shape;1230;p5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1" name="Google Shape;1231;p5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2" name="Google Shape;1232;p5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3" name="Google Shape;1233;p5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4" name="Google Shape;1234;p5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5" name="Google Shape;1235;p5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6" name="Google Shape;1236;p5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7" name="Google Shape;1237;p5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8" name="Google Shape;1238;p5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9" name="Google Shape;1239;p5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40" name="Google Shape;1240;p5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41" name="Google Shape;1241;p58"/>
          <p:cNvSpPr txBox="1"/>
          <p:nvPr/>
        </p:nvSpPr>
        <p:spPr>
          <a:xfrm>
            <a:off x="184517" y="838681"/>
            <a:ext cx="8513169" cy="1846619"/>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a:solidFill>
                  <a:srgbClr val="EA6045"/>
                </a:solidFill>
                <a:latin typeface="Calibri"/>
                <a:ea typeface="Calibri"/>
                <a:cs typeface="Calibri"/>
                <a:sym typeface="Calibri"/>
              </a:rPr>
              <a:t>Κρυοπαγήματα</a:t>
            </a:r>
            <a:endParaRPr sz="2400" dirty="0"/>
          </a:p>
          <a:p>
            <a:pPr marL="0" marR="0" lvl="0" indent="0" algn="just"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Την </a:t>
            </a:r>
            <a:r>
              <a:rPr lang="el-GR" sz="2000" dirty="0">
                <a:solidFill>
                  <a:schemeClr val="dk1"/>
                </a:solidFill>
                <a:latin typeface="Calibri"/>
                <a:ea typeface="Calibri"/>
                <a:cs typeface="Calibri"/>
                <a:sym typeface="Calibri"/>
              </a:rPr>
              <a:t>δημιουργία κρυοπαγημάτων  επιβαρύνουν τα βρεγμένα ρούχα και ο ξηρός και ισχυρός </a:t>
            </a:r>
            <a:r>
              <a:rPr lang="el-GR" sz="2000" dirty="0" smtClean="0">
                <a:solidFill>
                  <a:schemeClr val="dk1"/>
                </a:solidFill>
                <a:latin typeface="Calibri"/>
                <a:ea typeface="Calibri"/>
                <a:cs typeface="Calibri"/>
                <a:sym typeface="Calibri"/>
              </a:rPr>
              <a:t>άνεμος</a:t>
            </a:r>
            <a:endParaRPr sz="2400" dirty="0"/>
          </a:p>
          <a:p>
            <a:pPr marL="0" marR="0" lvl="0" indent="0" algn="just"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sp>
        <p:nvSpPr>
          <p:cNvPr id="1242" name="Google Shape;1242;p5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218114" name="Picture 2" descr="https://media-temporary.preziusercontent.com/frames-public/6/3/a/6/c/c6547774cb6bebb5a9cbb22f111768.png"/>
          <p:cNvPicPr>
            <a:picLocks noChangeAspect="1" noChangeArrowheads="1"/>
          </p:cNvPicPr>
          <p:nvPr/>
        </p:nvPicPr>
        <p:blipFill>
          <a:blip r:embed="rId3"/>
          <a:srcRect/>
          <a:stretch>
            <a:fillRect/>
          </a:stretch>
        </p:blipFill>
        <p:spPr bwMode="auto">
          <a:xfrm>
            <a:off x="1015547" y="2329543"/>
            <a:ext cx="7315200" cy="4321629"/>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5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29" name="Google Shape;1229;p5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0" name="Google Shape;1230;p5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1" name="Google Shape;1231;p5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2" name="Google Shape;1232;p5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3" name="Google Shape;1233;p5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4" name="Google Shape;1234;p5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5" name="Google Shape;1235;p5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6" name="Google Shape;1236;p5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7" name="Google Shape;1237;p5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8" name="Google Shape;1238;p5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39" name="Google Shape;1239;p5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40" name="Google Shape;1240;p5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41" name="Google Shape;1241;p58"/>
          <p:cNvSpPr txBox="1"/>
          <p:nvPr/>
        </p:nvSpPr>
        <p:spPr>
          <a:xfrm>
            <a:off x="184517" y="914882"/>
            <a:ext cx="8513169" cy="470894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smtClean="0">
                <a:solidFill>
                  <a:srgbClr val="EA6045"/>
                </a:solidFill>
                <a:latin typeface="Calibri"/>
                <a:ea typeface="Calibri"/>
                <a:cs typeface="Calibri"/>
                <a:sym typeface="Calibri"/>
              </a:rPr>
              <a:t>Κρυοπαγήματα</a:t>
            </a:r>
            <a:endParaRPr sz="2400" dirty="0"/>
          </a:p>
          <a:p>
            <a:pPr marL="0" marR="0" lvl="0" indent="0" algn="just"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Τα κρυοπαγήματα δημιουργούνται εξαιτίας των θρόμβων που προκαλεί το ψύχος στο αίμα που κυκλοφορεί σε αυτούς τους </a:t>
            </a:r>
            <a:r>
              <a:rPr lang="el-GR" sz="2000" dirty="0" smtClean="0">
                <a:solidFill>
                  <a:schemeClr val="dk1"/>
                </a:solidFill>
                <a:latin typeface="Calibri"/>
                <a:ea typeface="Calibri"/>
                <a:cs typeface="Calibri"/>
                <a:sym typeface="Calibri"/>
              </a:rPr>
              <a:t>ιστούς</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Το </a:t>
            </a:r>
            <a:r>
              <a:rPr lang="el-GR" sz="2000" dirty="0">
                <a:solidFill>
                  <a:schemeClr val="dk1"/>
                </a:solidFill>
                <a:latin typeface="Calibri"/>
                <a:ea typeface="Calibri"/>
                <a:cs typeface="Calibri"/>
                <a:sym typeface="Calibri"/>
              </a:rPr>
              <a:t>αποτέλεσμα είναι να φράξουν τοπικά τα αγγεία, να διακόπτεται η κυκλοφορία του αίματος και να προκαλείται υποξία στους </a:t>
            </a:r>
            <a:r>
              <a:rPr lang="el-GR" sz="2000" dirty="0" smtClean="0">
                <a:solidFill>
                  <a:schemeClr val="dk1"/>
                </a:solidFill>
                <a:latin typeface="Calibri"/>
                <a:ea typeface="Calibri"/>
                <a:cs typeface="Calibri"/>
                <a:sym typeface="Calibri"/>
              </a:rPr>
              <a:t>ιστούς</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υποξία των ιστών μπορεί να οδηγήσει σε </a:t>
            </a:r>
            <a:r>
              <a:rPr lang="el-GR" sz="2000" dirty="0" smtClean="0">
                <a:solidFill>
                  <a:schemeClr val="dk1"/>
                </a:solidFill>
                <a:latin typeface="Calibri"/>
                <a:ea typeface="Calibri"/>
                <a:cs typeface="Calibri"/>
                <a:sym typeface="Calibri"/>
              </a:rPr>
              <a:t>γάγγραινα</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κρυοπαγήματα διακρίνονται  ανάλογα με την βαρύτητά τους σε 4 </a:t>
            </a:r>
            <a:r>
              <a:rPr lang="el-GR" sz="2000" dirty="0" smtClean="0">
                <a:solidFill>
                  <a:schemeClr val="dk1"/>
                </a:solidFill>
                <a:latin typeface="Calibri"/>
                <a:ea typeface="Calibri"/>
                <a:cs typeface="Calibri"/>
                <a:sym typeface="Calibri"/>
              </a:rPr>
              <a:t>βαθμούς</a:t>
            </a:r>
            <a:endParaRPr sz="2400" dirty="0"/>
          </a:p>
          <a:p>
            <a:pPr marL="0" marR="0" lvl="0" indent="0" algn="just" rtl="0">
              <a:lnSpc>
                <a:spcPct val="150000"/>
              </a:lnSpc>
              <a:spcBef>
                <a:spcPts val="0"/>
              </a:spcBef>
              <a:spcAft>
                <a:spcPts val="0"/>
              </a:spcAft>
              <a:buNone/>
            </a:pPr>
            <a:endParaRPr sz="2000" dirty="0">
              <a:solidFill>
                <a:srgbClr val="EA6045"/>
              </a:solidFill>
              <a:latin typeface="Calibri"/>
              <a:ea typeface="Calibri"/>
              <a:cs typeface="Calibri"/>
              <a:sym typeface="Calibri"/>
            </a:endParaRPr>
          </a:p>
          <a:p>
            <a:pPr marL="0" marR="0" lvl="0" indent="0" algn="just" rtl="0">
              <a:lnSpc>
                <a:spcPct val="150000"/>
              </a:lnSpc>
              <a:spcBef>
                <a:spcPts val="0"/>
              </a:spcBef>
              <a:spcAft>
                <a:spcPts val="0"/>
              </a:spcAft>
              <a:buNone/>
            </a:pPr>
            <a:endParaRPr sz="2000" dirty="0">
              <a:solidFill>
                <a:srgbClr val="EA6045"/>
              </a:solidFill>
              <a:latin typeface="Calibri"/>
              <a:ea typeface="Calibri"/>
              <a:cs typeface="Calibri"/>
              <a:sym typeface="Calibri"/>
            </a:endParaRPr>
          </a:p>
        </p:txBody>
      </p:sp>
      <p:sp>
        <p:nvSpPr>
          <p:cNvPr id="1242" name="Google Shape;1242;p5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215042" name="Picture 2" descr="https://media-temporary.preziusercontent.com/frames-public/2/d/a/d/9/af778a94b6fa4178c4573b53a3a768.png"/>
          <p:cNvPicPr>
            <a:picLocks noChangeAspect="1" noChangeArrowheads="1"/>
          </p:cNvPicPr>
          <p:nvPr/>
        </p:nvPicPr>
        <p:blipFill>
          <a:blip r:embed="rId3"/>
          <a:srcRect/>
          <a:stretch>
            <a:fillRect/>
          </a:stretch>
        </p:blipFill>
        <p:spPr bwMode="auto">
          <a:xfrm>
            <a:off x="1117600" y="4095749"/>
            <a:ext cx="7315200" cy="2358117"/>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5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8" name="Google Shape;1248;p5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9" name="Google Shape;1249;p5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0" name="Google Shape;1250;p5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1" name="Google Shape;1251;p5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2" name="Google Shape;1252;p5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3" name="Google Shape;1253;p5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4" name="Google Shape;1254;p5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5" name="Google Shape;1255;p5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6" name="Google Shape;1256;p5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7" name="Google Shape;1257;p5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8" name="Google Shape;1258;p5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59" name="Google Shape;1259;p5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60" name="Google Shape;1260;p59"/>
          <p:cNvSpPr txBox="1"/>
          <p:nvPr/>
        </p:nvSpPr>
        <p:spPr>
          <a:xfrm>
            <a:off x="283027" y="816909"/>
            <a:ext cx="5475515" cy="535527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400" dirty="0">
                <a:solidFill>
                  <a:srgbClr val="EA6045"/>
                </a:solidFill>
                <a:latin typeface="Calibri"/>
                <a:ea typeface="Calibri"/>
                <a:cs typeface="Calibri"/>
                <a:sym typeface="Calibri"/>
              </a:rPr>
              <a:t>Κρυοπαγήματα</a:t>
            </a:r>
            <a:endParaRPr sz="2800" dirty="0"/>
          </a:p>
          <a:p>
            <a:pPr marL="0" marR="0" lvl="0" indent="0" algn="just" rtl="0">
              <a:lnSpc>
                <a:spcPct val="150000"/>
              </a:lnSpc>
              <a:spcBef>
                <a:spcPts val="0"/>
              </a:spcBef>
              <a:spcAft>
                <a:spcPts val="0"/>
              </a:spcAft>
              <a:buNone/>
            </a:pPr>
            <a:r>
              <a:rPr lang="el-GR" sz="2000" dirty="0">
                <a:solidFill>
                  <a:srgbClr val="287D7D"/>
                </a:solidFill>
                <a:latin typeface="Calibri"/>
                <a:ea typeface="Calibri"/>
                <a:cs typeface="Calibri"/>
                <a:sym typeface="Calibri"/>
              </a:rPr>
              <a:t>Ανάλογα με την βαρύτητά τους τα κρυοπαγήματα προκαλούν τα εξής συμπτώματα (Πρώτες Βοήθειες Β’ ΕΠΑ.Λ</a:t>
            </a:r>
            <a:r>
              <a:rPr lang="el-GR" sz="2000" dirty="0" smtClean="0">
                <a:solidFill>
                  <a:srgbClr val="287D7D"/>
                </a:solidFill>
                <a:latin typeface="Calibri"/>
                <a:ea typeface="Calibri"/>
                <a:cs typeface="Calibri"/>
                <a:sym typeface="Calibri"/>
              </a:rPr>
              <a:t>.):</a:t>
            </a:r>
            <a:endParaRPr sz="2400" dirty="0" smtClean="0"/>
          </a:p>
          <a:p>
            <a:pPr marL="0" marR="0" lvl="0" indent="0" algn="just" rtl="0">
              <a:lnSpc>
                <a:spcPct val="150000"/>
              </a:lnSpc>
              <a:spcBef>
                <a:spcPts val="0"/>
              </a:spcBef>
              <a:spcAft>
                <a:spcPts val="0"/>
              </a:spcAft>
              <a:buNone/>
            </a:pPr>
            <a:r>
              <a:rPr lang="el-GR" sz="2400" dirty="0">
                <a:solidFill>
                  <a:srgbClr val="287D7D"/>
                </a:solidFill>
                <a:latin typeface="Calibri"/>
                <a:ea typeface="Calibri"/>
                <a:cs typeface="Calibri"/>
                <a:sym typeface="Calibri"/>
              </a:rPr>
              <a:t>Κρυοπαγήματα 1</a:t>
            </a:r>
            <a:r>
              <a:rPr lang="el-GR" sz="2400" baseline="30000" dirty="0">
                <a:solidFill>
                  <a:srgbClr val="287D7D"/>
                </a:solidFill>
                <a:latin typeface="Calibri"/>
                <a:ea typeface="Calibri"/>
                <a:cs typeface="Calibri"/>
                <a:sym typeface="Calibri"/>
              </a:rPr>
              <a:t>ου</a:t>
            </a:r>
            <a:r>
              <a:rPr lang="el-GR" sz="2400" dirty="0">
                <a:solidFill>
                  <a:srgbClr val="287D7D"/>
                </a:solidFill>
                <a:latin typeface="Calibri"/>
                <a:ea typeface="Calibri"/>
                <a:cs typeface="Calibri"/>
                <a:sym typeface="Calibri"/>
              </a:rPr>
              <a:t> βαθμού: </a:t>
            </a:r>
            <a:r>
              <a:rPr lang="el-GR" sz="2400" dirty="0">
                <a:solidFill>
                  <a:schemeClr val="dk1"/>
                </a:solidFill>
                <a:latin typeface="Calibri"/>
                <a:ea typeface="Calibri"/>
                <a:cs typeface="Calibri"/>
                <a:sym typeface="Calibri"/>
              </a:rPr>
              <a:t>είναι τα πιο ήπια κρυοπαγήματα, </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δέρμα γίνεται </a:t>
            </a:r>
            <a:r>
              <a:rPr lang="el-GR" sz="2400" dirty="0" smtClean="0">
                <a:solidFill>
                  <a:schemeClr val="dk1"/>
                </a:solidFill>
                <a:latin typeface="Calibri"/>
                <a:ea typeface="Calibri"/>
                <a:cs typeface="Calibri"/>
                <a:sym typeface="Calibri"/>
              </a:rPr>
              <a:t>κόκκινο</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υπάρχει </a:t>
            </a:r>
            <a:r>
              <a:rPr lang="el-GR" sz="2400" dirty="0">
                <a:solidFill>
                  <a:schemeClr val="dk1"/>
                </a:solidFill>
                <a:latin typeface="Calibri"/>
                <a:ea typeface="Calibri"/>
                <a:cs typeface="Calibri"/>
                <a:sym typeface="Calibri"/>
              </a:rPr>
              <a:t>ελαφρύ οίδημα </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πόνος που έχει την αίσθηση του τσιμπήματος </a:t>
            </a:r>
            <a:r>
              <a:rPr lang="el-GR" sz="2400" dirty="0" smtClean="0">
                <a:solidFill>
                  <a:schemeClr val="dk1"/>
                </a:solidFill>
                <a:latin typeface="Calibri"/>
                <a:ea typeface="Calibri"/>
                <a:cs typeface="Calibri"/>
                <a:sym typeface="Calibri"/>
              </a:rPr>
              <a:t>βελόνας</a:t>
            </a:r>
            <a:endParaRPr sz="2800" dirty="0"/>
          </a:p>
        </p:txBody>
      </p:sp>
      <p:sp>
        <p:nvSpPr>
          <p:cNvPr id="1261" name="Google Shape;1261;p5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262" name="Google Shape;1262;p59"/>
          <p:cNvPicPr preferRelativeResize="0"/>
          <p:nvPr/>
        </p:nvPicPr>
        <p:blipFill rotWithShape="1">
          <a:blip r:embed="rId3">
            <a:alphaModFix/>
          </a:blip>
          <a:srcRect/>
          <a:stretch/>
        </p:blipFill>
        <p:spPr>
          <a:xfrm>
            <a:off x="5911048" y="1387854"/>
            <a:ext cx="3232952" cy="1507746"/>
          </a:xfrm>
          <a:prstGeom prst="rect">
            <a:avLst/>
          </a:prstGeom>
          <a:noFill/>
          <a:ln>
            <a:noFill/>
          </a:ln>
        </p:spPr>
      </p:pic>
      <p:sp>
        <p:nvSpPr>
          <p:cNvPr id="1263" name="Google Shape;1263;p59"/>
          <p:cNvSpPr txBox="1"/>
          <p:nvPr/>
        </p:nvSpPr>
        <p:spPr>
          <a:xfrm>
            <a:off x="5942171" y="4962041"/>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7.26</a:t>
            </a:r>
            <a:r>
              <a:rPr lang="el-GR" sz="1100" dirty="0">
                <a:solidFill>
                  <a:schemeClr val="dk1"/>
                </a:solidFill>
                <a:latin typeface="Calibri"/>
                <a:ea typeface="Calibri"/>
                <a:cs typeface="Calibri"/>
                <a:sym typeface="Calibri"/>
              </a:rPr>
              <a:t>. Κρυοπάγημα 2</a:t>
            </a:r>
            <a:r>
              <a:rPr lang="el-GR" sz="1100" baseline="30000" dirty="0">
                <a:solidFill>
                  <a:schemeClr val="dk1"/>
                </a:solidFill>
                <a:latin typeface="Calibri"/>
                <a:ea typeface="Calibri"/>
                <a:cs typeface="Calibri"/>
                <a:sym typeface="Calibri"/>
              </a:rPr>
              <a:t>ου</a:t>
            </a:r>
            <a:r>
              <a:rPr lang="el-GR" sz="1100" dirty="0">
                <a:solidFill>
                  <a:schemeClr val="dk1"/>
                </a:solidFill>
                <a:latin typeface="Calibri"/>
                <a:ea typeface="Calibri"/>
                <a:cs typeface="Calibri"/>
                <a:sym typeface="Calibri"/>
              </a:rPr>
              <a:t> βαθμού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Β’ ΕΠΑ.Λ.)</a:t>
            </a:r>
            <a:endParaRPr dirty="0"/>
          </a:p>
        </p:txBody>
      </p:sp>
      <p:pic>
        <p:nvPicPr>
          <p:cNvPr id="19" name="Picture 2" descr="Κρυοπαγήματα - Εθελοντές Πολιτικής Προστασίας Μίκρας"/>
          <p:cNvPicPr>
            <a:picLocks noChangeAspect="1" noChangeArrowheads="1"/>
          </p:cNvPicPr>
          <p:nvPr/>
        </p:nvPicPr>
        <p:blipFill>
          <a:blip r:embed="rId4"/>
          <a:srcRect/>
          <a:stretch>
            <a:fillRect/>
          </a:stretch>
        </p:blipFill>
        <p:spPr bwMode="auto">
          <a:xfrm>
            <a:off x="5453743" y="3169783"/>
            <a:ext cx="3690257" cy="2142446"/>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5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8" name="Google Shape;1248;p5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9" name="Google Shape;1249;p5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0" name="Google Shape;1250;p5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1" name="Google Shape;1251;p5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2" name="Google Shape;1252;p5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3" name="Google Shape;1253;p5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4" name="Google Shape;1254;p5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5" name="Google Shape;1255;p5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6" name="Google Shape;1256;p5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7" name="Google Shape;1257;p5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8" name="Google Shape;1258;p5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59" name="Google Shape;1259;p5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60" name="Google Shape;1260;p59"/>
          <p:cNvSpPr txBox="1"/>
          <p:nvPr/>
        </p:nvSpPr>
        <p:spPr>
          <a:xfrm>
            <a:off x="283027" y="816909"/>
            <a:ext cx="5475515" cy="480127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400" dirty="0">
                <a:solidFill>
                  <a:srgbClr val="EA6045"/>
                </a:solidFill>
                <a:latin typeface="Calibri"/>
                <a:ea typeface="Calibri"/>
                <a:cs typeface="Calibri"/>
                <a:sym typeface="Calibri"/>
              </a:rPr>
              <a:t>Κρυοπαγήματα</a:t>
            </a:r>
            <a:endParaRPr sz="2800" dirty="0"/>
          </a:p>
          <a:p>
            <a:pPr marL="0" marR="0" lvl="0" indent="0" algn="just" rtl="0">
              <a:lnSpc>
                <a:spcPct val="150000"/>
              </a:lnSpc>
              <a:spcBef>
                <a:spcPts val="0"/>
              </a:spcBef>
              <a:spcAft>
                <a:spcPts val="0"/>
              </a:spcAft>
              <a:buNone/>
            </a:pPr>
            <a:r>
              <a:rPr lang="el-GR" sz="2000" dirty="0">
                <a:solidFill>
                  <a:srgbClr val="287D7D"/>
                </a:solidFill>
                <a:latin typeface="Calibri"/>
                <a:ea typeface="Calibri"/>
                <a:cs typeface="Calibri"/>
                <a:sym typeface="Calibri"/>
              </a:rPr>
              <a:t>Ανάλογα με την βαρύτητά τους τα κρυοπαγήματα προκαλούν τα εξής συμπτώματα (Πρώτες Βοήθειες Β’ ΕΠΑ.Λ</a:t>
            </a:r>
            <a:r>
              <a:rPr lang="el-GR" sz="2000" dirty="0" smtClean="0">
                <a:solidFill>
                  <a:srgbClr val="287D7D"/>
                </a:solidFill>
                <a:latin typeface="Calibri"/>
                <a:ea typeface="Calibri"/>
                <a:cs typeface="Calibri"/>
                <a:sym typeface="Calibri"/>
              </a:rPr>
              <a:t>.):</a:t>
            </a:r>
            <a:endParaRPr sz="2400" dirty="0" smtClean="0"/>
          </a:p>
          <a:p>
            <a:pPr marL="0" marR="0" lvl="0" indent="0" algn="just"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Κρυοπαγήματα  </a:t>
            </a:r>
            <a:r>
              <a:rPr lang="el-GR" sz="2400" dirty="0">
                <a:solidFill>
                  <a:srgbClr val="287D7D"/>
                </a:solidFill>
                <a:latin typeface="Calibri"/>
                <a:ea typeface="Calibri"/>
                <a:cs typeface="Calibri"/>
                <a:sym typeface="Calibri"/>
              </a:rPr>
              <a:t>2</a:t>
            </a:r>
            <a:r>
              <a:rPr lang="el-GR" sz="2400" baseline="30000" dirty="0">
                <a:solidFill>
                  <a:srgbClr val="287D7D"/>
                </a:solidFill>
                <a:latin typeface="Calibri"/>
                <a:ea typeface="Calibri"/>
                <a:cs typeface="Calibri"/>
                <a:sym typeface="Calibri"/>
              </a:rPr>
              <a:t>ου</a:t>
            </a:r>
            <a:r>
              <a:rPr lang="el-GR" sz="2400" dirty="0">
                <a:solidFill>
                  <a:srgbClr val="287D7D"/>
                </a:solidFill>
                <a:latin typeface="Calibri"/>
                <a:ea typeface="Calibri"/>
                <a:cs typeface="Calibri"/>
                <a:sym typeface="Calibri"/>
              </a:rPr>
              <a:t> </a:t>
            </a:r>
            <a:r>
              <a:rPr lang="el-GR" sz="2400" dirty="0" smtClean="0">
                <a:solidFill>
                  <a:srgbClr val="287D7D"/>
                </a:solidFill>
                <a:latin typeface="Calibri"/>
                <a:ea typeface="Calibri"/>
                <a:cs typeface="Calibri"/>
                <a:sym typeface="Calibri"/>
              </a:rPr>
              <a:t>βαθμού:</a:t>
            </a:r>
            <a:endParaRPr lang="en-US" sz="2400" dirty="0" smtClean="0">
              <a:solidFill>
                <a:srgbClr val="287D7D"/>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δέρμα είναι </a:t>
            </a:r>
            <a:r>
              <a:rPr lang="el-GR" sz="2400" dirty="0" smtClean="0">
                <a:solidFill>
                  <a:schemeClr val="dk1"/>
                </a:solidFill>
                <a:latin typeface="Calibri"/>
                <a:ea typeface="Calibri"/>
                <a:cs typeface="Calibri"/>
                <a:sym typeface="Calibri"/>
              </a:rPr>
              <a:t>κόκκινο</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σχηματίζονται </a:t>
            </a:r>
            <a:r>
              <a:rPr lang="el-GR" sz="2400" dirty="0">
                <a:solidFill>
                  <a:schemeClr val="dk1"/>
                </a:solidFill>
                <a:latin typeface="Calibri"/>
                <a:ea typeface="Calibri"/>
                <a:cs typeface="Calibri"/>
                <a:sym typeface="Calibri"/>
              </a:rPr>
              <a:t>φυσαλίδες </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υπάρχει μικρού πάχους νέκρωση στο </a:t>
            </a:r>
            <a:r>
              <a:rPr lang="el-GR" sz="2400" dirty="0" smtClean="0">
                <a:solidFill>
                  <a:schemeClr val="dk1"/>
                </a:solidFill>
                <a:latin typeface="Calibri"/>
                <a:ea typeface="Calibri"/>
                <a:cs typeface="Calibri"/>
                <a:sym typeface="Calibri"/>
              </a:rPr>
              <a:t>δέρμα</a:t>
            </a:r>
            <a:endParaRPr sz="2800" dirty="0"/>
          </a:p>
        </p:txBody>
      </p:sp>
      <p:sp>
        <p:nvSpPr>
          <p:cNvPr id="1261" name="Google Shape;1261;p5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262" name="Google Shape;1262;p59"/>
          <p:cNvPicPr preferRelativeResize="0"/>
          <p:nvPr/>
        </p:nvPicPr>
        <p:blipFill rotWithShape="1">
          <a:blip r:embed="rId3">
            <a:alphaModFix/>
          </a:blip>
          <a:srcRect/>
          <a:stretch/>
        </p:blipFill>
        <p:spPr>
          <a:xfrm>
            <a:off x="5911048" y="1420511"/>
            <a:ext cx="3232952" cy="2560939"/>
          </a:xfrm>
          <a:prstGeom prst="rect">
            <a:avLst/>
          </a:prstGeom>
          <a:noFill/>
          <a:ln>
            <a:noFill/>
          </a:ln>
        </p:spPr>
      </p:pic>
      <p:sp>
        <p:nvSpPr>
          <p:cNvPr id="1263" name="Google Shape;1263;p59"/>
          <p:cNvSpPr txBox="1"/>
          <p:nvPr/>
        </p:nvSpPr>
        <p:spPr>
          <a:xfrm>
            <a:off x="5913596" y="4838216"/>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7.26</a:t>
            </a:r>
            <a:r>
              <a:rPr lang="el-GR" sz="1100" dirty="0">
                <a:solidFill>
                  <a:schemeClr val="dk1"/>
                </a:solidFill>
                <a:latin typeface="Calibri"/>
                <a:ea typeface="Calibri"/>
                <a:cs typeface="Calibri"/>
                <a:sym typeface="Calibri"/>
              </a:rPr>
              <a:t>. Κρυοπάγημα 2</a:t>
            </a:r>
            <a:r>
              <a:rPr lang="el-GR" sz="1100" baseline="30000" dirty="0">
                <a:solidFill>
                  <a:schemeClr val="dk1"/>
                </a:solidFill>
                <a:latin typeface="Calibri"/>
                <a:ea typeface="Calibri"/>
                <a:cs typeface="Calibri"/>
                <a:sym typeface="Calibri"/>
              </a:rPr>
              <a:t>ου</a:t>
            </a:r>
            <a:r>
              <a:rPr lang="el-GR" sz="1100" dirty="0">
                <a:solidFill>
                  <a:schemeClr val="dk1"/>
                </a:solidFill>
                <a:latin typeface="Calibri"/>
                <a:ea typeface="Calibri"/>
                <a:cs typeface="Calibri"/>
                <a:sym typeface="Calibri"/>
              </a:rPr>
              <a:t> βαθμού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Β’ ΕΠΑ.Λ.)</a:t>
            </a:r>
            <a:endParaRPr dirty="0"/>
          </a:p>
        </p:txBody>
      </p:sp>
      <p:pic>
        <p:nvPicPr>
          <p:cNvPr id="19" name="Picture 2" descr="Κρυοπαγήματα - Εθελοντές Πολιτικής Προστασίας Μίκρας"/>
          <p:cNvPicPr>
            <a:picLocks noChangeAspect="1" noChangeArrowheads="1"/>
          </p:cNvPicPr>
          <p:nvPr/>
        </p:nvPicPr>
        <p:blipFill>
          <a:blip r:embed="rId4"/>
          <a:srcRect/>
          <a:stretch>
            <a:fillRect/>
          </a:stretch>
        </p:blipFill>
        <p:spPr bwMode="auto">
          <a:xfrm>
            <a:off x="5453743" y="4236584"/>
            <a:ext cx="3690257" cy="2142446"/>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5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8" name="Google Shape;1248;p5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9" name="Google Shape;1249;p5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0" name="Google Shape;1250;p5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1" name="Google Shape;1251;p5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2" name="Google Shape;1252;p5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3" name="Google Shape;1253;p5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4" name="Google Shape;1254;p5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5" name="Google Shape;1255;p5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6" name="Google Shape;1256;p5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7" name="Google Shape;1257;p5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8" name="Google Shape;1258;p5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59" name="Google Shape;1259;p5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60" name="Google Shape;1260;p59"/>
          <p:cNvSpPr txBox="1"/>
          <p:nvPr/>
        </p:nvSpPr>
        <p:spPr>
          <a:xfrm>
            <a:off x="283027" y="816909"/>
            <a:ext cx="5475515" cy="424727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400" dirty="0">
                <a:solidFill>
                  <a:srgbClr val="EA6045"/>
                </a:solidFill>
                <a:latin typeface="Calibri"/>
                <a:ea typeface="Calibri"/>
                <a:cs typeface="Calibri"/>
                <a:sym typeface="Calibri"/>
              </a:rPr>
              <a:t>Κρυοπαγήματα</a:t>
            </a:r>
            <a:endParaRPr sz="2800" dirty="0"/>
          </a:p>
          <a:p>
            <a:pPr marL="0" marR="0" lvl="0" indent="0" algn="just" rtl="0">
              <a:lnSpc>
                <a:spcPct val="150000"/>
              </a:lnSpc>
              <a:spcBef>
                <a:spcPts val="0"/>
              </a:spcBef>
              <a:spcAft>
                <a:spcPts val="0"/>
              </a:spcAft>
              <a:buNone/>
            </a:pPr>
            <a:r>
              <a:rPr lang="el-GR" sz="1800" dirty="0">
                <a:solidFill>
                  <a:srgbClr val="287D7D"/>
                </a:solidFill>
                <a:latin typeface="Calibri"/>
                <a:ea typeface="Calibri"/>
                <a:cs typeface="Calibri"/>
                <a:sym typeface="Calibri"/>
              </a:rPr>
              <a:t>Ανάλογα με την βαρύτητά τους τα κρυοπαγήματα προκαλούν τα εξής συμπτώματα (Πρώτες Βοήθειες Β’ ΕΠΑ.Λ</a:t>
            </a:r>
            <a:r>
              <a:rPr lang="el-GR" sz="1800" dirty="0" smtClean="0">
                <a:solidFill>
                  <a:srgbClr val="287D7D"/>
                </a:solidFill>
                <a:latin typeface="Calibri"/>
                <a:ea typeface="Calibri"/>
                <a:cs typeface="Calibri"/>
                <a:sym typeface="Calibri"/>
              </a:rPr>
              <a:t>.):</a:t>
            </a:r>
            <a:endParaRPr sz="2000" dirty="0" smtClean="0"/>
          </a:p>
          <a:p>
            <a:pPr marL="0" marR="0" lvl="0" indent="0" algn="just"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Κρυοπαγήματα </a:t>
            </a:r>
            <a:r>
              <a:rPr lang="el-GR" sz="2400" dirty="0">
                <a:solidFill>
                  <a:srgbClr val="287D7D"/>
                </a:solidFill>
                <a:latin typeface="Calibri"/>
                <a:ea typeface="Calibri"/>
                <a:cs typeface="Calibri"/>
                <a:sym typeface="Calibri"/>
              </a:rPr>
              <a:t>3</a:t>
            </a:r>
            <a:r>
              <a:rPr lang="el-GR" sz="2400" baseline="30000" dirty="0">
                <a:solidFill>
                  <a:srgbClr val="287D7D"/>
                </a:solidFill>
                <a:latin typeface="Calibri"/>
                <a:ea typeface="Calibri"/>
                <a:cs typeface="Calibri"/>
                <a:sym typeface="Calibri"/>
              </a:rPr>
              <a:t>ου</a:t>
            </a:r>
            <a:r>
              <a:rPr lang="el-GR" sz="2400" dirty="0">
                <a:solidFill>
                  <a:srgbClr val="287D7D"/>
                </a:solidFill>
                <a:latin typeface="Calibri"/>
                <a:ea typeface="Calibri"/>
                <a:cs typeface="Calibri"/>
                <a:sym typeface="Calibri"/>
              </a:rPr>
              <a:t> </a:t>
            </a:r>
            <a:r>
              <a:rPr lang="el-GR" sz="2400" dirty="0" smtClean="0">
                <a:solidFill>
                  <a:srgbClr val="287D7D"/>
                </a:solidFill>
                <a:latin typeface="Calibri"/>
                <a:ea typeface="Calibri"/>
                <a:cs typeface="Calibri"/>
                <a:sym typeface="Calibri"/>
              </a:rPr>
              <a:t>βαθμού</a:t>
            </a:r>
            <a:r>
              <a:rPr lang="el-GR" sz="2400" dirty="0" smtClean="0">
                <a:solidFill>
                  <a:schemeClr val="dk1"/>
                </a:solidFill>
                <a:latin typeface="Calibri"/>
                <a:ea typeface="Calibri"/>
                <a:cs typeface="Calibri"/>
                <a:sym typeface="Calibri"/>
              </a:rPr>
              <a:t>:</a:t>
            </a:r>
            <a:endParaRPr lang="en-US" sz="24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υπάρχει </a:t>
            </a:r>
            <a:r>
              <a:rPr lang="el-GR" sz="2400" dirty="0">
                <a:solidFill>
                  <a:schemeClr val="dk1"/>
                </a:solidFill>
                <a:latin typeface="Calibri"/>
                <a:ea typeface="Calibri"/>
                <a:cs typeface="Calibri"/>
                <a:sym typeface="Calibri"/>
              </a:rPr>
              <a:t>νέκρωση σε όλο το πάχος του δέρματος που μπορεί να επεκτείνεται και στον υποδόριο </a:t>
            </a:r>
            <a:r>
              <a:rPr lang="el-GR" sz="2400" dirty="0" smtClean="0">
                <a:solidFill>
                  <a:schemeClr val="dk1"/>
                </a:solidFill>
                <a:latin typeface="Calibri"/>
                <a:ea typeface="Calibri"/>
                <a:cs typeface="Calibri"/>
                <a:sym typeface="Calibri"/>
              </a:rPr>
              <a:t>ιστό</a:t>
            </a:r>
            <a:endParaRPr sz="2800" dirty="0"/>
          </a:p>
        </p:txBody>
      </p:sp>
      <p:sp>
        <p:nvSpPr>
          <p:cNvPr id="1261" name="Google Shape;1261;p5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262" name="Google Shape;1262;p59"/>
          <p:cNvPicPr preferRelativeResize="0"/>
          <p:nvPr/>
        </p:nvPicPr>
        <p:blipFill rotWithShape="1">
          <a:blip r:embed="rId3">
            <a:alphaModFix/>
          </a:blip>
          <a:srcRect/>
          <a:stretch/>
        </p:blipFill>
        <p:spPr>
          <a:xfrm>
            <a:off x="5911048" y="2030111"/>
            <a:ext cx="3232952" cy="2465689"/>
          </a:xfrm>
          <a:prstGeom prst="rect">
            <a:avLst/>
          </a:prstGeom>
          <a:noFill/>
          <a:ln>
            <a:noFill/>
          </a:ln>
        </p:spPr>
      </p:pic>
      <p:sp>
        <p:nvSpPr>
          <p:cNvPr id="1263" name="Google Shape;1263;p59"/>
          <p:cNvSpPr txBox="1"/>
          <p:nvPr/>
        </p:nvSpPr>
        <p:spPr>
          <a:xfrm>
            <a:off x="5875496" y="4800116"/>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7.26</a:t>
            </a:r>
            <a:r>
              <a:rPr lang="el-GR" sz="1100" dirty="0">
                <a:solidFill>
                  <a:schemeClr val="dk1"/>
                </a:solidFill>
                <a:latin typeface="Calibri"/>
                <a:ea typeface="Calibri"/>
                <a:cs typeface="Calibri"/>
                <a:sym typeface="Calibri"/>
              </a:rPr>
              <a:t>. Κρυοπάγημα 2</a:t>
            </a:r>
            <a:r>
              <a:rPr lang="el-GR" sz="1100" baseline="30000" dirty="0">
                <a:solidFill>
                  <a:schemeClr val="dk1"/>
                </a:solidFill>
                <a:latin typeface="Calibri"/>
                <a:ea typeface="Calibri"/>
                <a:cs typeface="Calibri"/>
                <a:sym typeface="Calibri"/>
              </a:rPr>
              <a:t>ου</a:t>
            </a:r>
            <a:r>
              <a:rPr lang="el-GR" sz="1100" dirty="0">
                <a:solidFill>
                  <a:schemeClr val="dk1"/>
                </a:solidFill>
                <a:latin typeface="Calibri"/>
                <a:ea typeface="Calibri"/>
                <a:cs typeface="Calibri"/>
                <a:sym typeface="Calibri"/>
              </a:rPr>
              <a:t> βαθμού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Β’ ΕΠΑ.Λ.)</a:t>
            </a:r>
            <a:endParaRPr dirty="0"/>
          </a:p>
        </p:txBody>
      </p:sp>
      <p:pic>
        <p:nvPicPr>
          <p:cNvPr id="19" name="Picture 2" descr="Κρυοπαγήματα - Εθελοντές Πολιτικής Προστασίας Μίκρας"/>
          <p:cNvPicPr>
            <a:picLocks noChangeAspect="1" noChangeArrowheads="1"/>
          </p:cNvPicPr>
          <p:nvPr/>
        </p:nvPicPr>
        <p:blipFill>
          <a:blip r:embed="rId4"/>
          <a:srcRect/>
          <a:stretch>
            <a:fillRect/>
          </a:stretch>
        </p:blipFill>
        <p:spPr bwMode="auto">
          <a:xfrm>
            <a:off x="881743" y="4715554"/>
            <a:ext cx="3690257" cy="2142446"/>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5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8" name="Google Shape;1248;p5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49" name="Google Shape;1249;p5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0" name="Google Shape;1250;p5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1" name="Google Shape;1251;p5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2" name="Google Shape;1252;p5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3" name="Google Shape;1253;p5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4" name="Google Shape;1254;p5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5" name="Google Shape;1255;p5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6" name="Google Shape;1256;p5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7" name="Google Shape;1257;p5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58" name="Google Shape;1258;p5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59" name="Google Shape;1259;p5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60" name="Google Shape;1260;p59"/>
          <p:cNvSpPr txBox="1"/>
          <p:nvPr/>
        </p:nvSpPr>
        <p:spPr>
          <a:xfrm>
            <a:off x="283027" y="816909"/>
            <a:ext cx="5475515" cy="378561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a:solidFill>
                  <a:srgbClr val="EA6045"/>
                </a:solidFill>
                <a:latin typeface="Calibri"/>
                <a:ea typeface="Calibri"/>
                <a:cs typeface="Calibri"/>
                <a:sym typeface="Calibri"/>
              </a:rPr>
              <a:t>Κρυοπαγήματα</a:t>
            </a:r>
            <a:endParaRPr sz="2400" dirty="0"/>
          </a:p>
          <a:p>
            <a:pPr marL="0" marR="0" lvl="0" indent="0" algn="just" rtl="0">
              <a:lnSpc>
                <a:spcPct val="150000"/>
              </a:lnSpc>
              <a:spcBef>
                <a:spcPts val="0"/>
              </a:spcBef>
              <a:spcAft>
                <a:spcPts val="0"/>
              </a:spcAft>
              <a:buNone/>
            </a:pPr>
            <a:r>
              <a:rPr lang="el-GR" sz="1800" dirty="0">
                <a:solidFill>
                  <a:srgbClr val="287D7D"/>
                </a:solidFill>
                <a:latin typeface="Calibri"/>
                <a:ea typeface="Calibri"/>
                <a:cs typeface="Calibri"/>
                <a:sym typeface="Calibri"/>
              </a:rPr>
              <a:t>Ανάλογα με την βαρύτητά τους τα κρυοπαγήματα προκαλούν τα εξής συμπτώματα (Πρώτες Βοήθειες Β’ ΕΠΑ.Λ</a:t>
            </a:r>
            <a:r>
              <a:rPr lang="el-GR" sz="1800" dirty="0" smtClean="0">
                <a:solidFill>
                  <a:srgbClr val="287D7D"/>
                </a:solidFill>
                <a:latin typeface="Calibri"/>
                <a:ea typeface="Calibri"/>
                <a:cs typeface="Calibri"/>
                <a:sym typeface="Calibri"/>
              </a:rPr>
              <a:t>.):</a:t>
            </a:r>
            <a:endParaRPr sz="2000" dirty="0" smtClean="0"/>
          </a:p>
          <a:p>
            <a:pPr marL="0" marR="0" lvl="0" indent="0" algn="just" rtl="0">
              <a:lnSpc>
                <a:spcPct val="150000"/>
              </a:lnSpc>
              <a:spcBef>
                <a:spcPts val="0"/>
              </a:spcBef>
              <a:spcAft>
                <a:spcPts val="0"/>
              </a:spcAft>
              <a:buNone/>
            </a:pPr>
            <a:r>
              <a:rPr lang="el-GR" sz="2000" dirty="0" smtClean="0">
                <a:solidFill>
                  <a:srgbClr val="287D7D"/>
                </a:solidFill>
                <a:latin typeface="Calibri"/>
                <a:ea typeface="Calibri"/>
                <a:cs typeface="Calibri"/>
                <a:sym typeface="Calibri"/>
              </a:rPr>
              <a:t>Κρυοπαγήματα </a:t>
            </a:r>
            <a:r>
              <a:rPr lang="el-GR" sz="2000" dirty="0">
                <a:solidFill>
                  <a:srgbClr val="287D7D"/>
                </a:solidFill>
                <a:latin typeface="Calibri"/>
                <a:ea typeface="Calibri"/>
                <a:cs typeface="Calibri"/>
                <a:sym typeface="Calibri"/>
              </a:rPr>
              <a:t>4</a:t>
            </a:r>
            <a:r>
              <a:rPr lang="el-GR" sz="2000" baseline="30000" dirty="0">
                <a:solidFill>
                  <a:srgbClr val="287D7D"/>
                </a:solidFill>
                <a:latin typeface="Calibri"/>
                <a:ea typeface="Calibri"/>
                <a:cs typeface="Calibri"/>
                <a:sym typeface="Calibri"/>
              </a:rPr>
              <a:t>ου</a:t>
            </a:r>
            <a:r>
              <a:rPr lang="el-GR" sz="2000" dirty="0">
                <a:solidFill>
                  <a:srgbClr val="287D7D"/>
                </a:solidFill>
                <a:latin typeface="Calibri"/>
                <a:ea typeface="Calibri"/>
                <a:cs typeface="Calibri"/>
                <a:sym typeface="Calibri"/>
              </a:rPr>
              <a:t> </a:t>
            </a:r>
            <a:r>
              <a:rPr lang="el-GR" sz="2000" dirty="0" smtClean="0">
                <a:solidFill>
                  <a:srgbClr val="287D7D"/>
                </a:solidFill>
                <a:latin typeface="Calibri"/>
                <a:ea typeface="Calibri"/>
                <a:cs typeface="Calibri"/>
                <a:sym typeface="Calibri"/>
              </a:rPr>
              <a:t>βαθμού: </a:t>
            </a:r>
            <a:endParaRPr lang="en-US" sz="2000" dirty="0" smtClean="0">
              <a:solidFill>
                <a:srgbClr val="287D7D"/>
              </a:solidFill>
              <a:latin typeface="Calibri"/>
              <a:ea typeface="Calibri"/>
              <a:cs typeface="Calibri"/>
              <a:sym typeface="Calibri"/>
            </a:endParaRPr>
          </a:p>
          <a:p>
            <a:pPr marL="0" marR="0" lvl="0" indent="0" algn="just"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νέκρωση επεκτείνεται στους μυς, τα οστά και τους άλλους υποκείμενους ιστούς καταλήγοντας σε γάγγραινα της περιοχής</a:t>
            </a:r>
            <a:r>
              <a:rPr lang="el-GR" sz="1600" dirty="0">
                <a:solidFill>
                  <a:schemeClr val="dk1"/>
                </a:solidFill>
                <a:latin typeface="Calibri"/>
                <a:ea typeface="Calibri"/>
                <a:cs typeface="Calibri"/>
                <a:sym typeface="Calibri"/>
              </a:rPr>
              <a:t>. </a:t>
            </a:r>
            <a:endParaRPr sz="1800" dirty="0"/>
          </a:p>
        </p:txBody>
      </p:sp>
      <p:sp>
        <p:nvSpPr>
          <p:cNvPr id="1261" name="Google Shape;1261;p5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pic>
        <p:nvPicPr>
          <p:cNvPr id="1262" name="Google Shape;1262;p59"/>
          <p:cNvPicPr preferRelativeResize="0"/>
          <p:nvPr/>
        </p:nvPicPr>
        <p:blipFill rotWithShape="1">
          <a:blip r:embed="rId3">
            <a:alphaModFix/>
          </a:blip>
          <a:srcRect/>
          <a:stretch/>
        </p:blipFill>
        <p:spPr>
          <a:xfrm>
            <a:off x="5911048" y="2030111"/>
            <a:ext cx="3232952" cy="2494264"/>
          </a:xfrm>
          <a:prstGeom prst="rect">
            <a:avLst/>
          </a:prstGeom>
          <a:noFill/>
          <a:ln>
            <a:noFill/>
          </a:ln>
        </p:spPr>
      </p:pic>
      <p:sp>
        <p:nvSpPr>
          <p:cNvPr id="1263" name="Google Shape;1263;p59"/>
          <p:cNvSpPr txBox="1"/>
          <p:nvPr/>
        </p:nvSpPr>
        <p:spPr>
          <a:xfrm>
            <a:off x="5865971" y="4657241"/>
            <a:ext cx="30113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7.26</a:t>
            </a:r>
            <a:r>
              <a:rPr lang="el-GR" sz="1100" dirty="0">
                <a:solidFill>
                  <a:schemeClr val="dk1"/>
                </a:solidFill>
                <a:latin typeface="Calibri"/>
                <a:ea typeface="Calibri"/>
                <a:cs typeface="Calibri"/>
                <a:sym typeface="Calibri"/>
              </a:rPr>
              <a:t>. Κρυοπάγημα 2</a:t>
            </a:r>
            <a:r>
              <a:rPr lang="el-GR" sz="1100" baseline="30000" dirty="0">
                <a:solidFill>
                  <a:schemeClr val="dk1"/>
                </a:solidFill>
                <a:latin typeface="Calibri"/>
                <a:ea typeface="Calibri"/>
                <a:cs typeface="Calibri"/>
                <a:sym typeface="Calibri"/>
              </a:rPr>
              <a:t>ου</a:t>
            </a:r>
            <a:r>
              <a:rPr lang="el-GR" sz="1100" dirty="0">
                <a:solidFill>
                  <a:schemeClr val="dk1"/>
                </a:solidFill>
                <a:latin typeface="Calibri"/>
                <a:ea typeface="Calibri"/>
                <a:cs typeface="Calibri"/>
                <a:sym typeface="Calibri"/>
              </a:rPr>
              <a:t> βαθμού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Β’ ΕΠΑ.Λ.)</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9" name="Google Shape;209;p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0" name="Google Shape;210;p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1" name="Google Shape;211;p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2" name="Google Shape;212;p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3" name="Google Shape;213;p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4" name="Google Shape;214;p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5" name="Google Shape;215;p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6" name="Google Shape;216;p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7" name="Google Shape;217;p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8" name="Google Shape;218;p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9" name="Google Shape;219;p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20" name="Google Shape;220;p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21" name="Google Shape;221;p7"/>
          <p:cNvSpPr txBox="1"/>
          <p:nvPr/>
        </p:nvSpPr>
        <p:spPr>
          <a:xfrm>
            <a:off x="285750" y="1001183"/>
            <a:ext cx="354965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Λέξεις – Φράσεις Κλειδιά:</a:t>
            </a:r>
            <a:endParaRPr sz="1800" b="1" dirty="0">
              <a:solidFill>
                <a:schemeClr val="dk1"/>
              </a:solidFill>
              <a:latin typeface="Calibri"/>
              <a:ea typeface="Calibri"/>
              <a:cs typeface="Calibri"/>
              <a:sym typeface="Calibri"/>
            </a:endParaRPr>
          </a:p>
        </p:txBody>
      </p:sp>
      <p:sp>
        <p:nvSpPr>
          <p:cNvPr id="222" name="Google Shape;222;p7"/>
          <p:cNvSpPr txBox="1"/>
          <p:nvPr/>
        </p:nvSpPr>
        <p:spPr>
          <a:xfrm>
            <a:off x="390374" y="1569357"/>
            <a:ext cx="4867426" cy="4801274"/>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400" b="1" dirty="0">
                <a:solidFill>
                  <a:schemeClr val="dk1"/>
                </a:solidFill>
                <a:latin typeface="Calibri"/>
                <a:ea typeface="Calibri"/>
                <a:cs typeface="Calibri"/>
                <a:sym typeface="Calibri"/>
              </a:rPr>
              <a:t> Θερμοπληξία</a:t>
            </a:r>
            <a:r>
              <a:rPr lang="el-GR" sz="2400" dirty="0">
                <a:solidFill>
                  <a:schemeClr val="dk1"/>
                </a:solidFill>
                <a:latin typeface="Calibri"/>
                <a:ea typeface="Calibri"/>
                <a:cs typeface="Calibri"/>
                <a:sym typeface="Calibri"/>
              </a:rPr>
              <a:t>: είναι η επικίνδυνη για τη ζωή κατάσταση που προκύπτει μετά από παρατεταμένη έκθεση σε περιβάλλον με υψηλή θερμοκρασία και υγρασία  και  κατά την οποία </a:t>
            </a:r>
            <a:r>
              <a:rPr lang="el-GR" sz="2400" dirty="0">
                <a:solidFill>
                  <a:srgbClr val="FF0000"/>
                </a:solidFill>
                <a:latin typeface="Calibri"/>
                <a:ea typeface="Calibri"/>
                <a:cs typeface="Calibri"/>
                <a:sym typeface="Calibri"/>
              </a:rPr>
              <a:t>δεν λειτουργεί ο θερμορυθμιστικός μηχανισμός του σώματος, ώστε να αποβάλει τη θερμότητα που </a:t>
            </a:r>
            <a:r>
              <a:rPr lang="el-GR" sz="2400" dirty="0" smtClean="0">
                <a:solidFill>
                  <a:srgbClr val="FF0000"/>
                </a:solidFill>
                <a:latin typeface="Calibri"/>
                <a:ea typeface="Calibri"/>
                <a:cs typeface="Calibri"/>
                <a:sym typeface="Calibri"/>
              </a:rPr>
              <a:t>δέχεται </a:t>
            </a:r>
            <a:endParaRPr sz="2800" dirty="0">
              <a:solidFill>
                <a:srgbClr val="FF0000"/>
              </a:solidFill>
            </a:endParaRPr>
          </a:p>
          <a:p>
            <a:pPr marL="0" marR="0" lvl="0" indent="-76200" algn="l" rtl="0">
              <a:lnSpc>
                <a:spcPct val="150000"/>
              </a:lnSpc>
              <a:spcBef>
                <a:spcPts val="0"/>
              </a:spcBef>
              <a:spcAft>
                <a:spcPts val="0"/>
              </a:spcAft>
              <a:buClr>
                <a:schemeClr val="dk1"/>
              </a:buClr>
              <a:buSzPts val="1200"/>
              <a:buFont typeface="Arial"/>
              <a:buChar char="•"/>
            </a:pPr>
            <a:endParaRPr sz="1200" dirty="0">
              <a:solidFill>
                <a:srgbClr val="FF0000"/>
              </a:solidFill>
              <a:latin typeface="Calibri"/>
              <a:ea typeface="Calibri"/>
              <a:cs typeface="Calibri"/>
              <a:sym typeface="Calibri"/>
            </a:endParaRPr>
          </a:p>
        </p:txBody>
      </p:sp>
      <p:sp>
        <p:nvSpPr>
          <p:cNvPr id="223" name="Google Shape;223;p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pic>
        <p:nvPicPr>
          <p:cNvPr id="206850" name="Picture 2" descr="Θερμοπληξία – καύσωνας"/>
          <p:cNvPicPr>
            <a:picLocks noChangeAspect="1" noChangeArrowheads="1"/>
          </p:cNvPicPr>
          <p:nvPr/>
        </p:nvPicPr>
        <p:blipFill>
          <a:blip r:embed="rId4"/>
          <a:srcRect/>
          <a:stretch>
            <a:fillRect/>
          </a:stretch>
        </p:blipFill>
        <p:spPr bwMode="auto">
          <a:xfrm>
            <a:off x="5663747" y="1567544"/>
            <a:ext cx="3000375" cy="4351792"/>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https://media-temporary.preziusercontent.com/frames-public/5/a/d/a/b/594248c410692bb6adb6f0e39ad768.png"/>
          <p:cNvPicPr>
            <a:picLocks noChangeAspect="1" noChangeArrowheads="1"/>
          </p:cNvPicPr>
          <p:nvPr/>
        </p:nvPicPr>
        <p:blipFill>
          <a:blip r:embed="rId2"/>
          <a:srcRect/>
          <a:stretch>
            <a:fillRect/>
          </a:stretch>
        </p:blipFill>
        <p:spPr bwMode="auto">
          <a:xfrm>
            <a:off x="0" y="-315685"/>
            <a:ext cx="9144000" cy="7315200"/>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68" name="Google Shape;1268;p6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69" name="Google Shape;1269;p6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0" name="Google Shape;1270;p6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1" name="Google Shape;1271;p6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2" name="Google Shape;1272;p6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3" name="Google Shape;1273;p6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4" name="Google Shape;1274;p6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5" name="Google Shape;1275;p6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6" name="Google Shape;1276;p6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7" name="Google Shape;1277;p6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8" name="Google Shape;1278;p6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79" name="Google Shape;1279;p6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80" name="Google Shape;1280;p6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81" name="Google Shape;1281;p60"/>
          <p:cNvSpPr txBox="1"/>
          <p:nvPr/>
        </p:nvSpPr>
        <p:spPr>
          <a:xfrm>
            <a:off x="268880" y="902564"/>
            <a:ext cx="8436969" cy="59554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Κρυοπαγήματα</a:t>
            </a:r>
            <a:endParaRPr sz="1800" dirty="0"/>
          </a:p>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Πρώτες Βοήθειες σε κρυοπαγήματα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Το μέλος που έχει τα κρυοπαγήματα πρέπει να ζεσταθεί σιγά, </a:t>
            </a:r>
            <a:r>
              <a:rPr lang="el-GR" sz="1600" dirty="0" err="1">
                <a:solidFill>
                  <a:schemeClr val="dk1"/>
                </a:solidFill>
                <a:latin typeface="Calibri"/>
                <a:ea typeface="Calibri"/>
                <a:cs typeface="Calibri"/>
                <a:sym typeface="Calibri"/>
              </a:rPr>
              <a:t>σιγά,</a:t>
            </a:r>
            <a:r>
              <a:rPr lang="el-GR" sz="1600" dirty="0">
                <a:solidFill>
                  <a:schemeClr val="dk1"/>
                </a:solidFill>
                <a:latin typeface="Calibri"/>
                <a:ea typeface="Calibri"/>
                <a:cs typeface="Calibri"/>
                <a:sym typeface="Calibri"/>
              </a:rPr>
              <a:t> το σκεπάζουμε με στεγνά ρούχα  ή το καλύπτουμε με τα χέρια μας.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Δεν κάνουμε μαλάξεις και δεν τρίβουμε με χιόνι ή πάγο γιατί μπορεί να συνθλίψουμε τα παγωμένα αγγεία και τους παγωμένους μυς. </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Δεν πλησιάζουμε το παγωμένο μέλος στη φωτιά και δεν ακουμπάμε θερμά σώματα πάνω του. Υπάρχει κίνδυνος πρόκλησης εγκαύματος επειδή οι περιοχές των εγκαυμάτων στερούνται αίσθησης.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Δεν πιέζουμε και σπάμε τις φουσκάλες.</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Κρατάμε ανασηκωμένο το άκρο ώστε να μειωθεί το οίδημα.</a:t>
            </a:r>
            <a:endParaRPr sz="1800" dirty="0"/>
          </a:p>
          <a:p>
            <a:pPr marL="171450" marR="0" lvl="0" indent="-171450" algn="l" rtl="0">
              <a:lnSpc>
                <a:spcPct val="150000"/>
              </a:lnSpc>
              <a:spcBef>
                <a:spcPts val="0"/>
              </a:spcBef>
              <a:spcAft>
                <a:spcPts val="0"/>
              </a:spcAft>
              <a:buClr>
                <a:schemeClr val="dk1"/>
              </a:buClr>
              <a:buSzPts val="1200"/>
              <a:buFont typeface="Arial"/>
              <a:buChar char="•"/>
            </a:pPr>
            <a:r>
              <a:rPr lang="el-GR" sz="1600" dirty="0">
                <a:solidFill>
                  <a:schemeClr val="dk1"/>
                </a:solidFill>
                <a:latin typeface="Calibri"/>
                <a:ea typeface="Calibri"/>
                <a:cs typeface="Calibri"/>
                <a:sym typeface="Calibri"/>
              </a:rPr>
              <a:t>Αν το χρώμα του δέρματος δεν αποκατασταθεί στο φυσιολογικό, ενώ έχουν προηγηθεί όλες οι παραπάνω ενέργειες, το τοποθετούμε σε ζεστό νερό 40 βαθμούς Κελσίου, το στεγνώνουμε προσεκτικά χωρίς να το τρίψουμε και το τυλίγουμε ελαφρά με πανί (Πρώτες Βοήθειες, Β’ ΕΠΑ.Λ.).</a:t>
            </a:r>
            <a:endParaRPr sz="1800" dirty="0"/>
          </a:p>
          <a:p>
            <a:pPr marL="0" marR="0" lvl="0" indent="0" algn="l" rtl="0">
              <a:lnSpc>
                <a:spcPct val="150000"/>
              </a:lnSpc>
              <a:spcBef>
                <a:spcPts val="0"/>
              </a:spcBef>
              <a:spcAft>
                <a:spcPts val="0"/>
              </a:spcAft>
              <a:buNone/>
            </a:pPr>
            <a:endParaRPr sz="1600" dirty="0">
              <a:solidFill>
                <a:srgbClr val="EA6045"/>
              </a:solidFill>
              <a:latin typeface="Calibri"/>
              <a:ea typeface="Calibri"/>
              <a:cs typeface="Calibri"/>
              <a:sym typeface="Calibri"/>
            </a:endParaRPr>
          </a:p>
        </p:txBody>
      </p:sp>
      <p:sp>
        <p:nvSpPr>
          <p:cNvPr id="1282" name="Google Shape;1282;p6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7.8: Κρυοπαγήματα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descr="https://media-temporary.preziusercontent.com/frames-public/8/5/0/7/b/31677c04563a857112c30631d981200.png"/>
          <p:cNvPicPr>
            <a:picLocks noChangeAspect="1" noChangeArrowheads="1"/>
          </p:cNvPicPr>
          <p:nvPr/>
        </p:nvPicPr>
        <p:blipFill>
          <a:blip r:embed="rId2"/>
          <a:srcRect/>
          <a:stretch>
            <a:fillRect/>
          </a:stretch>
        </p:blipFill>
        <p:spPr bwMode="auto">
          <a:xfrm>
            <a:off x="348117" y="555171"/>
            <a:ext cx="8534626" cy="5889172"/>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ΑΝΑΚΕΦΑΛΑΙΩΣΗ </a:t>
            </a:r>
            <a:endParaRPr lang="el-GR"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3" name="Picture 3"/>
          <p:cNvPicPr>
            <a:picLocks noChangeAspect="1" noChangeArrowheads="1"/>
          </p:cNvPicPr>
          <p:nvPr/>
        </p:nvPicPr>
        <p:blipFill>
          <a:blip r:embed="rId2"/>
          <a:srcRect/>
          <a:stretch>
            <a:fillRect/>
          </a:stretch>
        </p:blipFill>
        <p:spPr bwMode="auto">
          <a:xfrm>
            <a:off x="228600" y="272143"/>
            <a:ext cx="8915400" cy="6444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2"/>
          <a:srcRect/>
          <a:stretch>
            <a:fillRect/>
          </a:stretch>
        </p:blipFill>
        <p:spPr bwMode="auto">
          <a:xfrm>
            <a:off x="163287" y="174171"/>
            <a:ext cx="8773884" cy="64552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p:cNvPicPr>
            <a:picLocks noChangeAspect="1" noChangeArrowheads="1"/>
          </p:cNvPicPr>
          <p:nvPr/>
        </p:nvPicPr>
        <p:blipFill>
          <a:blip r:embed="rId2"/>
          <a:srcRect/>
          <a:stretch>
            <a:fillRect/>
          </a:stretch>
        </p:blipFill>
        <p:spPr bwMode="auto">
          <a:xfrm>
            <a:off x="250371" y="337457"/>
            <a:ext cx="8741229" cy="62919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2"/>
          <p:cNvPicPr>
            <a:picLocks noChangeAspect="1" noChangeArrowheads="1"/>
          </p:cNvPicPr>
          <p:nvPr/>
        </p:nvPicPr>
        <p:blipFill>
          <a:blip r:embed="rId2"/>
          <a:srcRect/>
          <a:stretch>
            <a:fillRect/>
          </a:stretch>
        </p:blipFill>
        <p:spPr bwMode="auto">
          <a:xfrm>
            <a:off x="435429" y="478972"/>
            <a:ext cx="8327571" cy="61395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ΘερμορρύθμισηΤΣΟΛΑΚΗΣ_Page_1"/>
          <p:cNvPicPr>
            <a:picLocks noChangeAspect="1" noChangeArrowheads="1"/>
          </p:cNvPicPr>
          <p:nvPr/>
        </p:nvPicPr>
        <p:blipFill>
          <a:blip r:embed="rId2"/>
          <a:srcRect/>
          <a:stretch>
            <a:fillRect/>
          </a:stretch>
        </p:blipFill>
        <p:spPr bwMode="auto">
          <a:xfrm>
            <a:off x="859971" y="598715"/>
            <a:ext cx="7707086" cy="5486400"/>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ΘερμορρύθμισηΤΣΟΛΑΚΗΣ_Page_2"/>
          <p:cNvPicPr>
            <a:picLocks noChangeAspect="1" noChangeArrowheads="1"/>
          </p:cNvPicPr>
          <p:nvPr/>
        </p:nvPicPr>
        <p:blipFill>
          <a:blip r:embed="rId2"/>
          <a:srcRect/>
          <a:stretch>
            <a:fillRect/>
          </a:stretch>
        </p:blipFill>
        <p:spPr bwMode="auto">
          <a:xfrm>
            <a:off x="707572" y="310244"/>
            <a:ext cx="8001000" cy="5644241"/>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9" name="Google Shape;209;p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0" name="Google Shape;210;p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1" name="Google Shape;211;p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2" name="Google Shape;212;p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3" name="Google Shape;213;p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4" name="Google Shape;214;p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5" name="Google Shape;215;p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6" name="Google Shape;216;p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7" name="Google Shape;217;p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8" name="Google Shape;218;p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9" name="Google Shape;219;p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20" name="Google Shape;220;p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21" name="Google Shape;221;p7"/>
          <p:cNvSpPr txBox="1"/>
          <p:nvPr/>
        </p:nvSpPr>
        <p:spPr>
          <a:xfrm>
            <a:off x="285750" y="1001183"/>
            <a:ext cx="354965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Λέξεις – Φράσεις Κλειδιά:</a:t>
            </a:r>
            <a:endParaRPr sz="1800" b="1" dirty="0">
              <a:solidFill>
                <a:schemeClr val="dk1"/>
              </a:solidFill>
              <a:latin typeface="Calibri"/>
              <a:ea typeface="Calibri"/>
              <a:cs typeface="Calibri"/>
              <a:sym typeface="Calibri"/>
            </a:endParaRPr>
          </a:p>
        </p:txBody>
      </p:sp>
      <p:sp>
        <p:nvSpPr>
          <p:cNvPr id="222" name="Google Shape;222;p7"/>
          <p:cNvSpPr txBox="1"/>
          <p:nvPr/>
        </p:nvSpPr>
        <p:spPr>
          <a:xfrm>
            <a:off x="259745" y="1558471"/>
            <a:ext cx="4823883" cy="4524275"/>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400" b="1" dirty="0" smtClean="0">
                <a:solidFill>
                  <a:schemeClr val="dk1"/>
                </a:solidFill>
                <a:latin typeface="Calibri"/>
                <a:ea typeface="Calibri"/>
                <a:cs typeface="Calibri"/>
                <a:sym typeface="Calibri"/>
              </a:rPr>
              <a:t>Υποθερμία</a:t>
            </a:r>
            <a:r>
              <a:rPr lang="el-GR" sz="2400" b="1" dirty="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είναι μία παθολογική κατάσταση στην οποία η κεντρική θερμοκρασία του σώματος πέφτει κάτω από τους 35 βαθμούς Κελσίου και ο οργανισμός με τους θερμορυθμιστικούς μηχανισμούς του </a:t>
            </a:r>
            <a:r>
              <a:rPr lang="el-GR" sz="2400" dirty="0">
                <a:solidFill>
                  <a:srgbClr val="FF0000"/>
                </a:solidFill>
                <a:latin typeface="Calibri"/>
                <a:ea typeface="Calibri"/>
                <a:cs typeface="Calibri"/>
                <a:sym typeface="Calibri"/>
              </a:rPr>
              <a:t>δεν μπορεί να την διατηρήσει σε φυσιολογικά </a:t>
            </a:r>
            <a:r>
              <a:rPr lang="el-GR" sz="2400" dirty="0" smtClean="0">
                <a:solidFill>
                  <a:srgbClr val="FF0000"/>
                </a:solidFill>
                <a:latin typeface="Calibri"/>
                <a:ea typeface="Calibri"/>
                <a:cs typeface="Calibri"/>
                <a:sym typeface="Calibri"/>
              </a:rPr>
              <a:t>επίπεδα</a:t>
            </a:r>
            <a:endParaRPr sz="1050" dirty="0">
              <a:solidFill>
                <a:schemeClr val="dk1"/>
              </a:solidFill>
              <a:latin typeface="Calibri"/>
              <a:ea typeface="Calibri"/>
              <a:cs typeface="Calibri"/>
              <a:sym typeface="Calibri"/>
            </a:endParaRPr>
          </a:p>
        </p:txBody>
      </p:sp>
      <p:sp>
        <p:nvSpPr>
          <p:cNvPr id="223" name="Google Shape;223;p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1082524" y="5889473"/>
            <a:ext cx="2012950" cy="570442"/>
          </a:xfrm>
          <a:prstGeom prst="rect">
            <a:avLst/>
          </a:prstGeom>
          <a:noFill/>
          <a:ln>
            <a:noFill/>
          </a:ln>
        </p:spPr>
      </p:pic>
      <p:pic>
        <p:nvPicPr>
          <p:cNvPr id="245762" name="Picture 2" descr="ypothermia"/>
          <p:cNvPicPr>
            <a:picLocks noChangeAspect="1" noChangeArrowheads="1"/>
          </p:cNvPicPr>
          <p:nvPr/>
        </p:nvPicPr>
        <p:blipFill>
          <a:blip r:embed="rId4"/>
          <a:srcRect/>
          <a:stretch>
            <a:fillRect/>
          </a:stretch>
        </p:blipFill>
        <p:spPr bwMode="auto">
          <a:xfrm>
            <a:off x="4800599" y="1436915"/>
            <a:ext cx="4128861" cy="4789713"/>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C:\Users\Esperanza\Desktop\13. ΙΝΕΓΣΕΕ_Πρώτες Βοήθειες\1.png"/>
          <p:cNvPicPr>
            <a:picLocks noChangeAspect="1" noChangeArrowheads="1"/>
          </p:cNvPicPr>
          <p:nvPr/>
        </p:nvPicPr>
        <p:blipFill>
          <a:blip r:embed="rId2"/>
          <a:srcRect/>
          <a:stretch>
            <a:fillRect/>
          </a:stretch>
        </p:blipFill>
        <p:spPr bwMode="auto">
          <a:xfrm>
            <a:off x="0" y="0"/>
            <a:ext cx="9143999" cy="6651171"/>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AutoShape 2" descr="Προστατευτείτε από την ΥΠΟΘΕΡΜΙΑ και τα ΚΡΥΟΠΑΓΗΜΑΤ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47812" name="AutoShape 4" descr="Προστατευτείτε από την ΥΠΟΘΕΡΜΙΑ και τα ΚΡΥΟΠΑΓΗΜΑΤ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47814" name="AutoShape 6" descr="https://medical24.gr/image/catalog/blog/1.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47816" name="AutoShape 8" descr="https://medical24.gr/image/catalog/blog/3.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47817" name="Picture 9" descr="C:\Users\Esperanza\Desktop\13. ΙΝΕΓΣΕΕ_Πρώτες Βοήθειες\3.png"/>
          <p:cNvPicPr>
            <a:picLocks noChangeAspect="1" noChangeArrowheads="1"/>
          </p:cNvPicPr>
          <p:nvPr/>
        </p:nvPicPr>
        <p:blipFill>
          <a:blip r:embed="rId2"/>
          <a:srcRect/>
          <a:stretch>
            <a:fillRect/>
          </a:stretch>
        </p:blipFill>
        <p:spPr bwMode="auto">
          <a:xfrm>
            <a:off x="174170" y="337457"/>
            <a:ext cx="8425543" cy="6030685"/>
          </a:xfrm>
          <a:prstGeom prst="rect">
            <a:avLst/>
          </a:prstGeo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C:\Users\Esperanza\Desktop\13. ΙΝΕΓΣΕΕ_Πρώτες Βοήθειες\4.pn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C:\Users\Esperanza\Desktop\13. ΙΝΕΓΣΕΕ_Πρώτες Βοήθειες\2.png"/>
          <p:cNvPicPr>
            <a:picLocks noChangeAspect="1" noChangeArrowheads="1"/>
          </p:cNvPicPr>
          <p:nvPr/>
        </p:nvPicPr>
        <p:blipFill>
          <a:blip r:embed="rId2"/>
          <a:srcRect/>
          <a:stretch>
            <a:fillRect/>
          </a:stretch>
        </p:blipFill>
        <p:spPr bwMode="auto">
          <a:xfrm>
            <a:off x="206828" y="0"/>
            <a:ext cx="8567057" cy="6858000"/>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descr="Καύσωνας-Συμβουλές για θερμική εξάντληση ή θερμοπληξία | eVima | Ειδήσεις  Εύβοια"/>
          <p:cNvPicPr>
            <a:picLocks noChangeAspect="1" noChangeArrowheads="1"/>
          </p:cNvPicPr>
          <p:nvPr/>
        </p:nvPicPr>
        <p:blipFill>
          <a:blip r:embed="rId2"/>
          <a:srcRect/>
          <a:stretch>
            <a:fillRect/>
          </a:stretch>
        </p:blipFill>
        <p:spPr bwMode="auto">
          <a:xfrm>
            <a:off x="522514" y="250370"/>
            <a:ext cx="8098972" cy="6444343"/>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Χρήσιμες οδηγίες από την ΠΟΛΙΤΙΚΗ ΠΡΟΣΤΑΣΙΑ, για ζέστη και θερμοπληξία –  Προοδευτική"/>
          <p:cNvPicPr>
            <a:picLocks noChangeAspect="1" noChangeArrowheads="1"/>
          </p:cNvPicPr>
          <p:nvPr/>
        </p:nvPicPr>
        <p:blipFill>
          <a:blip r:embed="rId2"/>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321153" y="5811484"/>
            <a:ext cx="1587294" cy="307777"/>
          </a:xfrm>
          <a:prstGeom prst="rect">
            <a:avLst/>
          </a:prstGeom>
        </p:spPr>
        <p:txBody>
          <a:bodyPr wrap="none">
            <a:spAutoFit/>
          </a:bodyPr>
          <a:lstStyle/>
          <a:p>
            <a:r>
              <a:rPr lang="en-US" dirty="0" smtClean="0"/>
              <a:t>hypothermia.wmv</a:t>
            </a:r>
            <a:endParaRPr lang="en-US" dirty="0"/>
          </a:p>
        </p:txBody>
      </p:sp>
      <p:pic>
        <p:nvPicPr>
          <p:cNvPr id="3" name="Aspetepa.hypothermia.wmv.mp4">
            <a:hlinkClick r:id="" action="ppaction://media"/>
          </p:cNvPr>
          <p:cNvPicPr>
            <a:picLocks noRot="1" noChangeAspect="1"/>
          </p:cNvPicPr>
          <p:nvPr>
            <a:videoFile r:link="rId1"/>
          </p:nvPr>
        </p:nvPicPr>
        <p:blipFill>
          <a:blip r:embed="rId3"/>
          <a:stretch>
            <a:fillRect/>
          </a:stretch>
        </p:blipFill>
        <p:spPr>
          <a:xfrm>
            <a:off x="936171" y="424543"/>
            <a:ext cx="7293429" cy="43760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petepa.hypothermia.wmv.mp4">
            <a:hlinkClick r:id="" action="ppaction://media"/>
          </p:cNvPr>
          <p:cNvPicPr>
            <a:picLocks noRot="1" noChangeAspect="1"/>
          </p:cNvPicPr>
          <p:nvPr>
            <a:videoFile r:link="rId1"/>
          </p:nvPr>
        </p:nvPicPr>
        <p:blipFill>
          <a:blip r:embed="rId4"/>
          <a:stretch>
            <a:fillRect/>
          </a:stretch>
        </p:blipFill>
        <p:spPr>
          <a:xfrm>
            <a:off x="413657" y="533400"/>
            <a:ext cx="7979229" cy="4691743"/>
          </a:xfrm>
          <a:prstGeom prst="rect">
            <a:avLst/>
          </a:prstGeom>
        </p:spPr>
      </p:pic>
      <p:sp>
        <p:nvSpPr>
          <p:cNvPr id="3" name="2 - Ορθογώνιο"/>
          <p:cNvSpPr/>
          <p:nvPr/>
        </p:nvSpPr>
        <p:spPr>
          <a:xfrm>
            <a:off x="0" y="5279219"/>
            <a:ext cx="2710543" cy="954107"/>
          </a:xfrm>
          <a:prstGeom prst="rect">
            <a:avLst/>
          </a:prstGeom>
        </p:spPr>
        <p:txBody>
          <a:bodyPr wrap="square">
            <a:spAutoFit/>
          </a:bodyPr>
          <a:lstStyle/>
          <a:p>
            <a:r>
              <a:rPr lang="en-US" dirty="0" smtClean="0"/>
              <a:t>Shirtless Heat Loss Experiment In Freezing Conditions </a:t>
            </a:r>
            <a:r>
              <a:rPr lang="en-US" dirty="0" smtClean="0">
                <a:hlinkClick r:id="rId5"/>
              </a:rPr>
              <a:t>#</a:t>
            </a:r>
            <a:r>
              <a:rPr lang="en-US" dirty="0" err="1" smtClean="0">
                <a:hlinkClick r:id="rId5"/>
              </a:rPr>
              <a:t>Winterwatch</a:t>
            </a:r>
            <a:r>
              <a:rPr lang="en-US" dirty="0" smtClean="0"/>
              <a:t> | Earth Unplugged</a:t>
            </a:r>
            <a:endParaRPr lang="en-US" dirty="0"/>
          </a:p>
        </p:txBody>
      </p:sp>
      <p:sp>
        <p:nvSpPr>
          <p:cNvPr id="4" name="3 - Ορθογώνιο"/>
          <p:cNvSpPr/>
          <p:nvPr/>
        </p:nvSpPr>
        <p:spPr>
          <a:xfrm>
            <a:off x="3124201" y="5323114"/>
            <a:ext cx="6183086" cy="523220"/>
          </a:xfrm>
          <a:prstGeom prst="rect">
            <a:avLst/>
          </a:prstGeom>
        </p:spPr>
        <p:txBody>
          <a:bodyPr wrap="square">
            <a:spAutoFit/>
          </a:bodyPr>
          <a:lstStyle/>
          <a:p>
            <a:r>
              <a:rPr lang="el-GR" dirty="0" smtClean="0"/>
              <a:t/>
            </a:r>
            <a:br>
              <a:rPr lang="el-GR" dirty="0" smtClean="0"/>
            </a:b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irtless Heat Loss Experiment In Freezing Conditions #Winterwatch Earth Unplugged.mp4">
            <a:hlinkClick r:id="" action="ppaction://media"/>
          </p:cNvPr>
          <p:cNvPicPr>
            <a:picLocks noRot="1" noChangeAspect="1"/>
          </p:cNvPicPr>
          <p:nvPr>
            <a:videoFile r:link="rId1"/>
          </p:nvPr>
        </p:nvPicPr>
        <p:blipFill>
          <a:blip r:embed="rId3"/>
          <a:stretch>
            <a:fillRect/>
          </a:stretch>
        </p:blipFill>
        <p:spPr>
          <a:xfrm>
            <a:off x="468086" y="914399"/>
            <a:ext cx="8240485" cy="4539344"/>
          </a:xfrm>
          <a:prstGeom prst="rect">
            <a:avLst/>
          </a:prstGeom>
        </p:spPr>
      </p:pic>
      <p:sp>
        <p:nvSpPr>
          <p:cNvPr id="3" name="2 - Ορθογώνιο"/>
          <p:cNvSpPr/>
          <p:nvPr/>
        </p:nvSpPr>
        <p:spPr>
          <a:xfrm>
            <a:off x="228599" y="5536402"/>
            <a:ext cx="8665029" cy="954107"/>
          </a:xfrm>
          <a:prstGeom prst="rect">
            <a:avLst/>
          </a:prstGeom>
        </p:spPr>
        <p:txBody>
          <a:bodyPr wrap="square">
            <a:spAutoFit/>
          </a:bodyPr>
          <a:lstStyle/>
          <a:p>
            <a:r>
              <a:rPr lang="el-GR" dirty="0" smtClean="0"/>
              <a:t>Σε ένα βίντεο παραγωγής του BBC </a:t>
            </a:r>
            <a:r>
              <a:rPr lang="el-GR" dirty="0" err="1" smtClean="0"/>
              <a:t>Earth</a:t>
            </a:r>
            <a:r>
              <a:rPr lang="el-GR" dirty="0" smtClean="0"/>
              <a:t>, παρουσιάζεται ακριβώς το τι συμβαίνει στο ανθρώπινο σώμα όταν εκτίθεται σε πολύ χαμηλή θερμοκρασία περιβάλλοντος. Μέσα από μια κάμερα θερμικής απεικόνισης, μπορείτε να δείτε πώς το σώμα χάνει θερμότητα. Το κόκκινο χρώμα απεικονίζει τα σημεία με την υψηλότερη θερμοκρασία και το πράσινο-μπλε χρώμα τα σημεία που χάνουν γρήγορα θερμότητα.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661869" y="5942112"/>
            <a:ext cx="2622834" cy="307777"/>
          </a:xfrm>
          <a:prstGeom prst="rect">
            <a:avLst/>
          </a:prstGeom>
        </p:spPr>
        <p:txBody>
          <a:bodyPr wrap="none">
            <a:spAutoFit/>
          </a:bodyPr>
          <a:lstStyle/>
          <a:p>
            <a:r>
              <a:rPr lang="el-GR" dirty="0" smtClean="0"/>
              <a:t>Θερμική καταπόνηση αθλητών</a:t>
            </a:r>
            <a:endParaRPr lang="el-GR" dirty="0"/>
          </a:p>
        </p:txBody>
      </p:sp>
      <p:pic>
        <p:nvPicPr>
          <p:cNvPr id="3" name="Θερμική καταπόνηση αθλητών.mp4">
            <a:hlinkClick r:id="" action="ppaction://media"/>
          </p:cNvPr>
          <p:cNvPicPr>
            <a:picLocks noRot="1" noChangeAspect="1"/>
          </p:cNvPicPr>
          <p:nvPr>
            <a:videoFile r:link="rId1"/>
          </p:nvPr>
        </p:nvPicPr>
        <p:blipFill>
          <a:blip r:embed="rId4"/>
          <a:stretch>
            <a:fillRect/>
          </a:stretch>
        </p:blipFill>
        <p:spPr>
          <a:xfrm>
            <a:off x="783771" y="1110343"/>
            <a:ext cx="7532914"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9" name="Google Shape;209;p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0" name="Google Shape;210;p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1" name="Google Shape;211;p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2" name="Google Shape;212;p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3" name="Google Shape;213;p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4" name="Google Shape;214;p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5" name="Google Shape;215;p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6" name="Google Shape;216;p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7" name="Google Shape;217;p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8" name="Google Shape;218;p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19" name="Google Shape;219;p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20" name="Google Shape;220;p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21" name="Google Shape;221;p7"/>
          <p:cNvSpPr txBox="1"/>
          <p:nvPr/>
        </p:nvSpPr>
        <p:spPr>
          <a:xfrm>
            <a:off x="285750" y="1001183"/>
            <a:ext cx="354965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Λέξεις – Φράσεις Κλειδιά:</a:t>
            </a:r>
            <a:endParaRPr sz="1800" b="1" dirty="0">
              <a:solidFill>
                <a:schemeClr val="dk1"/>
              </a:solidFill>
              <a:latin typeface="Calibri"/>
              <a:ea typeface="Calibri"/>
              <a:cs typeface="Calibri"/>
              <a:sym typeface="Calibri"/>
            </a:endParaRPr>
          </a:p>
        </p:txBody>
      </p:sp>
      <p:sp>
        <p:nvSpPr>
          <p:cNvPr id="222" name="Google Shape;222;p7"/>
          <p:cNvSpPr txBox="1"/>
          <p:nvPr/>
        </p:nvSpPr>
        <p:spPr>
          <a:xfrm>
            <a:off x="216203" y="1547586"/>
            <a:ext cx="5389940" cy="5078273"/>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800" b="1" dirty="0" smtClean="0">
                <a:solidFill>
                  <a:schemeClr val="dk1"/>
                </a:solidFill>
                <a:latin typeface="Calibri"/>
                <a:ea typeface="Calibri"/>
                <a:cs typeface="Calibri"/>
                <a:sym typeface="Calibri"/>
              </a:rPr>
              <a:t>Κρυοπαγήματα</a:t>
            </a:r>
            <a:r>
              <a:rPr lang="el-GR" sz="2800" b="1" dirty="0">
                <a:solidFill>
                  <a:schemeClr val="dk1"/>
                </a:solidFill>
                <a:latin typeface="Calibri"/>
                <a:ea typeface="Calibri"/>
                <a:cs typeface="Calibri"/>
                <a:sym typeface="Calibri"/>
              </a:rPr>
              <a:t>: </a:t>
            </a:r>
            <a:r>
              <a:rPr lang="el-GR" sz="2800" dirty="0">
                <a:solidFill>
                  <a:schemeClr val="dk1"/>
                </a:solidFill>
                <a:latin typeface="Calibri"/>
                <a:ea typeface="Calibri"/>
                <a:cs typeface="Calibri"/>
                <a:sym typeface="Calibri"/>
              </a:rPr>
              <a:t>χαρακτηρίζουμε την ψύξη ιστών σε ακραία σημεία του σώματος, όπως αυτιά, μύτη, πηγούνι, δάκτυλα χεριών και ποδιών, όταν αυτά εκτεθούν για μεγάλο χρονικό διάστημα στο </a:t>
            </a:r>
            <a:r>
              <a:rPr lang="el-GR" sz="2800" dirty="0" smtClean="0">
                <a:solidFill>
                  <a:schemeClr val="dk1"/>
                </a:solidFill>
                <a:latin typeface="Calibri"/>
                <a:ea typeface="Calibri"/>
                <a:cs typeface="Calibri"/>
                <a:sym typeface="Calibri"/>
              </a:rPr>
              <a:t>ψύχος</a:t>
            </a:r>
            <a:endParaRPr sz="32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223" name="Google Shape;223;p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1888067" y="5922131"/>
            <a:ext cx="2012950" cy="570442"/>
          </a:xfrm>
          <a:prstGeom prst="rect">
            <a:avLst/>
          </a:prstGeom>
          <a:noFill/>
          <a:ln>
            <a:noFill/>
          </a:ln>
        </p:spPr>
      </p:pic>
      <p:pic>
        <p:nvPicPr>
          <p:cNvPr id="267266" name="Picture 2" descr="Κρυοπαγήματα"/>
          <p:cNvPicPr>
            <a:picLocks noChangeAspect="1" noChangeArrowheads="1"/>
          </p:cNvPicPr>
          <p:nvPr/>
        </p:nvPicPr>
        <p:blipFill>
          <a:blip r:embed="rId4"/>
          <a:srcRect/>
          <a:stretch>
            <a:fillRect/>
          </a:stretch>
        </p:blipFill>
        <p:spPr bwMode="auto">
          <a:xfrm>
            <a:off x="5638800" y="1502229"/>
            <a:ext cx="3363686" cy="5124677"/>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342478" y="5680855"/>
            <a:ext cx="3130985" cy="307777"/>
          </a:xfrm>
          <a:prstGeom prst="rect">
            <a:avLst/>
          </a:prstGeom>
        </p:spPr>
        <p:txBody>
          <a:bodyPr wrap="none">
            <a:spAutoFit/>
          </a:bodyPr>
          <a:lstStyle/>
          <a:p>
            <a:r>
              <a:rPr lang="en-US" dirty="0" smtClean="0"/>
              <a:t>Napo in… Heat stress (Walk the talk)</a:t>
            </a:r>
            <a:endParaRPr lang="en-US" dirty="0"/>
          </a:p>
        </p:txBody>
      </p:sp>
      <p:pic>
        <p:nvPicPr>
          <p:cNvPr id="3" name="Napo in Heat stress (Walk the talk).mp4">
            <a:hlinkClick r:id="" action="ppaction://media"/>
          </p:cNvPr>
          <p:cNvPicPr>
            <a:picLocks noRot="1" noChangeAspect="1"/>
          </p:cNvPicPr>
          <p:nvPr>
            <a:videoFile r:link="rId1"/>
          </p:nvPr>
        </p:nvPicPr>
        <p:blipFill>
          <a:blip r:embed="rId4"/>
          <a:stretch>
            <a:fillRect/>
          </a:stretch>
        </p:blipFill>
        <p:spPr>
          <a:xfrm>
            <a:off x="1219199" y="533400"/>
            <a:ext cx="7097487" cy="381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70" name="Picture 2" descr="Hello Momo IR Thermometer Non-Contact DT 8806C- oFarmakopoiosMou.gr"/>
          <p:cNvPicPr>
            <a:picLocks noChangeAspect="1" noChangeArrowheads="1"/>
          </p:cNvPicPr>
          <p:nvPr/>
        </p:nvPicPr>
        <p:blipFill>
          <a:blip r:embed="rId2"/>
          <a:srcRect/>
          <a:stretch>
            <a:fillRect/>
          </a:stretch>
        </p:blipFill>
        <p:spPr bwMode="auto">
          <a:xfrm>
            <a:off x="329747" y="326572"/>
            <a:ext cx="7932510" cy="6531428"/>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86"/>
        <p:cNvGrpSpPr/>
        <p:nvPr/>
      </p:nvGrpSpPr>
      <p:grpSpPr>
        <a:xfrm>
          <a:off x="0" y="0"/>
          <a:ext cx="0" cy="0"/>
          <a:chOff x="0" y="0"/>
          <a:chExt cx="0" cy="0"/>
        </a:xfrm>
      </p:grpSpPr>
      <p:sp>
        <p:nvSpPr>
          <p:cNvPr id="1287" name="Google Shape;1287;p6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88" name="Google Shape;1288;p6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89" name="Google Shape;1289;p6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0" name="Google Shape;1290;p6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1" name="Google Shape;1291;p6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2" name="Google Shape;1292;p6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3" name="Google Shape;1293;p6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4" name="Google Shape;1294;p6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5" name="Google Shape;1295;p6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6" name="Google Shape;1296;p6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7" name="Google Shape;1297;p6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8" name="Google Shape;1298;p6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99" name="Google Shape;1299;p6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300" name="Google Shape;1300;p61"/>
          <p:cNvSpPr txBox="1"/>
          <p:nvPr/>
        </p:nvSpPr>
        <p:spPr>
          <a:xfrm>
            <a:off x="352661" y="1393113"/>
            <a:ext cx="7628364" cy="37960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500" b="1" dirty="0">
                <a:solidFill>
                  <a:schemeClr val="dk1"/>
                </a:solidFill>
                <a:latin typeface="Calibri"/>
                <a:ea typeface="Calibri"/>
                <a:cs typeface="Calibri"/>
                <a:sym typeface="Calibri"/>
              </a:rPr>
              <a:t>Πηγές</a:t>
            </a:r>
            <a:r>
              <a:rPr lang="el-GR" sz="1500" dirty="0">
                <a:solidFill>
                  <a:schemeClr val="dk1"/>
                </a:solidFill>
                <a:latin typeface="Calibri"/>
                <a:ea typeface="Calibri"/>
                <a:cs typeface="Calibri"/>
                <a:sym typeface="Calibri"/>
              </a:rPr>
              <a:t>:</a:t>
            </a:r>
            <a:endParaRPr dirty="0"/>
          </a:p>
          <a:p>
            <a:pPr marL="285750" marR="0" lvl="0" indent="-285750" algn="l" rtl="0">
              <a:lnSpc>
                <a:spcPct val="150000"/>
              </a:lnSpc>
              <a:spcBef>
                <a:spcPts val="0"/>
              </a:spcBef>
              <a:spcAft>
                <a:spcPts val="0"/>
              </a:spcAft>
              <a:buClr>
                <a:schemeClr val="dk1"/>
              </a:buClr>
              <a:buSzPts val="1200"/>
              <a:buFont typeface="Arial"/>
              <a:buChar char="•"/>
            </a:pPr>
            <a:r>
              <a:rPr lang="el-GR" sz="1200" dirty="0">
                <a:solidFill>
                  <a:schemeClr val="dk1"/>
                </a:solidFill>
                <a:latin typeface="Calibri"/>
                <a:ea typeface="Calibri"/>
                <a:cs typeface="Calibri"/>
                <a:sym typeface="Calibri"/>
              </a:rPr>
              <a:t>Θερμική εξάντληση και θερμοπληξία συμπτώματα, αντιμετώπιση και πρόληψη. </a:t>
            </a:r>
            <a:r>
              <a:rPr lang="el-GR" sz="1200" u="sng" dirty="0">
                <a:solidFill>
                  <a:srgbClr val="0563C1"/>
                </a:solidFill>
                <a:latin typeface="Calibri"/>
                <a:ea typeface="Calibri"/>
                <a:cs typeface="Calibri"/>
                <a:sym typeface="Calibri"/>
                <a:hlinkClick r:id="rId3">
                  <a:extLst>
                    <a:ext uri="{A12FA001-AC4F-418D-AE19-62706E023703}">
                      <ahyp:hlinkClr xmlns:mc="http://schemas.openxmlformats.org/markup-compatibility/2006" xmlns:mv="urn:schemas-microsoft-com:mac:vml" xmlns:ahyp="http://schemas.microsoft.com/office/drawing/2018/hyperlinkcolor" xmlns="" val="tx"/>
                    </a:ext>
                  </a:extLst>
                </a:hlinkClick>
              </a:rPr>
              <a:t>https://www.dunant.gr/el/news/medical-articles/articles-2017/thermopliksia/</a:t>
            </a:r>
            <a:endParaRPr sz="1200" u="sng" dirty="0">
              <a:solidFill>
                <a:srgbClr val="0563C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200"/>
              <a:buFont typeface="Arial"/>
              <a:buChar char="•"/>
            </a:pPr>
            <a:r>
              <a:rPr lang="el-GR" sz="1200" dirty="0">
                <a:solidFill>
                  <a:schemeClr val="dk1"/>
                </a:solidFill>
                <a:latin typeface="Calibri"/>
                <a:ea typeface="Calibri"/>
                <a:cs typeface="Calibri"/>
                <a:sym typeface="Calibri"/>
              </a:rPr>
              <a:t>Βιολογία Γ’ Λυκείου Ενιαίο Λύκειο. </a:t>
            </a:r>
            <a:r>
              <a:rPr lang="el-GR" sz="1200" u="sng" dirty="0">
                <a:solidFill>
                  <a:schemeClr val="dk1"/>
                </a:solidFill>
                <a:latin typeface="Calibri"/>
                <a:ea typeface="Calibri"/>
                <a:cs typeface="Calibri"/>
                <a:sym typeface="Calibri"/>
                <a:hlinkClick r:id="rId4">
                  <a:extLst>
                    <a:ext uri="{A12FA001-AC4F-418D-AE19-62706E023703}">
                      <ahyp:hlinkClr xmlns:mc="http://schemas.openxmlformats.org/markup-compatibility/2006" xmlns:mv="urn:schemas-microsoft-com:mac:vml" xmlns:ahyp="http://schemas.microsoft.com/office/drawing/2018/hyperlinkcolor" xmlns="" val="tx"/>
                    </a:ext>
                  </a:extLst>
                </a:hlinkClick>
              </a:rPr>
              <a:t>http://ebooks.edu.gr/ebooks/v/html/8547/2724/Biologia_G-Lykeiou_html-apli/index1_1.html</a:t>
            </a:r>
            <a:endParaRPr sz="12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200"/>
              <a:buFont typeface="Arial"/>
              <a:buChar char="•"/>
            </a:pPr>
            <a:r>
              <a:rPr lang="el-GR" sz="1200" dirty="0">
                <a:solidFill>
                  <a:schemeClr val="dk1"/>
                </a:solidFill>
                <a:latin typeface="Calibri"/>
                <a:ea typeface="Calibri"/>
                <a:cs typeface="Calibri"/>
                <a:sym typeface="Calibri"/>
              </a:rPr>
              <a:t>Μ. </a:t>
            </a:r>
            <a:r>
              <a:rPr lang="el-GR" sz="1200" dirty="0" err="1">
                <a:solidFill>
                  <a:schemeClr val="dk1"/>
                </a:solidFill>
                <a:latin typeface="Calibri"/>
                <a:ea typeface="Calibri"/>
                <a:cs typeface="Calibri"/>
                <a:sym typeface="Calibri"/>
              </a:rPr>
              <a:t>Δούμας</a:t>
            </a:r>
            <a:r>
              <a:rPr lang="el-GR" sz="1200" dirty="0">
                <a:solidFill>
                  <a:schemeClr val="dk1"/>
                </a:solidFill>
                <a:latin typeface="Calibri"/>
                <a:ea typeface="Calibri"/>
                <a:cs typeface="Calibri"/>
                <a:sym typeface="Calibri"/>
              </a:rPr>
              <a:t> </a:t>
            </a:r>
            <a:r>
              <a:rPr lang="el-GR" sz="1200" dirty="0" err="1">
                <a:solidFill>
                  <a:schemeClr val="dk1"/>
                </a:solidFill>
                <a:latin typeface="Calibri"/>
                <a:ea typeface="Calibri"/>
                <a:cs typeface="Calibri"/>
                <a:sym typeface="Calibri"/>
              </a:rPr>
              <a:t>Παθοφυσιολογία</a:t>
            </a:r>
            <a:r>
              <a:rPr lang="el-GR" sz="1200" dirty="0">
                <a:solidFill>
                  <a:schemeClr val="dk1"/>
                </a:solidFill>
                <a:latin typeface="Calibri"/>
                <a:ea typeface="Calibri"/>
                <a:cs typeface="Calibri"/>
                <a:sym typeface="Calibri"/>
              </a:rPr>
              <a:t> της θερμορύθμισης. </a:t>
            </a:r>
            <a:r>
              <a:rPr lang="el-GR" sz="1200" u="sng" dirty="0">
                <a:solidFill>
                  <a:schemeClr val="dk1"/>
                </a:solidFill>
                <a:latin typeface="Calibri"/>
                <a:ea typeface="Calibri"/>
                <a:cs typeface="Calibri"/>
                <a:sym typeface="Calibri"/>
                <a:hlinkClick r:id="rId5">
                  <a:extLst>
                    <a:ext uri="{A12FA001-AC4F-418D-AE19-62706E023703}">
                      <ahyp:hlinkClr xmlns:mc="http://schemas.openxmlformats.org/markup-compatibility/2006" xmlns:mv="urn:schemas-microsoft-com:mac:vml" xmlns:ahyp="http://schemas.microsoft.com/office/drawing/2018/hyperlinkcolor" xmlns="" val="tx"/>
                    </a:ext>
                  </a:extLst>
                </a:hlinkClick>
              </a:rPr>
              <a:t>https://www.vasiliadis-books.gr/Vasiliadis-books/wp-content/uploads/2015/06/%CE%94%CE%B5%CE%AF%CF%84%CE%B5-%CE%91%CF%80%CF%8C%CF%83%CF%80%CE%B1%CF%83%CE%BC%CE%B1-%CF%84%CE%BF%CF%85-%CE%92%CE%B9%CE%B2%CE%BB%CE%AF%CE%BF%CF%85-6.pdf</a:t>
            </a:r>
            <a:endParaRPr sz="12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200"/>
              <a:buFont typeface="Arial"/>
              <a:buChar char="•"/>
            </a:pPr>
            <a:r>
              <a:rPr lang="el-GR" sz="1200" dirty="0">
                <a:solidFill>
                  <a:schemeClr val="dk1"/>
                </a:solidFill>
                <a:latin typeface="Calibri"/>
                <a:ea typeface="Calibri"/>
                <a:cs typeface="Calibri"/>
                <a:sym typeface="Calibri"/>
              </a:rPr>
              <a:t>Πρώτες βοήθειες. </a:t>
            </a:r>
            <a:r>
              <a:rPr lang="el-GR" sz="1200" u="sng" dirty="0">
                <a:solidFill>
                  <a:schemeClr val="dk1"/>
                </a:solidFill>
                <a:latin typeface="Calibri"/>
                <a:ea typeface="Calibri"/>
                <a:cs typeface="Calibri"/>
                <a:sym typeface="Calibri"/>
                <a:hlinkClick r:id="rId6">
                  <a:extLst>
                    <a:ext uri="{A12FA001-AC4F-418D-AE19-62706E023703}">
                      <ahyp:hlinkClr xmlns:mc="http://schemas.openxmlformats.org/markup-compatibility/2006" xmlns:mv="urn:schemas-microsoft-com:mac:vml" xmlns:ahyp="http://schemas.microsoft.com/office/drawing/2018/hyperlinkcolor" xmlns="" val="tx"/>
                    </a:ext>
                  </a:extLst>
                </a:hlinkClick>
              </a:rPr>
              <a:t>https://slideplayer.gr/slide/11703297/</a:t>
            </a:r>
            <a:endParaRPr sz="12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200"/>
              <a:buFont typeface="Arial"/>
              <a:buChar char="•"/>
            </a:pPr>
            <a:r>
              <a:rPr lang="el-GR" sz="1200" dirty="0">
                <a:solidFill>
                  <a:schemeClr val="dk1"/>
                </a:solidFill>
                <a:latin typeface="Calibri"/>
                <a:ea typeface="Calibri"/>
                <a:cs typeface="Calibri"/>
                <a:sym typeface="Calibri"/>
              </a:rPr>
              <a:t>Κρυοπαγήματα: πλήρης οδηγός πρόληψης και αντιμετώπισης. </a:t>
            </a:r>
            <a:r>
              <a:rPr lang="el-GR" sz="1200" u="sng" dirty="0">
                <a:solidFill>
                  <a:schemeClr val="dk1"/>
                </a:solidFill>
                <a:latin typeface="Calibri"/>
                <a:ea typeface="Calibri"/>
                <a:cs typeface="Calibri"/>
                <a:sym typeface="Calibri"/>
                <a:hlinkClick r:id="rId7">
                  <a:extLst>
                    <a:ext uri="{A12FA001-AC4F-418D-AE19-62706E023703}">
                      <ahyp:hlinkClr xmlns:mc="http://schemas.openxmlformats.org/markup-compatibility/2006" xmlns:mv="urn:schemas-microsoft-com:mac:vml" xmlns:ahyp="http://schemas.microsoft.com/office/drawing/2018/hyperlinkcolor" xmlns="" val="tx"/>
                    </a:ext>
                  </a:extLst>
                </a:hlinkClick>
              </a:rPr>
              <a:t>http://pathologia.eu/eswterikh-pathologia/kryopaghmata-plhrhs-odhgos-prolhpshs-kai-antimetwpishs/</a:t>
            </a:r>
            <a:endParaRPr sz="1200" dirty="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dirty="0">
              <a:solidFill>
                <a:schemeClr val="dk1"/>
              </a:solidFill>
              <a:latin typeface="Calibri"/>
              <a:ea typeface="Calibri"/>
              <a:cs typeface="Calibri"/>
              <a:sym typeface="Calibri"/>
            </a:endParaRPr>
          </a:p>
        </p:txBody>
      </p:sp>
      <p:sp>
        <p:nvSpPr>
          <p:cNvPr id="1301" name="Google Shape;1301;p61"/>
          <p:cNvSpPr txBox="1"/>
          <p:nvPr/>
        </p:nvSpPr>
        <p:spPr>
          <a:xfrm>
            <a:off x="203771" y="424304"/>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6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07" name="Google Shape;1307;p6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08" name="Google Shape;1308;p6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09" name="Google Shape;1309;p6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0" name="Google Shape;1310;p6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1" name="Google Shape;1311;p6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2" name="Google Shape;1312;p6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3" name="Google Shape;1313;p6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4" name="Google Shape;1314;p6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5" name="Google Shape;1315;p6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6" name="Google Shape;1316;p6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7" name="Google Shape;1317;p6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318" name="Google Shape;1318;p6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319" name="Google Shape;1319;p62"/>
          <p:cNvSpPr txBox="1"/>
          <p:nvPr/>
        </p:nvSpPr>
        <p:spPr>
          <a:xfrm>
            <a:off x="352661" y="1393113"/>
            <a:ext cx="7628364" cy="490403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500" b="1" dirty="0">
                <a:solidFill>
                  <a:schemeClr val="dk1"/>
                </a:solidFill>
                <a:latin typeface="Calibri"/>
                <a:ea typeface="Calibri"/>
                <a:cs typeface="Calibri"/>
                <a:sym typeface="Calibri"/>
              </a:rPr>
              <a:t>Πηγές</a:t>
            </a:r>
            <a:r>
              <a:rPr lang="el-GR" sz="1500" dirty="0">
                <a:solidFill>
                  <a:schemeClr val="dk1"/>
                </a:solidFill>
                <a:latin typeface="Calibri"/>
                <a:ea typeface="Calibri"/>
                <a:cs typeface="Calibri"/>
                <a:sym typeface="Calibri"/>
              </a:rPr>
              <a:t>:</a:t>
            </a:r>
            <a:endParaRPr dirty="0"/>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Πυρετός και δέκατα: Γιατί να μην πάρετε αμέσως αντιπυρετικό. </a:t>
            </a:r>
            <a:r>
              <a:rPr lang="el-GR" sz="1500" u="sng" dirty="0">
                <a:solidFill>
                  <a:schemeClr val="dk1"/>
                </a:solidFill>
                <a:latin typeface="Calibri"/>
                <a:ea typeface="Calibri"/>
                <a:cs typeface="Calibri"/>
                <a:sym typeface="Calibri"/>
                <a:hlinkClick r:id="rId3">
                  <a:extLst>
                    <a:ext uri="{A12FA001-AC4F-418D-AE19-62706E023703}">
                      <ahyp:hlinkClr xmlns:mc="http://schemas.openxmlformats.org/markup-compatibility/2006" xmlns:mv="urn:schemas-microsoft-com:mac:vml" xmlns:ahyp="http://schemas.microsoft.com/office/drawing/2018/hyperlinkcolor" xmlns="" val="tx"/>
                    </a:ext>
                  </a:extLst>
                </a:hlinkClick>
              </a:rPr>
              <a:t>https://y-o.gr/pyretos-kai-dekata-giati-na-min-parete/</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Οδηγίες για την προστασία από τον καύσωνα- οι πρώτες βοήθειες σε περίπτωση θερμοπληξίας. </a:t>
            </a:r>
            <a:r>
              <a:rPr lang="el-GR" sz="1500" u="sng" dirty="0">
                <a:solidFill>
                  <a:schemeClr val="dk1"/>
                </a:solidFill>
                <a:latin typeface="Calibri"/>
                <a:ea typeface="Calibri"/>
                <a:cs typeface="Calibri"/>
                <a:sym typeface="Calibri"/>
                <a:hlinkClick r:id="rId4">
                  <a:extLst>
                    <a:ext uri="{A12FA001-AC4F-418D-AE19-62706E023703}">
                      <ahyp:hlinkClr xmlns:mc="http://schemas.openxmlformats.org/markup-compatibility/2006" xmlns:mv="urn:schemas-microsoft-com:mac:vml" xmlns:ahyp="http://schemas.microsoft.com/office/drawing/2018/hyperlinkcolor" xmlns="" val="tx"/>
                    </a:ext>
                  </a:extLst>
                </a:hlinkClick>
              </a:rPr>
              <a:t>https://www.real.gr/koinonia/arthro/odigies_gia_tin_prostasia_apo_ton_kausona_oi_protes_boitheies_se_periptosi_thermopliksias-555372/</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Οδηγίες για την πρόληψη από τον καύσωνα ΚΕΛΠΝΟ </a:t>
            </a:r>
            <a:r>
              <a:rPr lang="el-GR" sz="1500" u="sng" dirty="0">
                <a:solidFill>
                  <a:schemeClr val="dk1"/>
                </a:solidFill>
                <a:latin typeface="Calibri"/>
                <a:ea typeface="Calibri"/>
                <a:cs typeface="Calibri"/>
                <a:sym typeface="Calibri"/>
                <a:hlinkClick r:id="rId5">
                  <a:extLst>
                    <a:ext uri="{A12FA001-AC4F-418D-AE19-62706E023703}">
                      <ahyp:hlinkClr xmlns:mc="http://schemas.openxmlformats.org/markup-compatibility/2006" xmlns:mv="urn:schemas-microsoft-com:mac:vml" xmlns:ahyp="http://schemas.microsoft.com/office/drawing/2018/hyperlinkcolor" xmlns="" val="tx"/>
                    </a:ext>
                  </a:extLst>
                </a:hlinkClick>
              </a:rPr>
              <a:t>http://www.snowreport.gr/snownews/photos/upload/keelpno.pdf</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Θερμοπληξία και θερμική εξάντληση ποια είναι τα συμπτώματα </a:t>
            </a:r>
            <a:r>
              <a:rPr lang="el-GR" sz="1500" u="sng" dirty="0">
                <a:solidFill>
                  <a:schemeClr val="dk1"/>
                </a:solidFill>
                <a:latin typeface="Calibri"/>
                <a:ea typeface="Calibri"/>
                <a:cs typeface="Calibri"/>
                <a:sym typeface="Calibri"/>
                <a:hlinkClick r:id="rId6">
                  <a:extLst>
                    <a:ext uri="{A12FA001-AC4F-418D-AE19-62706E023703}">
                      <ahyp:hlinkClr xmlns:mc="http://schemas.openxmlformats.org/markup-compatibility/2006" xmlns:mv="urn:schemas-microsoft-com:mac:vml" xmlns:ahyp="http://schemas.microsoft.com/office/drawing/2018/hyperlinkcolor" xmlns="" val="tx"/>
                    </a:ext>
                  </a:extLst>
                </a:hlinkClick>
              </a:rPr>
              <a:t>https://www.onmed.gr/ygeia/story/376926/thermoplixia-thermiki-exantlisi-ayta-einai-ta-symptomata</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Κίνδυνοι στο βουνό. </a:t>
            </a:r>
            <a:r>
              <a:rPr lang="el-GR" sz="1500" u="sng" dirty="0">
                <a:solidFill>
                  <a:schemeClr val="dk1"/>
                </a:solidFill>
                <a:latin typeface="Calibri"/>
                <a:ea typeface="Calibri"/>
                <a:cs typeface="Calibri"/>
                <a:sym typeface="Calibri"/>
                <a:hlinkClick r:id="rId7">
                  <a:extLst>
                    <a:ext uri="{A12FA001-AC4F-418D-AE19-62706E023703}">
                      <ahyp:hlinkClr xmlns:mc="http://schemas.openxmlformats.org/markup-compatibility/2006" xmlns:mv="urn:schemas-microsoft-com:mac:vml" xmlns:ahyp="http://schemas.microsoft.com/office/drawing/2018/hyperlinkcolor" xmlns="" val="tx"/>
                    </a:ext>
                  </a:extLst>
                </a:hlinkClick>
              </a:rPr>
              <a:t>https://www.eosthessalonikis.gr/article/117/kindunoi-sto-vouno.html</a:t>
            </a:r>
            <a:endParaRPr sz="1500" dirty="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dirty="0">
              <a:solidFill>
                <a:schemeClr val="dk1"/>
              </a:solidFill>
              <a:latin typeface="Calibri"/>
              <a:ea typeface="Calibri"/>
              <a:cs typeface="Calibri"/>
              <a:sym typeface="Calibri"/>
            </a:endParaRPr>
          </a:p>
        </p:txBody>
      </p:sp>
      <p:sp>
        <p:nvSpPr>
          <p:cNvPr id="1320" name="Google Shape;1320;p62"/>
          <p:cNvSpPr txBox="1"/>
          <p:nvPr/>
        </p:nvSpPr>
        <p:spPr>
          <a:xfrm>
            <a:off x="203771" y="424304"/>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6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26" name="Google Shape;1326;p6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27" name="Google Shape;1327;p6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28" name="Google Shape;1328;p6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29" name="Google Shape;1329;p6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0" name="Google Shape;1330;p6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1" name="Google Shape;1331;p6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2" name="Google Shape;1332;p6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3" name="Google Shape;1333;p6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4" name="Google Shape;1334;p6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5" name="Google Shape;1335;p6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6" name="Google Shape;1336;p6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337" name="Google Shape;1337;p6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338" name="Google Shape;1338;p63"/>
          <p:cNvSpPr txBox="1"/>
          <p:nvPr/>
        </p:nvSpPr>
        <p:spPr>
          <a:xfrm>
            <a:off x="352660" y="1393113"/>
            <a:ext cx="8409599" cy="525028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500" b="1" dirty="0">
                <a:solidFill>
                  <a:schemeClr val="dk1"/>
                </a:solidFill>
                <a:latin typeface="Calibri"/>
                <a:ea typeface="Calibri"/>
                <a:cs typeface="Calibri"/>
                <a:sym typeface="Calibri"/>
              </a:rPr>
              <a:t>Πηγές</a:t>
            </a:r>
            <a:r>
              <a:rPr lang="el-GR" sz="1500" dirty="0">
                <a:solidFill>
                  <a:schemeClr val="dk1"/>
                </a:solidFill>
                <a:latin typeface="Calibri"/>
                <a:ea typeface="Calibri"/>
                <a:cs typeface="Calibri"/>
                <a:sym typeface="Calibri"/>
              </a:rPr>
              <a:t>:</a:t>
            </a:r>
            <a:endParaRPr dirty="0"/>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Αφυδάτωση, ηλίαση, θερμοπληξία: προφυλαχθείτε από τις επείγουσες καταστάσεις του καλοκαιριού . </a:t>
            </a:r>
            <a:r>
              <a:rPr lang="el-GR" sz="1500" u="sng" dirty="0">
                <a:solidFill>
                  <a:schemeClr val="dk1"/>
                </a:solidFill>
                <a:latin typeface="Calibri"/>
                <a:ea typeface="Calibri"/>
                <a:cs typeface="Calibri"/>
                <a:sym typeface="Calibri"/>
                <a:hlinkClick r:id="rId3">
                  <a:extLst>
                    <a:ext uri="{A12FA001-AC4F-418D-AE19-62706E023703}">
                      <ahyp:hlinkClr xmlns:mc="http://schemas.openxmlformats.org/markup-compatibility/2006" xmlns:mv="urn:schemas-microsoft-com:mac:vml" xmlns:ahyp="http://schemas.microsoft.com/office/drawing/2018/hyperlinkcolor" xmlns="" val="tx"/>
                    </a:ext>
                  </a:extLst>
                </a:hlinkClick>
              </a:rPr>
              <a:t>https://www.onmed.gr/ygeia/story/332626/afydatosi--iliasi--thermopliksia-profylaxtheite-apo-tis-epeigouses-katastaseis-tou-kalokairioy</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Συστηματικές βλάβες από την έκθεση σε θερμό περιβάλλον. </a:t>
            </a:r>
            <a:r>
              <a:rPr lang="el-GR" sz="1500" u="sng" dirty="0">
                <a:solidFill>
                  <a:schemeClr val="dk1"/>
                </a:solidFill>
                <a:latin typeface="Calibri"/>
                <a:ea typeface="Calibri"/>
                <a:cs typeface="Calibri"/>
                <a:sym typeface="Calibri"/>
                <a:hlinkClick r:id="rId4">
                  <a:extLst>
                    <a:ext uri="{A12FA001-AC4F-418D-AE19-62706E023703}">
                      <ahyp:hlinkClr xmlns:mc="http://schemas.openxmlformats.org/markup-compatibility/2006" xmlns:mv="urn:schemas-microsoft-com:mac:vml" xmlns:ahyp="http://schemas.microsoft.com/office/drawing/2018/hyperlinkcolor" xmlns="" val="tx"/>
                    </a:ext>
                  </a:extLst>
                </a:hlinkClick>
              </a:rPr>
              <a:t>https://slideplayer.gr/slide/2895057/</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Θερμική εξάντληση και Θερμοπληξία. </a:t>
            </a:r>
            <a:r>
              <a:rPr lang="el-GR" sz="1500" u="sng" dirty="0">
                <a:solidFill>
                  <a:schemeClr val="dk1"/>
                </a:solidFill>
                <a:latin typeface="Calibri"/>
                <a:ea typeface="Calibri"/>
                <a:cs typeface="Calibri"/>
                <a:sym typeface="Calibri"/>
                <a:hlinkClick r:id="rId5">
                  <a:extLst>
                    <a:ext uri="{A12FA001-AC4F-418D-AE19-62706E023703}">
                      <ahyp:hlinkClr xmlns:mc="http://schemas.openxmlformats.org/markup-compatibility/2006" xmlns:mv="urn:schemas-microsoft-com:mac:vml" xmlns:ahyp="http://schemas.microsoft.com/office/drawing/2018/hyperlinkcolor" xmlns="" val="tx"/>
                    </a:ext>
                  </a:extLst>
                </a:hlinkClick>
              </a:rPr>
              <a:t>https://www.patt.gov.gr/site/index.php?option=com_content&amp;view=article&amp;id=32017:thermiki-eksantlisi-thermopliksia-logo-ypsilon-thermokrasion-i-kaysona&amp;catid=574&amp;Itemid=919</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Μία ηρωική υπερπροσπάθεια. </a:t>
            </a:r>
            <a:r>
              <a:rPr lang="el-GR" sz="1500" u="sng" dirty="0">
                <a:solidFill>
                  <a:schemeClr val="dk1"/>
                </a:solidFill>
                <a:latin typeface="Calibri"/>
                <a:ea typeface="Calibri"/>
                <a:cs typeface="Calibri"/>
                <a:sym typeface="Calibri"/>
                <a:hlinkClick r:id="rId6">
                  <a:extLst>
                    <a:ext uri="{A12FA001-AC4F-418D-AE19-62706E023703}">
                      <ahyp:hlinkClr xmlns:mc="http://schemas.openxmlformats.org/markup-compatibility/2006" xmlns:mv="urn:schemas-microsoft-com:mac:vml" xmlns:ahyp="http://schemas.microsoft.com/office/drawing/2018/hyperlinkcolor" xmlns="" val="tx"/>
                    </a:ext>
                  </a:extLst>
                </a:hlinkClick>
              </a:rPr>
              <a:t>https://www.efsyn.gr/athlitismos/olympiakoi-agones/254797_mia-iroiki-yperprospatheia</a:t>
            </a:r>
            <a:endParaRPr sz="1500" dirty="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dirty="0">
                <a:solidFill>
                  <a:schemeClr val="dk1"/>
                </a:solidFill>
                <a:latin typeface="Calibri"/>
                <a:ea typeface="Calibri"/>
                <a:cs typeface="Calibri"/>
                <a:sym typeface="Calibri"/>
              </a:rPr>
              <a:t>Υποθερμία στη θάλασσα. Τα χρήσιμα </a:t>
            </a:r>
            <a:r>
              <a:rPr lang="el-GR" sz="1500" dirty="0" err="1">
                <a:solidFill>
                  <a:schemeClr val="dk1"/>
                </a:solidFill>
                <a:latin typeface="Calibri"/>
                <a:ea typeface="Calibri"/>
                <a:cs typeface="Calibri"/>
                <a:sym typeface="Calibri"/>
              </a:rPr>
              <a:t>tips</a:t>
            </a:r>
            <a:r>
              <a:rPr lang="el-GR" sz="1500" dirty="0">
                <a:solidFill>
                  <a:schemeClr val="dk1"/>
                </a:solidFill>
                <a:latin typeface="Calibri"/>
                <a:ea typeface="Calibri"/>
                <a:cs typeface="Calibri"/>
                <a:sym typeface="Calibri"/>
              </a:rPr>
              <a:t> για να την αντιμετωπίσετε. </a:t>
            </a:r>
            <a:r>
              <a:rPr lang="el-GR" sz="1500" u="sng" dirty="0">
                <a:solidFill>
                  <a:schemeClr val="dk1"/>
                </a:solidFill>
                <a:latin typeface="Calibri"/>
                <a:ea typeface="Calibri"/>
                <a:cs typeface="Calibri"/>
                <a:sym typeface="Calibri"/>
                <a:hlinkClick r:id="rId7">
                  <a:extLst>
                    <a:ext uri="{A12FA001-AC4F-418D-AE19-62706E023703}">
                      <ahyp:hlinkClr xmlns:mc="http://schemas.openxmlformats.org/markup-compatibility/2006" xmlns:mv="urn:schemas-microsoft-com:mac:vml" xmlns:ahyp="http://schemas.microsoft.com/office/drawing/2018/hyperlinkcolor" xmlns="" val="tx"/>
                    </a:ext>
                  </a:extLst>
                </a:hlinkClick>
              </a:rPr>
              <a:t>https://www.healthreport.gr/%CF%85%CF%80%CE%BF%CE%B8%CE%B5%CF%81%CE%BC%CE%AF%CE%B1-%CF%83%CF%84%CE%B7-%CE%B8%CE%AC%CE%BB%CE%B1%CF%83%CF%83%CE%B1-%CF%84%CE%B1-%CF%87%CF%81%CE%AE%CF%83%CE%B9%CE%BC%CE%B1-tips-%CE%B3%CE%B9%CE%B1/</a:t>
            </a:r>
            <a:endParaRPr sz="1500" dirty="0">
              <a:solidFill>
                <a:schemeClr val="dk1"/>
              </a:solidFill>
              <a:latin typeface="Calibri"/>
              <a:ea typeface="Calibri"/>
              <a:cs typeface="Calibri"/>
              <a:sym typeface="Calibri"/>
            </a:endParaRPr>
          </a:p>
        </p:txBody>
      </p:sp>
      <p:sp>
        <p:nvSpPr>
          <p:cNvPr id="1339" name="Google Shape;1339;p63"/>
          <p:cNvSpPr txBox="1"/>
          <p:nvPr/>
        </p:nvSpPr>
        <p:spPr>
          <a:xfrm>
            <a:off x="203771" y="424304"/>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6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5" name="Google Shape;1345;p6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6" name="Google Shape;1346;p6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7" name="Google Shape;1347;p6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8" name="Google Shape;1348;p6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9" name="Google Shape;1349;p6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0" name="Google Shape;1350;p6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1" name="Google Shape;1351;p6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2" name="Google Shape;1352;p6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3" name="Google Shape;1353;p6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4" name="Google Shape;1354;p6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5" name="Google Shape;1355;p6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356" name="Google Shape;1356;p6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357" name="Google Shape;1357;p64"/>
          <p:cNvSpPr txBox="1"/>
          <p:nvPr/>
        </p:nvSpPr>
        <p:spPr>
          <a:xfrm>
            <a:off x="352661" y="1393113"/>
            <a:ext cx="7628364" cy="628902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500" b="1">
                <a:solidFill>
                  <a:schemeClr val="dk1"/>
                </a:solidFill>
                <a:latin typeface="Calibri"/>
                <a:ea typeface="Calibri"/>
                <a:cs typeface="Calibri"/>
                <a:sym typeface="Calibri"/>
              </a:rPr>
              <a:t>Πηγές</a:t>
            </a:r>
            <a:r>
              <a:rPr lang="el-GR" sz="1500">
                <a:solidFill>
                  <a:schemeClr val="dk1"/>
                </a:solidFill>
                <a:latin typeface="Calibri"/>
                <a:ea typeface="Calibri"/>
                <a:cs typeface="Calibri"/>
                <a:sym typeface="Calibri"/>
              </a:rPr>
              <a:t>:</a:t>
            </a:r>
            <a:endParaRPr/>
          </a:p>
          <a:p>
            <a:pPr marL="285750" marR="0" lvl="0" indent="-285750" algn="l" rtl="0">
              <a:lnSpc>
                <a:spcPct val="150000"/>
              </a:lnSpc>
              <a:spcBef>
                <a:spcPts val="0"/>
              </a:spcBef>
              <a:spcAft>
                <a:spcPts val="0"/>
              </a:spcAft>
              <a:buClr>
                <a:schemeClr val="dk1"/>
              </a:buClr>
              <a:buSzPts val="1500"/>
              <a:buFont typeface="Arial"/>
              <a:buChar char="•"/>
            </a:pPr>
            <a:r>
              <a:rPr lang="el-GR" sz="1500">
                <a:solidFill>
                  <a:schemeClr val="dk1"/>
                </a:solidFill>
                <a:latin typeface="Calibri"/>
                <a:ea typeface="Calibri"/>
                <a:cs typeface="Calibri"/>
                <a:sym typeface="Calibri"/>
              </a:rPr>
              <a:t>Νεκρός από θερμοπληξία μαραθωνοδρόμος στο Τελ Αβίβ. </a:t>
            </a:r>
            <a:r>
              <a:rPr lang="el-GR" sz="1500" u="sng">
                <a:solidFill>
                  <a:schemeClr val="dk1"/>
                </a:solidFill>
                <a:latin typeface="Calibri"/>
                <a:ea typeface="Calibri"/>
                <a:cs typeface="Calibri"/>
                <a:sym typeface="Calibri"/>
                <a:hlinkClick r:id="rId3">
                  <a:extLst>
                    <a:ext uri="{A12FA001-AC4F-418D-AE19-62706E023703}">
                      <ahyp:hlinkClr xmlns:mc="http://schemas.openxmlformats.org/markup-compatibility/2006" xmlns:mv="urn:schemas-microsoft-com:mac:vml" xmlns:ahyp="http://schemas.microsoft.com/office/drawing/2018/hyperlinkcolor" xmlns="" val="tx"/>
                    </a:ext>
                  </a:extLst>
                </a:hlinkClick>
              </a:rPr>
              <a:t>https://www.tanea.gr/2013/03/15/world/nekros-apo-thermopliksia-marathwnodromos-sto-tel-abib</a:t>
            </a:r>
            <a:endParaRPr sz="150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a:solidFill>
                  <a:schemeClr val="dk1"/>
                </a:solidFill>
                <a:latin typeface="Calibri"/>
                <a:ea typeface="Calibri"/>
                <a:cs typeface="Calibri"/>
                <a:sym typeface="Calibri"/>
              </a:rPr>
              <a:t>   Θερμοπληξία. </a:t>
            </a:r>
            <a:r>
              <a:rPr lang="el-GR" sz="1500" u="sng">
                <a:solidFill>
                  <a:schemeClr val="dk1"/>
                </a:solidFill>
                <a:latin typeface="Calibri"/>
                <a:ea typeface="Calibri"/>
                <a:cs typeface="Calibri"/>
                <a:sym typeface="Calibri"/>
                <a:hlinkClick r:id="rId4">
                  <a:extLst>
                    <a:ext uri="{A12FA001-AC4F-418D-AE19-62706E023703}">
                      <ahyp:hlinkClr xmlns:mc="http://schemas.openxmlformats.org/markup-compatibility/2006" xmlns:mv="urn:schemas-microsoft-com:mac:vml" xmlns:ahyp="http://schemas.microsoft.com/office/drawing/2018/hyperlinkcolor" xmlns="" val="tx"/>
                    </a:ext>
                  </a:extLst>
                </a:hlinkClick>
              </a:rPr>
              <a:t>https://www.hygeia.gr/pos-mporoyme-na-apofygoyme-ton-kindyno-thermoplixias-to-kalokairi/</a:t>
            </a:r>
            <a:endParaRPr sz="150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a:solidFill>
                  <a:schemeClr val="dk1"/>
                </a:solidFill>
                <a:latin typeface="Calibri"/>
                <a:ea typeface="Calibri"/>
                <a:cs typeface="Calibri"/>
                <a:sym typeface="Calibri"/>
              </a:rPr>
              <a:t>Πώς μπορούμε να αποφύγουμε τον κίνδυνο θερμοπληξίας το καλοκαίρι. </a:t>
            </a:r>
            <a:r>
              <a:rPr lang="el-GR" sz="1500" u="sng">
                <a:solidFill>
                  <a:schemeClr val="dk1"/>
                </a:solidFill>
                <a:latin typeface="Calibri"/>
                <a:ea typeface="Calibri"/>
                <a:cs typeface="Calibri"/>
                <a:sym typeface="Calibri"/>
                <a:hlinkClick r:id="rId4">
                  <a:extLst>
                    <a:ext uri="{A12FA001-AC4F-418D-AE19-62706E023703}">
                      <ahyp:hlinkClr xmlns:mc="http://schemas.openxmlformats.org/markup-compatibility/2006" xmlns:mv="urn:schemas-microsoft-com:mac:vml" xmlns:ahyp="http://schemas.microsoft.com/office/drawing/2018/hyperlinkcolor" xmlns="" val="tx"/>
                    </a:ext>
                  </a:extLst>
                </a:hlinkClick>
              </a:rPr>
              <a:t>https://www.hygeia.gr/pos-mporoyme-na-apofygoyme-ton-kindyno-thermoplixias-to-kalokairi/</a:t>
            </a:r>
            <a:endParaRPr sz="150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a:solidFill>
                  <a:schemeClr val="dk1"/>
                </a:solidFill>
                <a:latin typeface="Calibri"/>
                <a:ea typeface="Calibri"/>
                <a:cs typeface="Calibri"/>
                <a:sym typeface="Calibri"/>
              </a:rPr>
              <a:t>Υποθερμία ο εχθρός του χειμώνα </a:t>
            </a:r>
            <a:r>
              <a:rPr lang="el-GR" sz="1500" u="sng">
                <a:solidFill>
                  <a:schemeClr val="dk1"/>
                </a:solidFill>
                <a:latin typeface="Calibri"/>
                <a:ea typeface="Calibri"/>
                <a:cs typeface="Calibri"/>
                <a:sym typeface="Calibri"/>
                <a:hlinkClick r:id="rId5">
                  <a:extLst>
                    <a:ext uri="{A12FA001-AC4F-418D-AE19-62706E023703}">
                      <ahyp:hlinkClr xmlns:mc="http://schemas.openxmlformats.org/markup-compatibility/2006" xmlns:mv="urn:schemas-microsoft-com:mac:vml" xmlns:ahyp="http://schemas.microsoft.com/office/drawing/2018/hyperlinkcolor" xmlns="" val="tx"/>
                    </a:ext>
                  </a:extLst>
                </a:hlinkClick>
              </a:rPr>
              <a:t>https://anevenontas.gr/ypothermia-o-exthros-tou-xeimona/</a:t>
            </a:r>
            <a:endParaRPr sz="1500">
              <a:solidFill>
                <a:schemeClr val="dk1"/>
              </a:solidFill>
              <a:latin typeface="Calibri"/>
              <a:ea typeface="Calibri"/>
              <a:cs typeface="Calibri"/>
              <a:sym typeface="Calibri"/>
            </a:endParaRPr>
          </a:p>
          <a:p>
            <a:pPr marL="285750" marR="0" lvl="0" indent="-285750" algn="l" rtl="0">
              <a:lnSpc>
                <a:spcPct val="150000"/>
              </a:lnSpc>
              <a:spcBef>
                <a:spcPts val="0"/>
              </a:spcBef>
              <a:spcAft>
                <a:spcPts val="0"/>
              </a:spcAft>
              <a:buClr>
                <a:schemeClr val="dk1"/>
              </a:buClr>
              <a:buSzPts val="1500"/>
              <a:buFont typeface="Arial"/>
              <a:buChar char="•"/>
            </a:pPr>
            <a:r>
              <a:rPr lang="el-GR" sz="1500">
                <a:solidFill>
                  <a:schemeClr val="dk1"/>
                </a:solidFill>
                <a:latin typeface="Calibri"/>
                <a:ea typeface="Calibri"/>
                <a:cs typeface="Calibri"/>
                <a:sym typeface="Calibri"/>
              </a:rPr>
              <a:t>Υποθερμία, τι μπορεί να προκαλέσει και πώς θα την αντιμετωπίσετε. </a:t>
            </a:r>
            <a:r>
              <a:rPr lang="el-GR" sz="1500" u="sng">
                <a:solidFill>
                  <a:schemeClr val="dk1"/>
                </a:solidFill>
                <a:latin typeface="Calibri"/>
                <a:ea typeface="Calibri"/>
                <a:cs typeface="Calibri"/>
                <a:sym typeface="Calibri"/>
                <a:hlinkClick r:id="rId6">
                  <a:extLst>
                    <a:ext uri="{A12FA001-AC4F-418D-AE19-62706E023703}">
                      <ahyp:hlinkClr xmlns:mc="http://schemas.openxmlformats.org/markup-compatibility/2006" xmlns:mv="urn:schemas-microsoft-com:mac:vml" xmlns:ahyp="http://schemas.microsoft.com/office/drawing/2018/hyperlinkcolor" xmlns="" val="tx"/>
                    </a:ext>
                  </a:extLst>
                </a:hlinkClick>
              </a:rPr>
              <a:t>https://www.onmed.gr/ygeia/story/324431/ypothermia-ti-borei-na-tin-prokalesei-kai-pos-tha-tin-antimetopisete</a:t>
            </a:r>
            <a:endParaRPr sz="150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a:solidFill>
                <a:schemeClr val="dk1"/>
              </a:solidFill>
              <a:latin typeface="Calibri"/>
              <a:ea typeface="Calibri"/>
              <a:cs typeface="Calibri"/>
              <a:sym typeface="Calibri"/>
            </a:endParaRPr>
          </a:p>
          <a:p>
            <a:pPr marL="285750" marR="0" lvl="0" indent="-190500" algn="l" rtl="0">
              <a:lnSpc>
                <a:spcPct val="150000"/>
              </a:lnSpc>
              <a:spcBef>
                <a:spcPts val="0"/>
              </a:spcBef>
              <a:spcAft>
                <a:spcPts val="0"/>
              </a:spcAft>
              <a:buClr>
                <a:schemeClr val="dk1"/>
              </a:buClr>
              <a:buSzPts val="1500"/>
              <a:buFont typeface="Arial"/>
              <a:buNone/>
            </a:pPr>
            <a:endParaRPr sz="1500">
              <a:solidFill>
                <a:schemeClr val="dk1"/>
              </a:solidFill>
              <a:latin typeface="Calibri"/>
              <a:ea typeface="Calibri"/>
              <a:cs typeface="Calibri"/>
              <a:sym typeface="Calibri"/>
            </a:endParaRPr>
          </a:p>
        </p:txBody>
      </p:sp>
      <p:sp>
        <p:nvSpPr>
          <p:cNvPr id="1358" name="Google Shape;1358;p64"/>
          <p:cNvSpPr txBox="1"/>
          <p:nvPr/>
        </p:nvSpPr>
        <p:spPr>
          <a:xfrm>
            <a:off x="203771" y="424304"/>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6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5" name="Google Shape;1365;p6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6" name="Google Shape;1366;p6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7" name="Google Shape;1367;p6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8" name="Google Shape;1368;p6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9" name="Google Shape;1369;p6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0" name="Google Shape;1370;p6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1" name="Google Shape;1371;p6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2" name="Google Shape;1372;p6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3" name="Google Shape;1373;p6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4" name="Google Shape;1374;p6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5" name="Google Shape;1375;p6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376" name="Google Shape;1376;p6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377" name="Google Shape;1377;p65"/>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378" name="Google Shape;1378;p65"/>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379" name="Google Shape;1379;p65"/>
          <p:cNvGraphicFramePr/>
          <p:nvPr/>
        </p:nvGraphicFramePr>
        <p:xfrm>
          <a:off x="610618" y="2434933"/>
          <a:ext cx="7583850" cy="25265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u="none" strike="noStrike" cap="none"/>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Θερμορύθμιση είναι διαδικασία με την οποία ο οργανισμός διατηρεί σταθερή μέσα σε ένα στενό εύρος την θερμοκρασία του ανεξαρτήτως της θερμοκρασίας περιβάλλοντος και της εσωτερικής παραγωγής θερμότητας.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380" name="Google Shape;1380;p65"/>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381" name="Google Shape;1381;p6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6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88" name="Google Shape;1388;p6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89" name="Google Shape;1389;p6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0" name="Google Shape;1390;p6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1" name="Google Shape;1391;p6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2" name="Google Shape;1392;p6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3" name="Google Shape;1393;p6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4" name="Google Shape;1394;p6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5" name="Google Shape;1395;p6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6" name="Google Shape;1396;p6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7" name="Google Shape;1397;p6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8" name="Google Shape;1398;p6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399" name="Google Shape;1399;p6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00" name="Google Shape;1400;p66"/>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401" name="Google Shape;1401;p66"/>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402" name="Google Shape;1402;p66"/>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κεντρική θερμοκρασία αποτελεί αξιόπιστο δείκτη του επιπέδου θερμότητας στον οργανισμό.</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403" name="Google Shape;1403;p66"/>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404" name="Google Shape;1404;p6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sp>
        <p:nvSpPr>
          <p:cNvPr id="1410" name="Google Shape;1410;p6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1" name="Google Shape;1411;p6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2" name="Google Shape;1412;p6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3" name="Google Shape;1413;p6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4" name="Google Shape;1414;p6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5" name="Google Shape;1415;p6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6" name="Google Shape;1416;p6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7" name="Google Shape;1417;p6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8" name="Google Shape;1418;p6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19" name="Google Shape;1419;p6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20" name="Google Shape;1420;p6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21" name="Google Shape;1421;p6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422" name="Google Shape;1422;p6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23" name="Google Shape;1423;p67"/>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424" name="Google Shape;1424;p67"/>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425" name="Google Shape;1425;p67"/>
          <p:cNvGraphicFramePr/>
          <p:nvPr/>
        </p:nvGraphicFramePr>
        <p:xfrm>
          <a:off x="610618" y="2434933"/>
          <a:ext cx="7583850" cy="25265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lnSpc>
                          <a:spcPct val="100000"/>
                        </a:lnSpc>
                        <a:spcBef>
                          <a:spcPts val="0"/>
                        </a:spcBef>
                        <a:spcAft>
                          <a:spcPts val="0"/>
                        </a:spcAft>
                        <a:buClr>
                          <a:schemeClr val="dk1"/>
                        </a:buClr>
                        <a:buSzPts val="1500"/>
                        <a:buFont typeface="Calibri"/>
                        <a:buNone/>
                      </a:pPr>
                      <a:r>
                        <a:rPr lang="el-GR" sz="1500" i="1">
                          <a:solidFill>
                            <a:schemeClr val="dk1"/>
                          </a:solidFill>
                          <a:latin typeface="Calibri"/>
                          <a:ea typeface="Calibri"/>
                          <a:cs typeface="Calibri"/>
                          <a:sym typeface="Calibri"/>
                        </a:rPr>
                        <a:t>Η επιφανειακή θερμοκρασία δέρματος αποτελεί έναν αξιόπιστο δείκτη της περιφερικής </a:t>
                      </a:r>
                      <a:r>
                        <a:rPr lang="el-GR" sz="1500" i="1"/>
                        <a:t>αγγειοσύσπασης</a:t>
                      </a:r>
                      <a:r>
                        <a:rPr lang="el-GR" sz="1500" i="1">
                          <a:solidFill>
                            <a:schemeClr val="dk1"/>
                          </a:solidFill>
                          <a:latin typeface="Calibri"/>
                          <a:ea typeface="Calibri"/>
                          <a:cs typeface="Calibri"/>
                          <a:sym typeface="Calibri"/>
                        </a:rPr>
                        <a:t>.</a:t>
                      </a:r>
                      <a:endParaRPr sz="1500" i="1">
                        <a:solidFill>
                          <a:schemeClr val="dk1"/>
                        </a:solidFill>
                        <a:latin typeface="Calibri"/>
                        <a:ea typeface="Calibri"/>
                        <a:cs typeface="Calibri"/>
                        <a:sym typeface="Calibri"/>
                      </a:endParaRPr>
                    </a:p>
                    <a:p>
                      <a:pPr marL="0" marR="0" lvl="0" indent="0" algn="l" rtl="0">
                        <a:spcBef>
                          <a:spcPts val="0"/>
                        </a:spcBef>
                        <a:spcAft>
                          <a:spcPts val="0"/>
                        </a:spcAft>
                        <a:buNone/>
                      </a:pP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426" name="Google Shape;1426;p67"/>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427" name="Google Shape;1427;p6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6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4" name="Google Shape;1434;p6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5" name="Google Shape;1435;p6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6" name="Google Shape;1436;p6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7" name="Google Shape;1437;p6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8" name="Google Shape;1438;p6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39" name="Google Shape;1439;p6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40" name="Google Shape;1440;p6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41" name="Google Shape;1441;p6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42" name="Google Shape;1442;p6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43" name="Google Shape;1443;p6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44" name="Google Shape;1444;p6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445" name="Google Shape;1445;p6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46" name="Google Shape;1446;p68"/>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447" name="Google Shape;1447;p68"/>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448" name="Google Shape;1448;p68"/>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μέση θερμοκρασία του δέρματος αποτελεί αξιόπιστο δείκτη της περιφερικής αγγειοσύσπασης.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449" name="Google Shape;1449;p68"/>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450" name="Google Shape;1450;p6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Google Shape;228;p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29" name="Google Shape;229;p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0" name="Google Shape;230;p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1" name="Google Shape;231;p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2" name="Google Shape;232;p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3" name="Google Shape;233;p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4" name="Google Shape;234;p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5" name="Google Shape;235;p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6" name="Google Shape;236;p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7" name="Google Shape;237;p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8" name="Google Shape;238;p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9" name="Google Shape;239;p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40" name="Google Shape;240;p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42" name="Google Shape;242;p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6" name="Picture 3"/>
          <p:cNvPicPr>
            <a:picLocks noChangeAspect="1" noChangeArrowheads="1"/>
          </p:cNvPicPr>
          <p:nvPr/>
        </p:nvPicPr>
        <p:blipFill>
          <a:blip r:embed="rId3"/>
          <a:srcRect/>
          <a:stretch>
            <a:fillRect/>
          </a:stretch>
        </p:blipFill>
        <p:spPr bwMode="auto">
          <a:xfrm>
            <a:off x="1" y="1317171"/>
            <a:ext cx="9053512" cy="5359854"/>
          </a:xfrm>
          <a:prstGeom prst="rect">
            <a:avLst/>
          </a:prstGeom>
          <a:noFill/>
          <a:ln w="9525">
            <a:noFill/>
            <a:miter lim="800000"/>
            <a:headEnd/>
            <a:tailEnd/>
          </a:ln>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6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57" name="Google Shape;1457;p6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58" name="Google Shape;1458;p6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59" name="Google Shape;1459;p6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0" name="Google Shape;1460;p6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1" name="Google Shape;1461;p6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2" name="Google Shape;1462;p6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3" name="Google Shape;1463;p6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4" name="Google Shape;1464;p6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5" name="Google Shape;1465;p6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6" name="Google Shape;1466;p6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67" name="Google Shape;1467;p6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468" name="Google Shape;1468;p6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69" name="Google Shape;1469;p69"/>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470" name="Google Shape;1470;p69"/>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471" name="Google Shape;1471;p69"/>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θερμοκρασία του σώματος σε υγιές άτομο είναι μεγαλύτερη κατά τις πρωινές ώρες.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472" name="Google Shape;1472;p69"/>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473" name="Google Shape;1473;p6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7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0" name="Google Shape;1480;p7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1" name="Google Shape;1481;p7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2" name="Google Shape;1482;p7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3" name="Google Shape;1483;p7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4" name="Google Shape;1484;p7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5" name="Google Shape;1485;p7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6" name="Google Shape;1486;p7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7" name="Google Shape;1487;p7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8" name="Google Shape;1488;p7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89" name="Google Shape;1489;p7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90" name="Google Shape;1490;p7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491" name="Google Shape;1491;p7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92" name="Google Shape;1492;p70"/>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493" name="Google Shape;1493;p70"/>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494" name="Google Shape;1494;p70"/>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μέτρηση της θερμοκρασίας στους εσωτερικούς βλεννογόνους έχει φυσιολογικά μικρότερες τιμές.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495" name="Google Shape;1495;p70"/>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496" name="Google Shape;1496;p7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01"/>
        <p:cNvGrpSpPr/>
        <p:nvPr/>
      </p:nvGrpSpPr>
      <p:grpSpPr>
        <a:xfrm>
          <a:off x="0" y="0"/>
          <a:ext cx="0" cy="0"/>
          <a:chOff x="0" y="0"/>
          <a:chExt cx="0" cy="0"/>
        </a:xfrm>
      </p:grpSpPr>
      <p:sp>
        <p:nvSpPr>
          <p:cNvPr id="1502" name="Google Shape;1502;p7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3" name="Google Shape;1503;p7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4" name="Google Shape;1504;p7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5" name="Google Shape;1505;p7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6" name="Google Shape;1506;p7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7" name="Google Shape;1507;p7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8" name="Google Shape;1508;p7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9" name="Google Shape;1509;p7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10" name="Google Shape;1510;p7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11" name="Google Shape;1511;p7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12" name="Google Shape;1512;p7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13" name="Google Shape;1513;p7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514" name="Google Shape;1514;p7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515" name="Google Shape;1515;p71"/>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516" name="Google Shape;1516;p71"/>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517" name="Google Shape;1517;p71"/>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χρήση των υδραργυρικών θερμομέτρων είναι ασφαλής και αξιόπιστη.</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518" name="Google Shape;1518;p71"/>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519" name="Google Shape;1519;p7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4"/>
        <p:cNvGrpSpPr/>
        <p:nvPr/>
      </p:nvGrpSpPr>
      <p:grpSpPr>
        <a:xfrm>
          <a:off x="0" y="0"/>
          <a:ext cx="0" cy="0"/>
          <a:chOff x="0" y="0"/>
          <a:chExt cx="0" cy="0"/>
        </a:xfrm>
      </p:grpSpPr>
      <p:sp>
        <p:nvSpPr>
          <p:cNvPr id="1525" name="Google Shape;1525;p7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26" name="Google Shape;1526;p7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27" name="Google Shape;1527;p7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28" name="Google Shape;1528;p7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29" name="Google Shape;1529;p7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0" name="Google Shape;1530;p7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1" name="Google Shape;1531;p7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2" name="Google Shape;1532;p7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3" name="Google Shape;1533;p7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4" name="Google Shape;1534;p7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5" name="Google Shape;1535;p7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6" name="Google Shape;1536;p7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537" name="Google Shape;1537;p7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538" name="Google Shape;1538;p72"/>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539" name="Google Shape;1539;p72"/>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540" name="Google Shape;1540;p72"/>
          <p:cNvGraphicFramePr/>
          <p:nvPr/>
        </p:nvGraphicFramePr>
        <p:xfrm>
          <a:off x="370417" y="2366524"/>
          <a:ext cx="7583850" cy="27547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Απαντήστε στην παρακάτω ερώτηση, επιλέγοντας την καταλληλότερη απάντηση από αυτές που ακολουθούν: </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Σε ποιο σημείο του σώματος η μέτρηση της θερμοκρασίας είναι φυσιολογικά υψηλότερη;</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Στην μασχάλη</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Στο μέτωπο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Στο στόμα</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Στο ορθό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541" name="Google Shape;1541;p72"/>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542" name="Google Shape;1542;p7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47"/>
        <p:cNvGrpSpPr/>
        <p:nvPr/>
      </p:nvGrpSpPr>
      <p:grpSpPr>
        <a:xfrm>
          <a:off x="0" y="0"/>
          <a:ext cx="0" cy="0"/>
          <a:chOff x="0" y="0"/>
          <a:chExt cx="0" cy="0"/>
        </a:xfrm>
      </p:grpSpPr>
      <p:sp>
        <p:nvSpPr>
          <p:cNvPr id="1548" name="Google Shape;1548;p7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49" name="Google Shape;1549;p7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0" name="Google Shape;1550;p7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1" name="Google Shape;1551;p7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2" name="Google Shape;1552;p7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3" name="Google Shape;1553;p7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4" name="Google Shape;1554;p7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5" name="Google Shape;1555;p7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6" name="Google Shape;1556;p7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7" name="Google Shape;1557;p7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8" name="Google Shape;1558;p7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9" name="Google Shape;1559;p7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560" name="Google Shape;1560;p7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561" name="Google Shape;1561;p73"/>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562" name="Google Shape;1562;p73"/>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563" name="Google Shape;1563;p73"/>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Τα εξωγενή πυρετογόνα είναι μικροβιακές τοξίνες, μικροβιακά προϊόντα ή και ολόκληροι μικροοργανισμοί.</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564" name="Google Shape;1564;p73"/>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565" name="Google Shape;1565;p7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70"/>
        <p:cNvGrpSpPr/>
        <p:nvPr/>
      </p:nvGrpSpPr>
      <p:grpSpPr>
        <a:xfrm>
          <a:off x="0" y="0"/>
          <a:ext cx="0" cy="0"/>
          <a:chOff x="0" y="0"/>
          <a:chExt cx="0" cy="0"/>
        </a:xfrm>
      </p:grpSpPr>
      <p:sp>
        <p:nvSpPr>
          <p:cNvPr id="1571" name="Google Shape;1571;p7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2" name="Google Shape;1572;p7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3" name="Google Shape;1573;p7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4" name="Google Shape;1574;p7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5" name="Google Shape;1575;p7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6" name="Google Shape;1576;p7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7" name="Google Shape;1577;p7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8" name="Google Shape;1578;p7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9" name="Google Shape;1579;p7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80" name="Google Shape;1580;p7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81" name="Google Shape;1581;p7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82" name="Google Shape;1582;p7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583" name="Google Shape;1583;p7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584" name="Google Shape;1584;p74"/>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585" name="Google Shape;1585;p74"/>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586" name="Google Shape;1586;p74"/>
          <p:cNvGraphicFramePr/>
          <p:nvPr/>
        </p:nvGraphicFramePr>
        <p:xfrm>
          <a:off x="610618" y="2434933"/>
          <a:ext cx="7583850" cy="30292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Β</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Ολοκληρώστε την παρακάτω φράση με μια από τις επιλογές που ακολουθούν:</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lnSpc>
                          <a:spcPct val="100000"/>
                        </a:lnSpc>
                        <a:spcBef>
                          <a:spcPts val="0"/>
                        </a:spcBef>
                        <a:spcAft>
                          <a:spcPts val="0"/>
                        </a:spcAft>
                        <a:buClr>
                          <a:schemeClr val="dk1"/>
                        </a:buClr>
                        <a:buSzPts val="1500"/>
                        <a:buFont typeface="Calibri"/>
                        <a:buNone/>
                      </a:pPr>
                      <a:r>
                        <a:rPr lang="el-GR" sz="1500" i="1">
                          <a:solidFill>
                            <a:schemeClr val="dk1"/>
                          </a:solidFill>
                          <a:latin typeface="Calibri"/>
                          <a:ea typeface="Calibri"/>
                          <a:cs typeface="Calibri"/>
                          <a:sym typeface="Calibri"/>
                        </a:rPr>
                        <a:t>Πυρετός μπορεί να προκληθεί από βλάβη του κεντρικού νευρικού συστήματος στην περιοχή του υποθαλάμου και ονομάζεται ______________.</a:t>
                      </a:r>
                      <a:endParaRPr sz="1500">
                        <a:solidFill>
                          <a:schemeClr val="dk1"/>
                        </a:solidFill>
                        <a:latin typeface="Calibri"/>
                        <a:ea typeface="Calibri"/>
                        <a:cs typeface="Calibri"/>
                        <a:sym typeface="Calibri"/>
                      </a:endParaRPr>
                    </a:p>
                    <a:p>
                      <a:pPr marL="0" marR="0" lvl="0" indent="0" algn="l" rtl="0">
                        <a:spcBef>
                          <a:spcPts val="0"/>
                        </a:spcBef>
                        <a:spcAft>
                          <a:spcPts val="0"/>
                        </a:spcAft>
                        <a:buNone/>
                      </a:pPr>
                      <a:r>
                        <a:rPr lang="el-GR" sz="1500"/>
                        <a:t>0</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νευρογενής πυρετός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αγγειακός πυρετός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κίτρινος πυρετός</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ιδιοπαθής πυρετός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587" name="Google Shape;1587;p74"/>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588" name="Google Shape;1588;p7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sp>
        <p:nvSpPr>
          <p:cNvPr id="1594" name="Google Shape;1594;p7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5" name="Google Shape;1595;p7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6" name="Google Shape;1596;p7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7" name="Google Shape;1597;p7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8" name="Google Shape;1598;p7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9" name="Google Shape;1599;p7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0" name="Google Shape;1600;p7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1" name="Google Shape;1601;p7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2" name="Google Shape;1602;p7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3" name="Google Shape;1603;p7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4" name="Google Shape;1604;p7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05" name="Google Shape;1605;p7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06" name="Google Shape;1606;p7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07" name="Google Shape;1607;p75"/>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608" name="Google Shape;1608;p75"/>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609" name="Google Shape;1609;p75"/>
          <p:cNvGraphicFramePr/>
          <p:nvPr/>
        </p:nvGraphicFramePr>
        <p:xfrm>
          <a:off x="610618" y="2434933"/>
          <a:ext cx="7583850" cy="25265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Στην υπερθερμία οι θερμορυθμιστικοί μηχανισμοί του οργανισμού δεν μπορούν να ανταποκριθούν στην υψηλή θερμότητα του περιβάλλοντος ή στην παραγωγή μεγάλης θερμότητας από τον ίδιο τον οργανισμό. </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610" name="Google Shape;1610;p75"/>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611" name="Google Shape;1611;p7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p7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18" name="Google Shape;1618;p7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19" name="Google Shape;1619;p7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0" name="Google Shape;1620;p7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1" name="Google Shape;1621;p7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2" name="Google Shape;1622;p7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3" name="Google Shape;1623;p7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4" name="Google Shape;1624;p7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5" name="Google Shape;1625;p7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6" name="Google Shape;1626;p7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7" name="Google Shape;1627;p7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28" name="Google Shape;1628;p7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29" name="Google Shape;1629;p7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30" name="Google Shape;1630;p76"/>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631" name="Google Shape;1631;p76"/>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632" name="Google Shape;1632;p76"/>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Τα περιφερικά οιδήματα και οι μυϊκοί σπασμοί εκδηλώνονται όταν υπάρχουν διαταραχές της θερμορύθμισης.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633" name="Google Shape;1633;p76"/>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634" name="Google Shape;1634;p7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7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1" name="Google Shape;1641;p7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2" name="Google Shape;1642;p7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3" name="Google Shape;1643;p7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4" name="Google Shape;1644;p7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5" name="Google Shape;1645;p7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6" name="Google Shape;1646;p7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7" name="Google Shape;1647;p7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8" name="Google Shape;1648;p7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49" name="Google Shape;1649;p7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50" name="Google Shape;1650;p7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51" name="Google Shape;1651;p7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52" name="Google Shape;1652;p7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53" name="Google Shape;1653;p77"/>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654" name="Google Shape;1654;p77"/>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655" name="Google Shape;1655;p77"/>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t>Η αρχική αντιμετώπιση των περιφερικών οιδημάτων είναι η τοποθέτηση των άκρων σε ανάρροπη θέση.</a:t>
                      </a:r>
                      <a:endParaRPr sz="1500" i="1"/>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656" name="Google Shape;1656;p77"/>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657" name="Google Shape;1657;p7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7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4" name="Google Shape;1664;p7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5" name="Google Shape;1665;p7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6" name="Google Shape;1666;p7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7" name="Google Shape;1667;p7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8" name="Google Shape;1668;p7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69" name="Google Shape;1669;p7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70" name="Google Shape;1670;p7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71" name="Google Shape;1671;p7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72" name="Google Shape;1672;p7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73" name="Google Shape;1673;p7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74" name="Google Shape;1674;p7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75" name="Google Shape;1675;p7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76" name="Google Shape;1676;p78"/>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677" name="Google Shape;1677;p78"/>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678" name="Google Shape;1678;p78"/>
          <p:cNvGraphicFramePr/>
          <p:nvPr/>
        </p:nvGraphicFramePr>
        <p:xfrm>
          <a:off x="610618" y="2434933"/>
          <a:ext cx="7583850" cy="25265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θερμική εξάντληση </a:t>
                      </a:r>
                      <a:r>
                        <a:rPr lang="el-GR" sz="1500" i="1">
                          <a:latin typeface="Calibri"/>
                          <a:ea typeface="Calibri"/>
                          <a:cs typeface="Calibri"/>
                          <a:sym typeface="Calibri"/>
                        </a:rPr>
                        <a:t>είναι μία οξεία αντίδραση  του οργανισμού σε θερμό και υγρό περιβάλλον με ένα ευρύ φάσμα συμπτωμάτων, στην οποία ο θερμορυθμιστικός μηχανισμός συνεχίζει να λειτουργεί. </a:t>
                      </a:r>
                      <a:endParaRPr sz="1500" i="1">
                        <a:latin typeface="Calibri"/>
                        <a:ea typeface="Calibri"/>
                        <a:cs typeface="Calibri"/>
                        <a:sym typeface="Calibri"/>
                      </a:endParaRPr>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679" name="Google Shape;1679;p78"/>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680" name="Google Shape;1680;p7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29" name="Google Shape;229;p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0" name="Google Shape;230;p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1" name="Google Shape;231;p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2" name="Google Shape;232;p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3" name="Google Shape;233;p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4" name="Google Shape;234;p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5" name="Google Shape;235;p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6" name="Google Shape;236;p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7" name="Google Shape;237;p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8" name="Google Shape;238;p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9" name="Google Shape;239;p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40" name="Google Shape;240;p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41" name="Google Shape;241;p8"/>
          <p:cNvSpPr txBox="1"/>
          <p:nvPr/>
        </p:nvSpPr>
        <p:spPr>
          <a:xfrm>
            <a:off x="347436" y="926192"/>
            <a:ext cx="4474936"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r>
              <a:rPr lang="el-GR" sz="2000" dirty="0">
                <a:solidFill>
                  <a:schemeClr val="dk1"/>
                </a:solidFill>
                <a:latin typeface="Calibri"/>
                <a:ea typeface="Calibri"/>
                <a:cs typeface="Calibri"/>
                <a:sym typeface="Calibri"/>
              </a:rPr>
              <a:t> </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θερμορύθμιση είναι η διαδικασία με την οποία ο οργανισμός διατηρεί σταθερή τη θερμοκρασία του μέσα σε ένα συγκεκριμένο εύρος ανεξαρτήτως της θερμοκρασίας του περιβάλλοντος και της εσωτερικής παραγωγής </a:t>
            </a:r>
            <a:r>
              <a:rPr lang="el-GR" sz="2000" dirty="0" smtClean="0">
                <a:solidFill>
                  <a:schemeClr val="dk1"/>
                </a:solidFill>
                <a:latin typeface="Calibri"/>
                <a:ea typeface="Calibri"/>
                <a:cs typeface="Calibri"/>
                <a:sym typeface="Calibri"/>
              </a:rPr>
              <a:t>θερμότητας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Στην </a:t>
            </a:r>
            <a:r>
              <a:rPr lang="el-GR" sz="2000" dirty="0">
                <a:solidFill>
                  <a:schemeClr val="dk1"/>
                </a:solidFill>
                <a:latin typeface="Calibri"/>
                <a:ea typeface="Calibri"/>
                <a:cs typeface="Calibri"/>
                <a:sym typeface="Calibri"/>
              </a:rPr>
              <a:t>λειτουργία της θερμορύθμισης συμμετέχουν φυσικές, χημικές και </a:t>
            </a:r>
            <a:r>
              <a:rPr lang="el-GR" sz="2000" dirty="0" err="1">
                <a:solidFill>
                  <a:schemeClr val="dk1"/>
                </a:solidFill>
                <a:latin typeface="Calibri"/>
                <a:ea typeface="Calibri"/>
                <a:cs typeface="Calibri"/>
                <a:sym typeface="Calibri"/>
              </a:rPr>
              <a:t>συμπεριφορικές</a:t>
            </a:r>
            <a:r>
              <a:rPr lang="el-GR" sz="2000" dirty="0">
                <a:solidFill>
                  <a:schemeClr val="dk1"/>
                </a:solidFill>
                <a:latin typeface="Calibri"/>
                <a:ea typeface="Calibri"/>
                <a:cs typeface="Calibri"/>
                <a:sym typeface="Calibri"/>
              </a:rPr>
              <a:t> </a:t>
            </a:r>
            <a:r>
              <a:rPr lang="el-GR" sz="2000" dirty="0" smtClean="0">
                <a:solidFill>
                  <a:schemeClr val="dk1"/>
                </a:solidFill>
                <a:latin typeface="Calibri"/>
                <a:ea typeface="Calibri"/>
                <a:cs typeface="Calibri"/>
                <a:sym typeface="Calibri"/>
              </a:rPr>
              <a:t>διαδικασίες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(Μ. Δούμας, 2014</a:t>
            </a:r>
            <a:r>
              <a:rPr lang="el-GR" sz="2000" dirty="0" smtClean="0">
                <a:solidFill>
                  <a:schemeClr val="dk1"/>
                </a:solidFill>
                <a:latin typeface="Calibri"/>
                <a:ea typeface="Calibri"/>
                <a:cs typeface="Calibri"/>
                <a:sym typeface="Calibri"/>
              </a:rPr>
              <a:t>)</a:t>
            </a:r>
            <a:endParaRPr sz="2400" dirty="0"/>
          </a:p>
        </p:txBody>
      </p:sp>
      <p:sp>
        <p:nvSpPr>
          <p:cNvPr id="242" name="Google Shape;242;p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7" name="Picture 3"/>
          <p:cNvPicPr>
            <a:picLocks noChangeAspect="1" noChangeArrowheads="1"/>
          </p:cNvPicPr>
          <p:nvPr/>
        </p:nvPicPr>
        <p:blipFill>
          <a:blip r:embed="rId3"/>
          <a:srcRect/>
          <a:stretch>
            <a:fillRect/>
          </a:stretch>
        </p:blipFill>
        <p:spPr bwMode="auto">
          <a:xfrm>
            <a:off x="4735285" y="1317171"/>
            <a:ext cx="4318227" cy="5359854"/>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5"/>
        <p:cNvGrpSpPr/>
        <p:nvPr/>
      </p:nvGrpSpPr>
      <p:grpSpPr>
        <a:xfrm>
          <a:off x="0" y="0"/>
          <a:ext cx="0" cy="0"/>
          <a:chOff x="0" y="0"/>
          <a:chExt cx="0" cy="0"/>
        </a:xfrm>
      </p:grpSpPr>
      <p:sp>
        <p:nvSpPr>
          <p:cNvPr id="1686" name="Google Shape;1686;p7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87" name="Google Shape;1687;p7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88" name="Google Shape;1688;p7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89" name="Google Shape;1689;p7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0" name="Google Shape;1690;p7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1" name="Google Shape;1691;p7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2" name="Google Shape;1692;p7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3" name="Google Shape;1693;p7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4" name="Google Shape;1694;p7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5" name="Google Shape;1695;p7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6" name="Google Shape;1696;p7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7" name="Google Shape;1697;p7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98" name="Google Shape;1698;p7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99" name="Google Shape;1699;p79"/>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700" name="Google Shape;1700;p79"/>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701" name="Google Shape;1701;p79"/>
          <p:cNvGraphicFramePr/>
          <p:nvPr/>
        </p:nvGraphicFramePr>
        <p:xfrm>
          <a:off x="610618" y="2434933"/>
          <a:ext cx="7583850" cy="27547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Β</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Ολοκληρώστε την παρακάτω φράση με μια από τις επιλογές που ακολουθούν:</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lnSpc>
                          <a:spcPct val="100000"/>
                        </a:lnSpc>
                        <a:spcBef>
                          <a:spcPts val="0"/>
                        </a:spcBef>
                        <a:spcAft>
                          <a:spcPts val="0"/>
                        </a:spcAft>
                        <a:buClr>
                          <a:schemeClr val="dk1"/>
                        </a:buClr>
                        <a:buSzPts val="1500"/>
                        <a:buFont typeface="Calibri"/>
                        <a:buNone/>
                      </a:pPr>
                      <a:r>
                        <a:rPr lang="el-GR" sz="1500" i="1">
                          <a:solidFill>
                            <a:schemeClr val="dk1"/>
                          </a:solidFill>
                          <a:latin typeface="Calibri"/>
                          <a:ea typeface="Calibri"/>
                          <a:cs typeface="Calibri"/>
                          <a:sym typeface="Calibri"/>
                        </a:rPr>
                        <a:t>Ο θερμορυθμιστικός μηχανισμός του σώματος δεν λειτουργεί </a:t>
                      </a:r>
                      <a:r>
                        <a:rPr lang="el-GR" sz="1500" i="1" u="sng">
                          <a:solidFill>
                            <a:schemeClr val="dk1"/>
                          </a:solidFill>
                          <a:latin typeface="Calibri"/>
                          <a:ea typeface="Calibri"/>
                          <a:cs typeface="Calibri"/>
                          <a:sym typeface="Calibri"/>
                        </a:rPr>
                        <a:t>                         .</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Στην θερμική εξάντληση</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Στην θερμοπληξία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Στην θερμική λιποθυμία</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Στα θερμικά οιδήματα</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702" name="Google Shape;1702;p79"/>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703" name="Google Shape;1703;p7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8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0" name="Google Shape;1710;p8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1" name="Google Shape;1711;p8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2" name="Google Shape;1712;p8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3" name="Google Shape;1713;p8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4" name="Google Shape;1714;p8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5" name="Google Shape;1715;p8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6" name="Google Shape;1716;p8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7" name="Google Shape;1717;p8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8" name="Google Shape;1718;p8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9" name="Google Shape;1719;p8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20" name="Google Shape;1720;p8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721" name="Google Shape;1721;p8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722" name="Google Shape;1722;p80"/>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723" name="Google Shape;1723;p80"/>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724" name="Google Shape;1724;p80"/>
          <p:cNvGraphicFramePr/>
          <p:nvPr/>
        </p:nvGraphicFramePr>
        <p:xfrm>
          <a:off x="370417" y="2366524"/>
          <a:ext cx="7583850" cy="28006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Απαντήστε στην παρακάτω ερώτηση, επιλέγοντας την καταλληλότερη απάντηση από αυτές που ακολουθούν: </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t>Ποιο από τα παρακάτω δεν αποτελεί επιπλοκή από διαταραχή  του θερμορυθμιστικού μηχανισμού;</a:t>
                      </a:r>
                      <a:endParaRPr sz="1500" i="1"/>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Θερμική εξάντληση</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Θερμικά Οιδήματα</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Θερμοπληξία</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Εισρόφηση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725" name="Google Shape;1725;p80"/>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726" name="Google Shape;1726;p8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731"/>
        <p:cNvGrpSpPr/>
        <p:nvPr/>
      </p:nvGrpSpPr>
      <p:grpSpPr>
        <a:xfrm>
          <a:off x="0" y="0"/>
          <a:ext cx="0" cy="0"/>
          <a:chOff x="0" y="0"/>
          <a:chExt cx="0" cy="0"/>
        </a:xfrm>
      </p:grpSpPr>
      <p:sp>
        <p:nvSpPr>
          <p:cNvPr id="1732" name="Google Shape;1732;p8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3" name="Google Shape;1733;p8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4" name="Google Shape;1734;p8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5" name="Google Shape;1735;p8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6" name="Google Shape;1736;p8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7" name="Google Shape;1737;p8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8" name="Google Shape;1738;p8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9" name="Google Shape;1739;p8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0" name="Google Shape;1740;p8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1" name="Google Shape;1741;p8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2" name="Google Shape;1742;p8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3" name="Google Shape;1743;p8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744" name="Google Shape;1744;p8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745" name="Google Shape;1745;p81"/>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746" name="Google Shape;1746;p81"/>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747" name="Google Shape;1747;p81"/>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θερμική εξάντληση αν δεν αντιμετωπιστεί άμεσα καταλήγει σε θερμοπληξία.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748" name="Google Shape;1748;p81"/>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749" name="Google Shape;1749;p8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754"/>
        <p:cNvGrpSpPr/>
        <p:nvPr/>
      </p:nvGrpSpPr>
      <p:grpSpPr>
        <a:xfrm>
          <a:off x="0" y="0"/>
          <a:ext cx="0" cy="0"/>
          <a:chOff x="0" y="0"/>
          <a:chExt cx="0" cy="0"/>
        </a:xfrm>
      </p:grpSpPr>
      <p:sp>
        <p:nvSpPr>
          <p:cNvPr id="1755" name="Google Shape;1755;p8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6" name="Google Shape;1756;p8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7" name="Google Shape;1757;p8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8" name="Google Shape;1758;p8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9" name="Google Shape;1759;p8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0" name="Google Shape;1760;p8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1" name="Google Shape;1761;p8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2" name="Google Shape;1762;p8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3" name="Google Shape;1763;p8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4" name="Google Shape;1764;p8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5" name="Google Shape;1765;p8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6" name="Google Shape;1766;p8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767" name="Google Shape;1767;p8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768" name="Google Shape;1768;p82"/>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769" name="Google Shape;1769;p82"/>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770" name="Google Shape;1770;p82"/>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Στη θερμική εξάντληση υπάρχει έντονη εφίδρωση, ωχρό και υγρό δέρμα και υπόταση μεταξύ των άλλων συμπτωμάτων.</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771" name="Google Shape;1771;p82"/>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772" name="Google Shape;1772;p8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8" name="Google Shape;1778;p8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79" name="Google Shape;1779;p8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0" name="Google Shape;1780;p8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1" name="Google Shape;1781;p8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2" name="Google Shape;1782;p8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3" name="Google Shape;1783;p8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4" name="Google Shape;1784;p8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5" name="Google Shape;1785;p8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6" name="Google Shape;1786;p8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7" name="Google Shape;1787;p8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8" name="Google Shape;1788;p8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9" name="Google Shape;1789;p8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790" name="Google Shape;1790;p8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791" name="Google Shape;1791;p83"/>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792" name="Google Shape;1792;p83"/>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793" name="Google Shape;1793;p83"/>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χορήγηση καφέ και αλκοολούχων ποτών συμβάλλει στη βελτίωση της θερμικής εξάντλησης.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794" name="Google Shape;1794;p83"/>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795" name="Google Shape;1795;p8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1" name="Google Shape;1801;p8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2" name="Google Shape;1802;p8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3" name="Google Shape;1803;p8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4" name="Google Shape;1804;p8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5" name="Google Shape;1805;p8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6" name="Google Shape;1806;p8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7" name="Google Shape;1807;p8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8" name="Google Shape;1808;p8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09" name="Google Shape;1809;p8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10" name="Google Shape;1810;p8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11" name="Google Shape;1811;p8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12" name="Google Shape;1812;p8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13" name="Google Shape;1813;p8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14" name="Google Shape;1814;p84"/>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815" name="Google Shape;1815;p84"/>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816" name="Google Shape;1816;p84"/>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Η θερμοπληξία αποτελεί την πιο συχνή μορφή υπερθερμίας.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817" name="Google Shape;1817;p84"/>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818" name="Google Shape;1818;p8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4" name="Google Shape;1824;p8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25" name="Google Shape;1825;p8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26" name="Google Shape;1826;p8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27" name="Google Shape;1827;p8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28" name="Google Shape;1828;p8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29" name="Google Shape;1829;p8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0" name="Google Shape;1830;p8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1" name="Google Shape;1831;p8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2" name="Google Shape;1832;p8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3" name="Google Shape;1833;p8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4" name="Google Shape;1834;p8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35" name="Google Shape;1835;p8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36" name="Google Shape;1836;p8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37" name="Google Shape;1837;p85"/>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838" name="Google Shape;1838;p85"/>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839" name="Google Shape;1839;p85"/>
          <p:cNvGraphicFramePr/>
          <p:nvPr/>
        </p:nvGraphicFramePr>
        <p:xfrm>
          <a:off x="370417" y="2366524"/>
          <a:ext cx="7583850" cy="27547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Απαντήστε στην παρακάτω ερώτηση, επιλέγοντας την καταλληλότερη απάντηση από αυτές που ακολουθούν: </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t>Σε ποια από τις παρακάτω περιπτώσεις το δέρμα είναι κόκκινο και ζεστό;</a:t>
                      </a:r>
                      <a:endParaRPr sz="1500" i="1"/>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Θερμική εξάντληση</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Θερμοπληξία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Συγκοπικό επεισόδιο</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Υποθερμία</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840" name="Google Shape;1840;p85"/>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841" name="Google Shape;1841;p8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sp>
        <p:nvSpPr>
          <p:cNvPr id="1847" name="Google Shape;1847;p8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48" name="Google Shape;1848;p8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49" name="Google Shape;1849;p8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0" name="Google Shape;1850;p8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1" name="Google Shape;1851;p8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2" name="Google Shape;1852;p8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3" name="Google Shape;1853;p8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4" name="Google Shape;1854;p8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5" name="Google Shape;1855;p8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6" name="Google Shape;1856;p8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7" name="Google Shape;1857;p8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58" name="Google Shape;1858;p8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59" name="Google Shape;1859;p8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60" name="Google Shape;1860;p86"/>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861" name="Google Shape;1861;p86"/>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862" name="Google Shape;1862;p86"/>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Στη θερμοπληξία η θερμοκρασία σώματος δεν ξεπερνάει τους 37 βαθμούς Κελσίου.</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863" name="Google Shape;1863;p86"/>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864" name="Google Shape;1864;p8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p8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1" name="Google Shape;1871;p8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2" name="Google Shape;1872;p8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3" name="Google Shape;1873;p8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4" name="Google Shape;1874;p8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5" name="Google Shape;1875;p8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6" name="Google Shape;1876;p8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7" name="Google Shape;1877;p8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8" name="Google Shape;1878;p8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79" name="Google Shape;1879;p8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80" name="Google Shape;1880;p8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81" name="Google Shape;1881;p8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82" name="Google Shape;1882;p8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83" name="Google Shape;1883;p87"/>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884" name="Google Shape;1884;p87"/>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885" name="Google Shape;1885;p87"/>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Οι μαραθωνοδρόμοι κινδυνεύουν να εκδηλώσουν θερμική εξάντληση και θερμοπληξία.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886" name="Google Shape;1886;p87"/>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887" name="Google Shape;1887;p8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8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4" name="Google Shape;1894;p8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5" name="Google Shape;1895;p8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6" name="Google Shape;1896;p8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7" name="Google Shape;1897;p8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8" name="Google Shape;1898;p8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899" name="Google Shape;1899;p8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0" name="Google Shape;1900;p8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1" name="Google Shape;1901;p8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2" name="Google Shape;1902;p8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3" name="Google Shape;1903;p8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04" name="Google Shape;1904;p8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905" name="Google Shape;1905;p8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906" name="Google Shape;1906;p88"/>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907" name="Google Shape;1907;p88"/>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908" name="Google Shape;1908;p88"/>
          <p:cNvGraphicFramePr/>
          <p:nvPr/>
        </p:nvGraphicFramePr>
        <p:xfrm>
          <a:off x="370417" y="2366524"/>
          <a:ext cx="7583850" cy="275477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Απαντήστε στην παρακάτω ερώτηση, επιλέγοντας την καταλληλότερη απάντηση από αυτές που ακολουθούν: </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t>Ποια από τις παρακάτω ομάδες πληθυσμού δεν  είναι ευάλωτη να εκδηλώσει θερμοπληξία;</a:t>
                      </a:r>
                      <a:endParaRPr sz="1500" i="1"/>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Ηλικιωμένοι</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Βρέφη </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r h="502750">
                <a:tc>
                  <a:txBody>
                    <a:bodyPr/>
                    <a:lstStyle/>
                    <a:p>
                      <a:pPr marL="0" marR="0" lvl="0" indent="0" algn="l" rtl="0">
                        <a:spcBef>
                          <a:spcPts val="0"/>
                        </a:spcBef>
                        <a:spcAft>
                          <a:spcPts val="0"/>
                        </a:spcAft>
                        <a:buNone/>
                      </a:pPr>
                      <a:r>
                        <a:rPr lang="el-GR" sz="1500"/>
                        <a:t>3</a:t>
                      </a:r>
                      <a:endParaRPr sz="1500"/>
                    </a:p>
                  </a:txBody>
                  <a:tcPr marL="91450" marR="91450" marT="45725" marB="45725"/>
                </a:tc>
                <a:tc>
                  <a:txBody>
                    <a:bodyPr/>
                    <a:lstStyle/>
                    <a:p>
                      <a:pPr marL="0" marR="0" lvl="0" indent="0" algn="l" rtl="0">
                        <a:spcBef>
                          <a:spcPts val="0"/>
                        </a:spcBef>
                        <a:spcAft>
                          <a:spcPts val="0"/>
                        </a:spcAft>
                        <a:buNone/>
                      </a:pPr>
                      <a:r>
                        <a:rPr lang="el-GR" sz="1500"/>
                        <a:t>Παχύσαρκοι</a:t>
                      </a:r>
                      <a:endParaRPr sz="1500"/>
                    </a:p>
                  </a:txBody>
                  <a:tcPr marL="91450" marR="91450" marT="45725" marB="45725"/>
                </a:tc>
                <a:tc>
                  <a:txBody>
                    <a:bodyPr/>
                    <a:lstStyle/>
                    <a:p>
                      <a:pPr marL="0" marR="0" lvl="0" indent="0" algn="l" rtl="0">
                        <a:spcBef>
                          <a:spcPts val="0"/>
                        </a:spcBef>
                        <a:spcAft>
                          <a:spcPts val="0"/>
                        </a:spcAft>
                        <a:buNone/>
                      </a:pPr>
                      <a:r>
                        <a:rPr lang="el-GR" sz="1500"/>
                        <a:t>4</a:t>
                      </a:r>
                      <a:endParaRPr sz="1500"/>
                    </a:p>
                  </a:txBody>
                  <a:tcPr marL="91450" marR="91450" marT="45725" marB="45725"/>
                </a:tc>
                <a:tc>
                  <a:txBody>
                    <a:bodyPr/>
                    <a:lstStyle/>
                    <a:p>
                      <a:pPr marL="0" marR="0" lvl="0" indent="0" algn="l" rtl="0">
                        <a:spcBef>
                          <a:spcPts val="0"/>
                        </a:spcBef>
                        <a:spcAft>
                          <a:spcPts val="0"/>
                        </a:spcAft>
                        <a:buNone/>
                      </a:pPr>
                      <a:r>
                        <a:rPr lang="el-GR" sz="1500"/>
                        <a:t>Παιδιά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4"/>
                  </a:ext>
                </a:extLst>
              </a:tr>
            </a:tbl>
          </a:graphicData>
        </a:graphic>
      </p:graphicFrame>
      <p:sp>
        <p:nvSpPr>
          <p:cNvPr id="1909" name="Google Shape;1909;p88"/>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910" name="Google Shape;1910;p8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89" name="Google Shape;89;p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0" name="Google Shape;90;p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1" name="Google Shape;91;p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2" name="Google Shape;92;p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3" name="Google Shape;93;p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4" name="Google Shape;94;p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5" name="Google Shape;95;p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6" name="Google Shape;96;p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7" name="Google Shape;97;p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8" name="Google Shape;98;p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99" name="Google Shape;99;p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sp>
        <p:nvSpPr>
          <p:cNvPr id="100" name="Google Shape;100;p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i="0" u="none" strike="noStrike" cap="none" dirty="0">
                <a:solidFill>
                  <a:srgbClr val="3A3838"/>
                </a:solidFill>
                <a:latin typeface="Calibri"/>
                <a:ea typeface="Calibri"/>
                <a:cs typeface="Calibri"/>
                <a:sym typeface="Calibri"/>
              </a:rPr>
              <a:t>Ενότητα 7: Θερμοπληξία - Υποθερμία</a:t>
            </a:r>
            <a:endParaRPr sz="3200" b="0" i="0" u="none" strike="noStrike" cap="none" dirty="0">
              <a:solidFill>
                <a:srgbClr val="3A3838"/>
              </a:solidFill>
              <a:latin typeface="Calibri"/>
              <a:ea typeface="Calibri"/>
              <a:cs typeface="Calibri"/>
              <a:sym typeface="Calibri"/>
            </a:endParaRPr>
          </a:p>
        </p:txBody>
      </p:sp>
      <p:cxnSp>
        <p:nvCxnSpPr>
          <p:cNvPr id="101" name="Google Shape;101;p1"/>
          <p:cNvCxnSpPr/>
          <p:nvPr/>
        </p:nvCxnSpPr>
        <p:spPr>
          <a:xfrm>
            <a:off x="239485" y="1270972"/>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02" name="Google Shape;102;p1"/>
          <p:cNvSpPr txBox="1"/>
          <p:nvPr/>
        </p:nvSpPr>
        <p:spPr>
          <a:xfrm>
            <a:off x="537332" y="811287"/>
            <a:ext cx="2869897"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i="0" u="none" strike="noStrike" cap="none" dirty="0">
                <a:solidFill>
                  <a:schemeClr val="dk1"/>
                </a:solidFill>
                <a:latin typeface="Calibri"/>
                <a:ea typeface="Calibri"/>
                <a:cs typeface="Calibri"/>
                <a:sym typeface="Calibri"/>
              </a:rPr>
              <a:t>Σκοπός</a:t>
            </a:r>
            <a:endParaRPr sz="2400" b="1" dirty="0">
              <a:solidFill>
                <a:schemeClr val="dk1"/>
              </a:solidFill>
              <a:latin typeface="Calibri"/>
              <a:ea typeface="Calibri"/>
              <a:cs typeface="Calibri"/>
              <a:sym typeface="Calibri"/>
            </a:endParaRPr>
          </a:p>
        </p:txBody>
      </p:sp>
      <p:sp>
        <p:nvSpPr>
          <p:cNvPr id="103" name="Google Shape;103;p1"/>
          <p:cNvSpPr txBox="1"/>
          <p:nvPr/>
        </p:nvSpPr>
        <p:spPr>
          <a:xfrm>
            <a:off x="228600" y="1410395"/>
            <a:ext cx="8550204" cy="5447605"/>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l-GR" sz="2000" dirty="0">
                <a:solidFill>
                  <a:schemeClr val="dk1"/>
                </a:solidFill>
                <a:latin typeface="Calibri"/>
                <a:ea typeface="Calibri"/>
                <a:cs typeface="Calibri"/>
                <a:sym typeface="Calibri"/>
              </a:rPr>
              <a:t>Σκοπός της συγκεκριμένης ενότητας είναι να εξοικειωθείτε με τις βασικές γνώσεις του μηχανισμού </a:t>
            </a:r>
            <a:r>
              <a:rPr lang="el-GR" sz="2000" b="1" dirty="0">
                <a:solidFill>
                  <a:srgbClr val="FF0000"/>
                </a:solidFill>
                <a:latin typeface="Calibri"/>
                <a:ea typeface="Calibri"/>
                <a:cs typeface="Calibri"/>
                <a:sym typeface="Calibri"/>
              </a:rPr>
              <a:t>θερμορύθμισης </a:t>
            </a:r>
            <a:r>
              <a:rPr lang="el-GR" sz="2000" dirty="0">
                <a:solidFill>
                  <a:schemeClr val="dk1"/>
                </a:solidFill>
                <a:latin typeface="Calibri"/>
                <a:ea typeface="Calibri"/>
                <a:cs typeface="Calibri"/>
                <a:sym typeface="Calibri"/>
              </a:rPr>
              <a:t>του ανθρώπινου οργανισμού και να κατανοήσετε τις διαδικασίες  ανάπτυξης της </a:t>
            </a:r>
            <a:r>
              <a:rPr lang="el-GR" sz="2000" b="1" dirty="0">
                <a:solidFill>
                  <a:srgbClr val="FF0000"/>
                </a:solidFill>
                <a:latin typeface="Calibri"/>
                <a:ea typeface="Calibri"/>
                <a:cs typeface="Calibri"/>
                <a:sym typeface="Calibri"/>
              </a:rPr>
              <a:t>θερμοπληξίας και της </a:t>
            </a:r>
            <a:r>
              <a:rPr lang="el-GR" sz="2000" b="1" dirty="0" smtClean="0">
                <a:solidFill>
                  <a:srgbClr val="FF0000"/>
                </a:solidFill>
                <a:latin typeface="Calibri"/>
                <a:ea typeface="Calibri"/>
                <a:cs typeface="Calibri"/>
                <a:sym typeface="Calibri"/>
              </a:rPr>
              <a:t>υποθερμίας</a:t>
            </a:r>
            <a:endParaRPr lang="en-US" sz="2000" b="1" dirty="0" smtClean="0">
              <a:solidFill>
                <a:srgbClr val="FF0000"/>
              </a:solidFill>
              <a:latin typeface="Calibri"/>
              <a:ea typeface="Calibri"/>
              <a:cs typeface="Calibri"/>
              <a:sym typeface="Calibri"/>
            </a:endParaRPr>
          </a:p>
          <a:p>
            <a:pPr marL="0" marR="0" lvl="0" indent="0" algn="just"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Στη </a:t>
            </a:r>
            <a:r>
              <a:rPr lang="el-GR" sz="2000" dirty="0">
                <a:solidFill>
                  <a:schemeClr val="dk1"/>
                </a:solidFill>
                <a:latin typeface="Calibri"/>
                <a:ea typeface="Calibri"/>
                <a:cs typeface="Calibri"/>
                <a:sym typeface="Calibri"/>
              </a:rPr>
              <a:t>συνέχεια, θα προσπαθήσουμε να αναλύσουμε τους παράγοντες που  επηρεάζουν αυτές τις νοσολογικές καταστάσεις, ώστε να μπορείτε να τις αναγνωρίσετε και να εφαρμόζετε τα κατάλληλα μέτρα πρόληψης με τεχνικές που θα διασφαλίζουν, τόσο τη δική σας προστασία όσο και τη βελτίωση της υγείας του/της </a:t>
            </a:r>
            <a:r>
              <a:rPr lang="el-GR" sz="2000" dirty="0" smtClean="0">
                <a:solidFill>
                  <a:schemeClr val="dk1"/>
                </a:solidFill>
                <a:latin typeface="Calibri"/>
                <a:ea typeface="Calibri"/>
                <a:cs typeface="Calibri"/>
                <a:sym typeface="Calibri"/>
              </a:rPr>
              <a:t>ασθενή/νους</a:t>
            </a:r>
            <a:endParaRPr lang="en-US" sz="2000" dirty="0" smtClean="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Τέλος</a:t>
            </a:r>
            <a:r>
              <a:rPr lang="el-GR" sz="2000" dirty="0">
                <a:solidFill>
                  <a:schemeClr val="dk1"/>
                </a:solidFill>
                <a:latin typeface="Calibri"/>
                <a:ea typeface="Calibri"/>
                <a:cs typeface="Calibri"/>
                <a:sym typeface="Calibri"/>
              </a:rPr>
              <a:t>, θα παρουσιάσουμε τα μέτρα πρόληψης και προστασίας, ώστε να είστε σε θέση να τα εφαρμόζετε σε περιπτώσεις ακραίων θερμοκρασιών. </a:t>
            </a:r>
            <a:endParaRPr sz="2400" dirty="0">
              <a:latin typeface="Calibri"/>
              <a:cs typeface="Calibri"/>
            </a:endParaRPr>
          </a:p>
          <a:p>
            <a:pPr marL="0" marR="0" lvl="0" indent="0" algn="just"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dirty="0">
              <a:solidFill>
                <a:schemeClr val="dk1"/>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29" name="Google Shape;229;p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0" name="Google Shape;230;p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1" name="Google Shape;231;p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2" name="Google Shape;232;p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3" name="Google Shape;233;p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4" name="Google Shape;234;p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5" name="Google Shape;235;p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6" name="Google Shape;236;p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7" name="Google Shape;237;p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8" name="Google Shape;238;p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9" name="Google Shape;239;p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40" name="Google Shape;240;p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41" name="Google Shape;241;p8"/>
          <p:cNvSpPr txBox="1"/>
          <p:nvPr/>
        </p:nvSpPr>
        <p:spPr>
          <a:xfrm>
            <a:off x="303893" y="773792"/>
            <a:ext cx="4376964" cy="60939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r>
              <a:rPr lang="el-GR" sz="2000" dirty="0">
                <a:solidFill>
                  <a:schemeClr val="dk1"/>
                </a:solidFill>
                <a:latin typeface="Calibri"/>
                <a:ea typeface="Calibri"/>
                <a:cs typeface="Calibri"/>
                <a:sym typeface="Calibri"/>
              </a:rPr>
              <a:t> </a:t>
            </a:r>
            <a:endParaRPr sz="2400" dirty="0"/>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Το </a:t>
            </a:r>
            <a:r>
              <a:rPr lang="el-GR" sz="2000" dirty="0">
                <a:solidFill>
                  <a:schemeClr val="dk1"/>
                </a:solidFill>
                <a:latin typeface="Calibri"/>
                <a:ea typeface="Calibri"/>
                <a:cs typeface="Calibri"/>
                <a:sym typeface="Calibri"/>
              </a:rPr>
              <a:t>εύρος διατήρησης σταθερής της θερμοκρασίας στον ανθρώπινο οργανισμό είναι μικρότερο από έναν βαθμό </a:t>
            </a:r>
            <a:r>
              <a:rPr lang="el-GR" sz="2000" dirty="0" smtClean="0">
                <a:solidFill>
                  <a:schemeClr val="dk1"/>
                </a:solidFill>
                <a:latin typeface="Calibri"/>
                <a:ea typeface="Calibri"/>
                <a:cs typeface="Calibri"/>
                <a:sym typeface="Calibri"/>
              </a:rPr>
              <a:t>Κελσίου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Εάν η θερμοκρασία βγει εκτός του συγκεκριμένου εύρους, για παράδειγμα αν η θερμοκρασία του σώματος ανέβει ενεργοποιείται </a:t>
            </a:r>
            <a:r>
              <a:rPr lang="el-GR" sz="2000" dirty="0">
                <a:solidFill>
                  <a:srgbClr val="287D7D"/>
                </a:solidFill>
                <a:latin typeface="Calibri"/>
                <a:ea typeface="Calibri"/>
                <a:cs typeface="Calibri"/>
                <a:sym typeface="Calibri"/>
              </a:rPr>
              <a:t>ο θερμορυθμιστικός μηχανισμός</a:t>
            </a:r>
            <a:r>
              <a:rPr lang="el-GR" sz="2000" dirty="0">
                <a:solidFill>
                  <a:schemeClr val="dk1"/>
                </a:solidFill>
                <a:latin typeface="Calibri"/>
                <a:ea typeface="Calibri"/>
                <a:cs typeface="Calibri"/>
                <a:sym typeface="Calibri"/>
              </a:rPr>
              <a:t> και μέσα από την </a:t>
            </a:r>
            <a:r>
              <a:rPr lang="el-GR" sz="2000" dirty="0">
                <a:solidFill>
                  <a:srgbClr val="287D7D"/>
                </a:solidFill>
                <a:latin typeface="Calibri"/>
                <a:ea typeface="Calibri"/>
                <a:cs typeface="Calibri"/>
                <a:sym typeface="Calibri"/>
              </a:rPr>
              <a:t>εφίδρωση</a:t>
            </a:r>
            <a:r>
              <a:rPr lang="el-GR" sz="2000" dirty="0">
                <a:solidFill>
                  <a:schemeClr val="dk1"/>
                </a:solidFill>
                <a:latin typeface="Calibri"/>
                <a:ea typeface="Calibri"/>
                <a:cs typeface="Calibri"/>
                <a:sym typeface="Calibri"/>
              </a:rPr>
              <a:t> προσπαθεί να επαναφέρει τη  θερμοκρασία εντός του φυσιολογικού εύρους</a:t>
            </a:r>
            <a:r>
              <a:rPr lang="el-GR" sz="2000" dirty="0" smtClean="0">
                <a:solidFill>
                  <a:schemeClr val="dk1"/>
                </a:solidFill>
                <a:latin typeface="Calibri"/>
                <a:ea typeface="Calibri"/>
                <a:cs typeface="Calibri"/>
                <a:sym typeface="Calibri"/>
              </a:rPr>
              <a:t>.</a:t>
            </a:r>
            <a:endParaRPr sz="2400" dirty="0"/>
          </a:p>
        </p:txBody>
      </p:sp>
      <p:sp>
        <p:nvSpPr>
          <p:cNvPr id="242" name="Google Shape;242;p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7" name="Picture 3"/>
          <p:cNvPicPr>
            <a:picLocks noChangeAspect="1" noChangeArrowheads="1"/>
          </p:cNvPicPr>
          <p:nvPr/>
        </p:nvPicPr>
        <p:blipFill>
          <a:blip r:embed="rId3"/>
          <a:srcRect/>
          <a:stretch>
            <a:fillRect/>
          </a:stretch>
        </p:blipFill>
        <p:spPr bwMode="auto">
          <a:xfrm>
            <a:off x="4757057" y="1317171"/>
            <a:ext cx="4296456" cy="5359854"/>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8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7" name="Google Shape;1917;p8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8" name="Google Shape;1918;p8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19" name="Google Shape;1919;p8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0" name="Google Shape;1920;p8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1" name="Google Shape;1921;p8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2" name="Google Shape;1922;p8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3" name="Google Shape;1923;p8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4" name="Google Shape;1924;p8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5" name="Google Shape;1925;p8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6" name="Google Shape;1926;p8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27" name="Google Shape;1927;p8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928" name="Google Shape;1928;p8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929" name="Google Shape;1929;p89"/>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930" name="Google Shape;1930;p89"/>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931" name="Google Shape;1931;p89"/>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Τα ελαφρά ανοιχτόχρωμα ρούχα, τα γυαλιά ηλίου και τα καπέλα αποτελούν μέτρα προστασίας στις υψηλές θερμοκρασίες περιβάλλοντος.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932" name="Google Shape;1932;p89"/>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933" name="Google Shape;1933;p89"/>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p9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0" name="Google Shape;1940;p9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1" name="Google Shape;1941;p9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2" name="Google Shape;1942;p9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3" name="Google Shape;1943;p9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4" name="Google Shape;1944;p9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5" name="Google Shape;1945;p9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6" name="Google Shape;1946;p9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7" name="Google Shape;1947;p9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8" name="Google Shape;1948;p9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49" name="Google Shape;1949;p9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50" name="Google Shape;1950;p9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951" name="Google Shape;1951;p9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952" name="Google Shape;1952;p90"/>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953" name="Google Shape;1953;p90"/>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954" name="Google Shape;1954;p90"/>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Σε άτομο με θερμοπληξία τοποθετούμε κρύα επιθέματα στο λαιμό, τις μασχάλες και την βουβωνική περιοχή.</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955" name="Google Shape;1955;p90"/>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956" name="Google Shape;1956;p9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961"/>
        <p:cNvGrpSpPr/>
        <p:nvPr/>
      </p:nvGrpSpPr>
      <p:grpSpPr>
        <a:xfrm>
          <a:off x="0" y="0"/>
          <a:ext cx="0" cy="0"/>
          <a:chOff x="0" y="0"/>
          <a:chExt cx="0" cy="0"/>
        </a:xfrm>
      </p:grpSpPr>
      <p:sp>
        <p:nvSpPr>
          <p:cNvPr id="1962" name="Google Shape;1962;p9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3" name="Google Shape;1963;p9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4" name="Google Shape;1964;p9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5" name="Google Shape;1965;p9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6" name="Google Shape;1966;p9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7" name="Google Shape;1967;p9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8" name="Google Shape;1968;p9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69" name="Google Shape;1969;p9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0" name="Google Shape;1970;p9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1" name="Google Shape;1971;p9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2" name="Google Shape;1972;p9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73" name="Google Shape;1973;p9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974" name="Google Shape;1974;p9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975" name="Google Shape;1975;p91"/>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976" name="Google Shape;1976;p91"/>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1977" name="Google Shape;1977;p91"/>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Στη μέτρια υποθερμία, δεν υπάρχουν ρίγη και αίσθηση του κρύου, το σώμα είναι σχεδόν άκαμπτο, υπάρχει σύγχυση και κυάνωση του δέρματος.</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1978" name="Google Shape;1978;p91"/>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1979" name="Google Shape;1979;p9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4"/>
        <p:cNvGrpSpPr/>
        <p:nvPr/>
      </p:nvGrpSpPr>
      <p:grpSpPr>
        <a:xfrm>
          <a:off x="0" y="0"/>
          <a:ext cx="0" cy="0"/>
          <a:chOff x="0" y="0"/>
          <a:chExt cx="0" cy="0"/>
        </a:xfrm>
      </p:grpSpPr>
      <p:sp>
        <p:nvSpPr>
          <p:cNvPr id="1985" name="Google Shape;1985;p9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6" name="Google Shape;1986;p9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7" name="Google Shape;1987;p9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8" name="Google Shape;1988;p9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89" name="Google Shape;1989;p9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0" name="Google Shape;1990;p9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1" name="Google Shape;1991;p9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2" name="Google Shape;1992;p9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3" name="Google Shape;1993;p9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4" name="Google Shape;1994;p9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5" name="Google Shape;1995;p9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996" name="Google Shape;1996;p9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997" name="Google Shape;1997;p9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998" name="Google Shape;1998;p92"/>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1999" name="Google Shape;1999;p92"/>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2000" name="Google Shape;2000;p92"/>
          <p:cNvGraphicFramePr/>
          <p:nvPr/>
        </p:nvGraphicFramePr>
        <p:xfrm>
          <a:off x="610618" y="2434933"/>
          <a:ext cx="7583850" cy="293800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lnSpc>
                          <a:spcPct val="150000"/>
                        </a:lnSpc>
                        <a:spcBef>
                          <a:spcPts val="0"/>
                        </a:spcBef>
                        <a:spcAft>
                          <a:spcPts val="0"/>
                        </a:spcAft>
                        <a:buNone/>
                      </a:pPr>
                      <a:r>
                        <a:rPr lang="el-GR" sz="1600" i="1"/>
                        <a:t>Στην υποθερμία κατά την  εξωτερική επαναθέρμανση «εμβαπτίζουμε» τον/την ασθενή </a:t>
                      </a:r>
                      <a:r>
                        <a:rPr lang="el-GR" sz="1600" i="1">
                          <a:solidFill>
                            <a:schemeClr val="dk1"/>
                          </a:solidFill>
                        </a:rPr>
                        <a:t>σε χλιαρό νερό 40-42 βαθμούς</a:t>
                      </a:r>
                      <a:r>
                        <a:rPr lang="el-GR" sz="1600" i="1">
                          <a:solidFill>
                            <a:srgbClr val="287D7D"/>
                          </a:solidFill>
                        </a:rPr>
                        <a:t> </a:t>
                      </a:r>
                      <a:r>
                        <a:rPr lang="el-GR" sz="1600" i="1"/>
                        <a:t>Κελσίου και ανακυκλώνουμε το νερό ώστε να μένει  σταθερή η θερμοκρασία του.</a:t>
                      </a:r>
                      <a:endParaRPr sz="1500" i="1"/>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2001" name="Google Shape;2001;p92"/>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2002" name="Google Shape;2002;p9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p9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09" name="Google Shape;2009;p9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0" name="Google Shape;2010;p9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1" name="Google Shape;2011;p9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2" name="Google Shape;2012;p9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3" name="Google Shape;2013;p9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4" name="Google Shape;2014;p9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5" name="Google Shape;2015;p9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6" name="Google Shape;2016;p9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7" name="Google Shape;2017;p9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8" name="Google Shape;2018;p9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19" name="Google Shape;2019;p9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20" name="Google Shape;2020;p9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21" name="Google Shape;2021;p93"/>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2022" name="Google Shape;2022;p93"/>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2023" name="Google Shape;2023;p93"/>
          <p:cNvGraphicFramePr/>
          <p:nvPr/>
        </p:nvGraphicFramePr>
        <p:xfrm>
          <a:off x="610618" y="2434933"/>
          <a:ext cx="7583850" cy="22520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Στην υποθερμία η θερμοκρασία του σώματος πέφτει έως τους 35 βαθμούς Κελσίου. </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(Ο)</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2024" name="Google Shape;2024;p93"/>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2025" name="Google Shape;2025;p9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sp>
        <p:nvSpPr>
          <p:cNvPr id="2031" name="Google Shape;2031;p9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2" name="Google Shape;2032;p9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3" name="Google Shape;2033;p9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4" name="Google Shape;2034;p9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5" name="Google Shape;2035;p9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6" name="Google Shape;2036;p9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7" name="Google Shape;2037;p9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8" name="Google Shape;2038;p9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39" name="Google Shape;2039;p9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40" name="Google Shape;2040;p9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41" name="Google Shape;2041;p9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42" name="Google Shape;2042;p9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043" name="Google Shape;2043;p9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044" name="Google Shape;2044;p94"/>
          <p:cNvSpPr txBox="1"/>
          <p:nvPr/>
        </p:nvSpPr>
        <p:spPr>
          <a:xfrm>
            <a:off x="370417" y="1534583"/>
            <a:ext cx="2834599"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500" b="1">
                <a:solidFill>
                  <a:schemeClr val="dk1"/>
                </a:solidFill>
                <a:latin typeface="Calibri"/>
                <a:ea typeface="Calibri"/>
                <a:cs typeface="Calibri"/>
                <a:sym typeface="Calibri"/>
              </a:rPr>
              <a:t>Ερωτήσεις Αυτοαξιολόγησης</a:t>
            </a:r>
            <a:endParaRPr sz="1500">
              <a:solidFill>
                <a:schemeClr val="dk1"/>
              </a:solidFill>
              <a:latin typeface="Calibri"/>
              <a:ea typeface="Calibri"/>
              <a:cs typeface="Calibri"/>
              <a:sym typeface="Calibri"/>
            </a:endParaRPr>
          </a:p>
        </p:txBody>
      </p:sp>
      <p:sp>
        <p:nvSpPr>
          <p:cNvPr id="2045" name="Google Shape;2045;p94"/>
          <p:cNvSpPr txBox="1"/>
          <p:nvPr/>
        </p:nvSpPr>
        <p:spPr>
          <a:xfrm>
            <a:off x="3187424" y="4627967"/>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graphicFrame>
        <p:nvGraphicFramePr>
          <p:cNvPr id="2046" name="Google Shape;2046;p94"/>
          <p:cNvGraphicFramePr/>
          <p:nvPr/>
        </p:nvGraphicFramePr>
        <p:xfrm>
          <a:off x="610618" y="2434933"/>
          <a:ext cx="7583850" cy="2297925"/>
        </p:xfrm>
        <a:graphic>
          <a:graphicData uri="http://schemas.openxmlformats.org/drawingml/2006/table">
            <a:tbl>
              <a:tblPr firstRow="1" bandRow="1">
                <a:noFill/>
                <a:tableStyleId>{B94DED6B-BE5C-401A-A589-837BB28AED06}</a:tableStyleId>
              </a:tblPr>
              <a:tblGrid>
                <a:gridCol w="519725">
                  <a:extLst>
                    <a:ext uri="{9D8B030D-6E8A-4147-A177-3AD203B41FA5}">
                      <a16:colId xmlns:mc="http://schemas.openxmlformats.org/markup-compatibility/2006" xmlns:mv="urn:schemas-microsoft-com:mac:vml" xmlns:a16="http://schemas.microsoft.com/office/drawing/2014/main" xmlns="" val="20000"/>
                    </a:ext>
                  </a:extLst>
                </a:gridCol>
                <a:gridCol w="3272200">
                  <a:extLst>
                    <a:ext uri="{9D8B030D-6E8A-4147-A177-3AD203B41FA5}">
                      <a16:colId xmlns:mc="http://schemas.openxmlformats.org/markup-compatibility/2006" xmlns:mv="urn:schemas-microsoft-com:mac:vml" xmlns:a16="http://schemas.microsoft.com/office/drawing/2014/main" xmlns="" val="20001"/>
                    </a:ext>
                  </a:extLst>
                </a:gridCol>
                <a:gridCol w="434900">
                  <a:extLst>
                    <a:ext uri="{9D8B030D-6E8A-4147-A177-3AD203B41FA5}">
                      <a16:colId xmlns:mc="http://schemas.openxmlformats.org/markup-compatibility/2006" xmlns:mv="urn:schemas-microsoft-com:mac:vml" xmlns:a16="http://schemas.microsoft.com/office/drawing/2014/main" xmlns="" val="20002"/>
                    </a:ext>
                  </a:extLst>
                </a:gridCol>
                <a:gridCol w="3357025">
                  <a:extLst>
                    <a:ext uri="{9D8B030D-6E8A-4147-A177-3AD203B41FA5}">
                      <a16:colId xmlns:mc="http://schemas.openxmlformats.org/markup-compatibility/2006" xmlns:mv="urn:schemas-microsoft-com:mac:vml" xmlns:a16="http://schemas.microsoft.com/office/drawing/2014/main" xmlns="" val="20003"/>
                    </a:ext>
                  </a:extLst>
                </a:gridCol>
              </a:tblGrid>
              <a:tr h="502750">
                <a:tc gridSpan="4">
                  <a:txBody>
                    <a:bodyPr/>
                    <a:lstStyle/>
                    <a:p>
                      <a:pPr marL="0" marR="0" lvl="0" indent="0" algn="l" rtl="0">
                        <a:spcBef>
                          <a:spcPts val="0"/>
                        </a:spcBef>
                        <a:spcAft>
                          <a:spcPts val="0"/>
                        </a:spcAft>
                        <a:buNone/>
                      </a:pPr>
                      <a:r>
                        <a:rPr lang="el-GR" sz="1500"/>
                        <a:t>Ερώτηση τύπου Δ</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0"/>
                  </a:ext>
                </a:extLst>
              </a:tr>
              <a:tr h="743775">
                <a:tc gridSpan="4">
                  <a:txBody>
                    <a:bodyPr/>
                    <a:lstStyle/>
                    <a:p>
                      <a:pPr marL="0" marR="0" lvl="0" indent="0" algn="l" rtl="0">
                        <a:spcBef>
                          <a:spcPts val="0"/>
                        </a:spcBef>
                        <a:spcAft>
                          <a:spcPts val="0"/>
                        </a:spcAft>
                        <a:buNone/>
                      </a:pPr>
                      <a:r>
                        <a:rPr lang="el-GR" sz="1500">
                          <a:solidFill>
                            <a:schemeClr val="dk1"/>
                          </a:solidFill>
                          <a:latin typeface="Calibri"/>
                          <a:ea typeface="Calibri"/>
                          <a:cs typeface="Calibri"/>
                          <a:sym typeface="Calibri"/>
                        </a:rPr>
                        <a:t>Χαρακτηρίστε τις παρακάτω προτάσεις ως σωστές ή λάθος κάνοντας κλικ στην αντίστοιχη επιλογή:</a:t>
                      </a:r>
                      <a:endParaRPr sz="1500">
                        <a:solidFill>
                          <a:schemeClr val="dk1"/>
                        </a:solidFill>
                        <a:latin typeface="Calibri"/>
                        <a:ea typeface="Calibri"/>
                        <a:cs typeface="Calibri"/>
                        <a:sym typeface="Calibri"/>
                      </a:endParaRPr>
                    </a:p>
                  </a:txBody>
                  <a:tcPr marL="91450" marR="91450" marT="45725" marB="45725">
                    <a:solidFill>
                      <a:srgbClr val="FEB15D"/>
                    </a:solidFill>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1"/>
                  </a:ext>
                </a:extLst>
              </a:tr>
              <a:tr h="502750">
                <a:tc gridSpan="4">
                  <a:txBody>
                    <a:bodyPr/>
                    <a:lstStyle/>
                    <a:p>
                      <a:pPr marL="0" marR="0" lvl="0" indent="0" algn="l" rtl="0">
                        <a:spcBef>
                          <a:spcPts val="0"/>
                        </a:spcBef>
                        <a:spcAft>
                          <a:spcPts val="0"/>
                        </a:spcAft>
                        <a:buNone/>
                      </a:pPr>
                      <a:r>
                        <a:rPr lang="el-GR" sz="1500" i="1">
                          <a:solidFill>
                            <a:schemeClr val="dk1"/>
                          </a:solidFill>
                          <a:latin typeface="Calibri"/>
                          <a:ea typeface="Calibri"/>
                          <a:cs typeface="Calibri"/>
                          <a:sym typeface="Calibri"/>
                        </a:rPr>
                        <a:t>Στα κρυοπαγήματα 4</a:t>
                      </a:r>
                      <a:r>
                        <a:rPr lang="el-GR" sz="1500" i="1" baseline="30000">
                          <a:solidFill>
                            <a:schemeClr val="dk1"/>
                          </a:solidFill>
                          <a:latin typeface="Calibri"/>
                          <a:ea typeface="Calibri"/>
                          <a:cs typeface="Calibri"/>
                          <a:sym typeface="Calibri"/>
                        </a:rPr>
                        <a:t>ου</a:t>
                      </a:r>
                      <a:r>
                        <a:rPr lang="el-GR" sz="1500" i="1">
                          <a:solidFill>
                            <a:schemeClr val="dk1"/>
                          </a:solidFill>
                          <a:latin typeface="Calibri"/>
                          <a:ea typeface="Calibri"/>
                          <a:cs typeface="Calibri"/>
                          <a:sym typeface="Calibri"/>
                        </a:rPr>
                        <a:t> βαθμού η νέκρωση επεκτείνεται στους μυς, τα οστά και τους υποκείμενους ιστούς και καταλήγει σε γάγγραινα.</a:t>
                      </a:r>
                      <a:endParaRPr sz="1500"/>
                    </a:p>
                  </a:txBody>
                  <a:tcPr marL="91450" marR="91450" marT="45725" marB="45725"/>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mc="http://schemas.openxmlformats.org/markup-compatibility/2006" xmlns:mv="urn:schemas-microsoft-com:mac:vml" xmlns:a16="http://schemas.microsoft.com/office/drawing/2014/main" xmlns="" val="10002"/>
                  </a:ext>
                </a:extLst>
              </a:tr>
              <a:tr h="502750">
                <a:tc>
                  <a:txBody>
                    <a:bodyPr/>
                    <a:lstStyle/>
                    <a:p>
                      <a:pPr marL="0" marR="0" lvl="0" indent="0" algn="l" rtl="0">
                        <a:spcBef>
                          <a:spcPts val="0"/>
                        </a:spcBef>
                        <a:spcAft>
                          <a:spcPts val="0"/>
                        </a:spcAft>
                        <a:buNone/>
                      </a:pPr>
                      <a:r>
                        <a:rPr lang="el-GR" sz="1500"/>
                        <a:t>1</a:t>
                      </a:r>
                      <a:endParaRPr sz="1500"/>
                    </a:p>
                  </a:txBody>
                  <a:tcPr marL="91450" marR="91450" marT="45725" marB="45725"/>
                </a:tc>
                <a:tc>
                  <a:txBody>
                    <a:bodyPr/>
                    <a:lstStyle/>
                    <a:p>
                      <a:pPr marL="0" marR="0" lvl="0" indent="0" algn="l" rtl="0">
                        <a:spcBef>
                          <a:spcPts val="0"/>
                        </a:spcBef>
                        <a:spcAft>
                          <a:spcPts val="0"/>
                        </a:spcAft>
                        <a:buNone/>
                      </a:pPr>
                      <a:r>
                        <a:rPr lang="el-GR" sz="1500"/>
                        <a:t>Σωστό (Ο)</a:t>
                      </a:r>
                      <a:endParaRPr sz="1500"/>
                    </a:p>
                  </a:txBody>
                  <a:tcPr marL="91450" marR="91450" marT="45725" marB="45725"/>
                </a:tc>
                <a:tc>
                  <a:txBody>
                    <a:bodyPr/>
                    <a:lstStyle/>
                    <a:p>
                      <a:pPr marL="0" marR="0" lvl="0" indent="0" algn="l" rtl="0">
                        <a:spcBef>
                          <a:spcPts val="0"/>
                        </a:spcBef>
                        <a:spcAft>
                          <a:spcPts val="0"/>
                        </a:spcAft>
                        <a:buNone/>
                      </a:pPr>
                      <a:r>
                        <a:rPr lang="el-GR" sz="1500"/>
                        <a:t>2</a:t>
                      </a:r>
                      <a:endParaRPr sz="1500"/>
                    </a:p>
                  </a:txBody>
                  <a:tcPr marL="91450" marR="91450" marT="45725" marB="45725"/>
                </a:tc>
                <a:tc>
                  <a:txBody>
                    <a:bodyPr/>
                    <a:lstStyle/>
                    <a:p>
                      <a:pPr marL="0" marR="0" lvl="0" indent="0" algn="l" rtl="0">
                        <a:spcBef>
                          <a:spcPts val="0"/>
                        </a:spcBef>
                        <a:spcAft>
                          <a:spcPts val="0"/>
                        </a:spcAft>
                        <a:buNone/>
                      </a:pPr>
                      <a:r>
                        <a:rPr lang="el-GR" sz="1500"/>
                        <a:t>Λάθος </a:t>
                      </a:r>
                      <a:endParaRPr sz="1500"/>
                    </a:p>
                  </a:txBody>
                  <a:tcPr marL="91450" marR="91450" marT="45725" marB="45725"/>
                </a:tc>
                <a:extLst>
                  <a:ext uri="{0D108BD9-81ED-4DB2-BD59-A6C34878D82A}">
                    <a16:rowId xmlns:mc="http://schemas.openxmlformats.org/markup-compatibility/2006" xmlns:mv="urn:schemas-microsoft-com:mac:vml" xmlns:a16="http://schemas.microsoft.com/office/drawing/2014/main" xmlns="" val="10003"/>
                  </a:ext>
                </a:extLst>
              </a:tr>
            </a:tbl>
          </a:graphicData>
        </a:graphic>
      </p:graphicFrame>
      <p:sp>
        <p:nvSpPr>
          <p:cNvPr id="2047" name="Google Shape;2047;p94"/>
          <p:cNvSpPr txBox="1"/>
          <p:nvPr/>
        </p:nvSpPr>
        <p:spPr>
          <a:xfrm>
            <a:off x="3260698" y="1770594"/>
            <a:ext cx="184666"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500">
              <a:solidFill>
                <a:schemeClr val="dk1"/>
              </a:solidFill>
              <a:latin typeface="Calibri"/>
              <a:ea typeface="Calibri"/>
              <a:cs typeface="Calibri"/>
              <a:sym typeface="Calibri"/>
            </a:endParaRPr>
          </a:p>
        </p:txBody>
      </p:sp>
      <p:sp>
        <p:nvSpPr>
          <p:cNvPr id="2048" name="Google Shape;2048;p9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sp>
        <p:nvSpPr>
          <p:cNvPr id="2053" name="Google Shape;2053;p9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4" name="Google Shape;2054;p9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5" name="Google Shape;2055;p9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6" name="Google Shape;2056;p9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7" name="Google Shape;2057;p9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8" name="Google Shape;2058;p9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59" name="Google Shape;2059;p9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0" name="Google Shape;2060;p9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1" name="Google Shape;2061;p9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2" name="Google Shape;2062;p9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3" name="Google Shape;2063;p9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4" name="Google Shape;2064;p9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5" name="Google Shape;2065;p95"/>
          <p:cNvSpPr/>
          <p:nvPr/>
        </p:nvSpPr>
        <p:spPr>
          <a:xfrm>
            <a:off x="3259883" y="1679510"/>
            <a:ext cx="2624235" cy="3498980"/>
          </a:xfrm>
          <a:prstGeom prst="ellipse">
            <a:avLst/>
          </a:prstGeom>
          <a:solidFill>
            <a:srgbClr val="171616">
              <a:alpha val="43921"/>
            </a:srgbClr>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066" name="Google Shape;2066;p95"/>
          <p:cNvSpPr txBox="1"/>
          <p:nvPr/>
        </p:nvSpPr>
        <p:spPr>
          <a:xfrm>
            <a:off x="3502384" y="2708663"/>
            <a:ext cx="2139235" cy="962109"/>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000" b="1">
                <a:solidFill>
                  <a:schemeClr val="lt1"/>
                </a:solidFill>
                <a:latin typeface="Calibri"/>
                <a:ea typeface="Calibri"/>
                <a:cs typeface="Calibri"/>
                <a:sym typeface="Calibri"/>
              </a:rPr>
              <a:t>ΤΕΛΟΣ</a:t>
            </a:r>
            <a:endParaRPr/>
          </a:p>
          <a:p>
            <a:pPr marL="0" marR="0" lvl="0" indent="0" algn="ctr" rtl="0">
              <a:spcBef>
                <a:spcPts val="0"/>
              </a:spcBef>
              <a:spcAft>
                <a:spcPts val="0"/>
              </a:spcAft>
              <a:buNone/>
            </a:pPr>
            <a:r>
              <a:rPr lang="el-GR" sz="3000" b="1">
                <a:solidFill>
                  <a:schemeClr val="lt1"/>
                </a:solidFill>
                <a:latin typeface="Calibri"/>
                <a:ea typeface="Calibri"/>
                <a:cs typeface="Calibri"/>
                <a:sym typeface="Calibri"/>
              </a:rPr>
              <a:t>ΕΝΟΤΗΤΑΣ</a:t>
            </a:r>
            <a:endParaRPr sz="30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29" name="Google Shape;229;p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0" name="Google Shape;230;p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1" name="Google Shape;231;p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2" name="Google Shape;232;p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3" name="Google Shape;233;p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4" name="Google Shape;234;p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5" name="Google Shape;235;p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6" name="Google Shape;236;p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7" name="Google Shape;237;p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8" name="Google Shape;238;p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39" name="Google Shape;239;p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40" name="Google Shape;240;p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41" name="Google Shape;241;p8"/>
          <p:cNvSpPr txBox="1"/>
          <p:nvPr/>
        </p:nvSpPr>
        <p:spPr>
          <a:xfrm>
            <a:off x="336550" y="708478"/>
            <a:ext cx="3887107"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Αντίθετα</a:t>
            </a:r>
            <a:r>
              <a:rPr lang="el-GR" sz="2400" dirty="0">
                <a:solidFill>
                  <a:schemeClr val="dk1"/>
                </a:solidFill>
                <a:latin typeface="Calibri"/>
                <a:ea typeface="Calibri"/>
                <a:cs typeface="Calibri"/>
                <a:sym typeface="Calibri"/>
              </a:rPr>
              <a:t>, αν μειωθεί η θερμοκρασία του σώματος, ο ίδιος μηχανισμός ενεργοποιείται και προκαλώντας </a:t>
            </a:r>
            <a:r>
              <a:rPr lang="el-GR" sz="2400" dirty="0">
                <a:solidFill>
                  <a:srgbClr val="287D7D"/>
                </a:solidFill>
                <a:latin typeface="Calibri"/>
                <a:ea typeface="Calibri"/>
                <a:cs typeface="Calibri"/>
                <a:sym typeface="Calibri"/>
              </a:rPr>
              <a:t>ρίγος </a:t>
            </a:r>
            <a:r>
              <a:rPr lang="el-GR" sz="2400" dirty="0">
                <a:solidFill>
                  <a:schemeClr val="dk1"/>
                </a:solidFill>
                <a:latin typeface="Calibri"/>
                <a:ea typeface="Calibri"/>
                <a:cs typeface="Calibri"/>
                <a:sym typeface="Calibri"/>
              </a:rPr>
              <a:t>προσπαθεί να σταματήσει την πτώση της θερμοκρασίας και να την διατηρήσει εντός των φυσιολογικών </a:t>
            </a:r>
            <a:r>
              <a:rPr lang="el-GR" sz="2400" dirty="0" smtClean="0">
                <a:solidFill>
                  <a:schemeClr val="dk1"/>
                </a:solidFill>
                <a:latin typeface="Calibri"/>
                <a:ea typeface="Calibri"/>
                <a:cs typeface="Calibri"/>
                <a:sym typeface="Calibri"/>
              </a:rPr>
              <a:t>ορίων</a:t>
            </a:r>
            <a:endParaRPr sz="1800" dirty="0"/>
          </a:p>
        </p:txBody>
      </p:sp>
      <p:sp>
        <p:nvSpPr>
          <p:cNvPr id="242" name="Google Shape;242;p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7" name="Picture 3"/>
          <p:cNvPicPr>
            <a:picLocks noChangeAspect="1" noChangeArrowheads="1"/>
          </p:cNvPicPr>
          <p:nvPr/>
        </p:nvPicPr>
        <p:blipFill>
          <a:blip r:embed="rId3"/>
          <a:srcRect/>
          <a:stretch>
            <a:fillRect/>
          </a:stretch>
        </p:blipFill>
        <p:spPr bwMode="auto">
          <a:xfrm>
            <a:off x="4234543" y="1317171"/>
            <a:ext cx="4818970" cy="5359854"/>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8" name="Google Shape;248;p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9" name="Google Shape;249;p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0" name="Google Shape;250;p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1" name="Google Shape;251;p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2" name="Google Shape;252;p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3" name="Google Shape;253;p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4" name="Google Shape;254;p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5" name="Google Shape;255;p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6" name="Google Shape;256;p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7" name="Google Shape;257;p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8" name="Google Shape;258;p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59" name="Google Shape;259;p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60" name="Google Shape;260;p9"/>
          <p:cNvSpPr txBox="1"/>
          <p:nvPr/>
        </p:nvSpPr>
        <p:spPr>
          <a:xfrm>
            <a:off x="345016" y="649211"/>
            <a:ext cx="8798983" cy="6140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Το </a:t>
            </a:r>
            <a:r>
              <a:rPr lang="el-GR" sz="2000" b="1" dirty="0">
                <a:solidFill>
                  <a:schemeClr val="dk1"/>
                </a:solidFill>
                <a:latin typeface="Calibri"/>
                <a:ea typeface="Calibri"/>
                <a:cs typeface="Calibri"/>
                <a:sym typeface="Calibri"/>
              </a:rPr>
              <a:t>ανθρώπινο σώμα δεν έχει την ίδια θερμοκρασία σε όλα τα σημεία του.</a:t>
            </a:r>
            <a:r>
              <a:rPr lang="el-GR" sz="2000" dirty="0">
                <a:solidFill>
                  <a:schemeClr val="dk1"/>
                </a:solidFill>
                <a:latin typeface="Calibri"/>
                <a:ea typeface="Calibri"/>
                <a:cs typeface="Calibri"/>
                <a:sym typeface="Calibri"/>
              </a:rPr>
              <a:t> </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θερμοκρασία του διακρίνεται σε:</a:t>
            </a:r>
            <a:endParaRPr sz="2400" dirty="0"/>
          </a:p>
          <a:p>
            <a:pPr marL="228600" marR="0" lvl="0" indent="-228600" algn="l" rtl="0">
              <a:lnSpc>
                <a:spcPct val="150000"/>
              </a:lnSpc>
              <a:spcBef>
                <a:spcPts val="0"/>
              </a:spcBef>
              <a:spcAft>
                <a:spcPts val="0"/>
              </a:spcAft>
              <a:buClr>
                <a:schemeClr val="dk1"/>
              </a:buClr>
              <a:buSzPts val="1200"/>
              <a:buFont typeface="Calibri"/>
              <a:buAutoNum type="arabicPeriod"/>
            </a:pPr>
            <a:r>
              <a:rPr lang="el-GR" sz="2000" dirty="0">
                <a:solidFill>
                  <a:srgbClr val="287D7D"/>
                </a:solidFill>
                <a:latin typeface="Calibri"/>
                <a:ea typeface="Calibri"/>
                <a:cs typeface="Calibri"/>
                <a:sym typeface="Calibri"/>
              </a:rPr>
              <a:t>Θερμοκρασία της επιφάνειας του δέρματος</a:t>
            </a:r>
            <a:r>
              <a:rPr lang="el-GR" sz="2000" dirty="0">
                <a:solidFill>
                  <a:schemeClr val="dk1"/>
                </a:solidFill>
                <a:latin typeface="Calibri"/>
                <a:ea typeface="Calibri"/>
                <a:cs typeface="Calibri"/>
                <a:sym typeface="Calibri"/>
              </a:rPr>
              <a:t>. Η θερμοκρασία αυτή μετριέται  εύκολα και αποτελεί έναν αξιόπιστο δείκτη για την περιφερική αγγειοσύσπαση. </a:t>
            </a:r>
            <a:endParaRPr sz="2400" dirty="0"/>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Μέση θερμοκρασία του δέρματος, η οποία χρησιμοποιείται για να εκτιμηθεί η υποδόρια απώλεια  θερμότητας και ο  κεντρικός θερμορυθμιστικός έλεγχος.</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Κεντρική θερμοκρασία του σώματος, η οποία αποτελεί τον πιο αξιόπιστο δείκτη της θερμότητας στον ανθρώπινο οργανισμό.</a:t>
            </a:r>
            <a:endParaRPr sz="2400" dirty="0">
              <a:solidFill>
                <a:schemeClr val="bg1">
                  <a:lumMod val="65000"/>
                </a:schemeClr>
              </a:solidFill>
            </a:endParaRPr>
          </a:p>
          <a:p>
            <a:pPr marL="0" marR="0" lvl="0" indent="0" algn="l" rtl="0">
              <a:lnSpc>
                <a:spcPct val="150000"/>
              </a:lnSpc>
              <a:spcBef>
                <a:spcPts val="0"/>
              </a:spcBef>
              <a:spcAft>
                <a:spcPts val="0"/>
              </a:spcAft>
              <a:buNone/>
            </a:pPr>
            <a:r>
              <a:rPr lang="el-GR" sz="2000" dirty="0">
                <a:solidFill>
                  <a:schemeClr val="bg1">
                    <a:lumMod val="65000"/>
                  </a:schemeClr>
                </a:solidFill>
                <a:latin typeface="Calibri"/>
                <a:ea typeface="Calibri"/>
                <a:cs typeface="Calibri"/>
                <a:sym typeface="Calibri"/>
              </a:rPr>
              <a:t>Η θερμοκρασία του σώματος παρουσιάζει κατά την διάρκεια του 24ώρου  φυσιολογικά υψηλότερες τιμές τις απογευματινές ώρες και χαμηλότερες τιμές τις πρώτες πρωινές ώρες.</a:t>
            </a:r>
            <a:endParaRPr sz="2400" dirty="0">
              <a:solidFill>
                <a:schemeClr val="bg1">
                  <a:lumMod val="65000"/>
                </a:schemeClr>
              </a:solidFill>
            </a:endParaRPr>
          </a:p>
          <a:p>
            <a:pPr marL="228600" marR="0" lvl="0" indent="-152400" algn="l" rtl="0">
              <a:lnSpc>
                <a:spcPct val="150000"/>
              </a:lnSpc>
              <a:spcBef>
                <a:spcPts val="0"/>
              </a:spcBef>
              <a:spcAft>
                <a:spcPts val="0"/>
              </a:spcAft>
              <a:buClr>
                <a:schemeClr val="dk1"/>
              </a:buClr>
              <a:buSzPts val="1200"/>
              <a:buFont typeface="Calibri"/>
              <a:buNone/>
            </a:pPr>
            <a:endParaRPr sz="1800" dirty="0">
              <a:solidFill>
                <a:schemeClr val="dk1"/>
              </a:solidFill>
              <a:latin typeface="Calibri"/>
              <a:ea typeface="Calibri"/>
              <a:cs typeface="Calibri"/>
              <a:sym typeface="Calibri"/>
            </a:endParaRPr>
          </a:p>
        </p:txBody>
      </p:sp>
      <p:sp>
        <p:nvSpPr>
          <p:cNvPr id="261" name="Google Shape;261;p9"/>
          <p:cNvSpPr txBox="1"/>
          <p:nvPr/>
        </p:nvSpPr>
        <p:spPr>
          <a:xfrm>
            <a:off x="214150"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8" name="Google Shape;248;p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9" name="Google Shape;249;p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0" name="Google Shape;250;p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1" name="Google Shape;251;p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2" name="Google Shape;252;p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3" name="Google Shape;253;p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4" name="Google Shape;254;p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5" name="Google Shape;255;p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6" name="Google Shape;256;p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7" name="Google Shape;257;p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8" name="Google Shape;258;p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59" name="Google Shape;259;p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60" name="Google Shape;260;p9"/>
          <p:cNvSpPr txBox="1"/>
          <p:nvPr/>
        </p:nvSpPr>
        <p:spPr>
          <a:xfrm>
            <a:off x="345016" y="649211"/>
            <a:ext cx="8798983" cy="6140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Το </a:t>
            </a:r>
            <a:r>
              <a:rPr lang="el-GR" sz="2000" b="1" dirty="0">
                <a:solidFill>
                  <a:schemeClr val="dk1"/>
                </a:solidFill>
                <a:latin typeface="Calibri"/>
                <a:ea typeface="Calibri"/>
                <a:cs typeface="Calibri"/>
                <a:sym typeface="Calibri"/>
              </a:rPr>
              <a:t>ανθρώπινο σώμα δεν έχει την ίδια θερμοκρασία σε όλα τα σημεία του.</a:t>
            </a:r>
            <a:r>
              <a:rPr lang="el-GR" sz="2000" dirty="0">
                <a:solidFill>
                  <a:schemeClr val="dk1"/>
                </a:solidFill>
                <a:latin typeface="Calibri"/>
                <a:ea typeface="Calibri"/>
                <a:cs typeface="Calibri"/>
                <a:sym typeface="Calibri"/>
              </a:rPr>
              <a:t> </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θερμοκρασία του διακρίνεται σε:</a:t>
            </a:r>
            <a:endParaRPr sz="2400" dirty="0"/>
          </a:p>
          <a:p>
            <a:pPr marL="228600" marR="0" lvl="0" indent="-228600" algn="l" rtl="0">
              <a:lnSpc>
                <a:spcPct val="150000"/>
              </a:lnSpc>
              <a:spcBef>
                <a:spcPts val="0"/>
              </a:spcBef>
              <a:spcAft>
                <a:spcPts val="0"/>
              </a:spcAft>
              <a:buClr>
                <a:schemeClr val="dk1"/>
              </a:buClr>
              <a:buSzPts val="1200"/>
              <a:buFont typeface="Calibri"/>
              <a:buAutoNum type="arabicPeriod"/>
            </a:pPr>
            <a:r>
              <a:rPr lang="el-GR" sz="2000" dirty="0">
                <a:solidFill>
                  <a:schemeClr val="bg1">
                    <a:lumMod val="65000"/>
                  </a:schemeClr>
                </a:solidFill>
                <a:latin typeface="Calibri"/>
                <a:ea typeface="Calibri"/>
                <a:cs typeface="Calibri"/>
                <a:sym typeface="Calibri"/>
              </a:rPr>
              <a:t>Θερμοκρασία της επιφάνειας του δέρματος. Η θερμοκρασία αυτή μετριέται  εύκολα και αποτελεί έναν αξιόπιστο δείκτη για την περιφερική αγγειοσύσπαση. </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rgbClr val="287D7D"/>
                </a:solidFill>
                <a:latin typeface="Calibri"/>
                <a:ea typeface="Calibri"/>
                <a:cs typeface="Calibri"/>
                <a:sym typeface="Calibri"/>
              </a:rPr>
              <a:t>Μέση θερμοκρασία του δέρματος</a:t>
            </a:r>
            <a:r>
              <a:rPr lang="el-GR" sz="2000" dirty="0">
                <a:solidFill>
                  <a:schemeClr val="dk1"/>
                </a:solidFill>
                <a:latin typeface="Calibri"/>
                <a:ea typeface="Calibri"/>
                <a:cs typeface="Calibri"/>
                <a:sym typeface="Calibri"/>
              </a:rPr>
              <a:t>, η οποία χρησιμοποιείται για να εκτιμηθεί η υποδόρια απώλεια  θερμότητας και ο  κεντρικός θερμορυθμιστικός έλεγχος.</a:t>
            </a:r>
            <a:endParaRPr sz="2400" dirty="0"/>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Κεντρική θερμοκρασία του σώματος, η οποία αποτελεί τον πιο αξιόπιστο δείκτη της θερμότητας στον ανθρώπινο οργανισμό.</a:t>
            </a:r>
            <a:endParaRPr sz="2400" dirty="0">
              <a:solidFill>
                <a:schemeClr val="bg1">
                  <a:lumMod val="65000"/>
                </a:schemeClr>
              </a:solidFill>
            </a:endParaRPr>
          </a:p>
          <a:p>
            <a:pPr marL="0" marR="0" lvl="0" indent="0" algn="l" rtl="0">
              <a:lnSpc>
                <a:spcPct val="150000"/>
              </a:lnSpc>
              <a:spcBef>
                <a:spcPts val="0"/>
              </a:spcBef>
              <a:spcAft>
                <a:spcPts val="0"/>
              </a:spcAft>
              <a:buNone/>
            </a:pPr>
            <a:r>
              <a:rPr lang="el-GR" sz="2000" dirty="0">
                <a:solidFill>
                  <a:schemeClr val="bg1">
                    <a:lumMod val="65000"/>
                  </a:schemeClr>
                </a:solidFill>
                <a:latin typeface="Calibri"/>
                <a:ea typeface="Calibri"/>
                <a:cs typeface="Calibri"/>
                <a:sym typeface="Calibri"/>
              </a:rPr>
              <a:t>Η θερμοκρασία του σώματος παρουσιάζει κατά την διάρκεια του 24ώρου  φυσιολογικά υψηλότερες τιμές τις απογευματινές ώρες και χαμηλότερες τιμές τις πρώτες πρωινές ώρες.</a:t>
            </a:r>
            <a:endParaRPr sz="2400" dirty="0">
              <a:solidFill>
                <a:schemeClr val="bg1">
                  <a:lumMod val="65000"/>
                </a:schemeClr>
              </a:solidFill>
            </a:endParaRPr>
          </a:p>
          <a:p>
            <a:pPr marL="228600" marR="0" lvl="0" indent="-152400" algn="l" rtl="0">
              <a:lnSpc>
                <a:spcPct val="150000"/>
              </a:lnSpc>
              <a:spcBef>
                <a:spcPts val="0"/>
              </a:spcBef>
              <a:spcAft>
                <a:spcPts val="0"/>
              </a:spcAft>
              <a:buClr>
                <a:schemeClr val="dk1"/>
              </a:buClr>
              <a:buSzPts val="1200"/>
              <a:buFont typeface="Calibri"/>
              <a:buNone/>
            </a:pPr>
            <a:endParaRPr sz="1800" dirty="0">
              <a:solidFill>
                <a:schemeClr val="dk1"/>
              </a:solidFill>
              <a:latin typeface="Calibri"/>
              <a:ea typeface="Calibri"/>
              <a:cs typeface="Calibri"/>
              <a:sym typeface="Calibri"/>
            </a:endParaRPr>
          </a:p>
        </p:txBody>
      </p:sp>
      <p:sp>
        <p:nvSpPr>
          <p:cNvPr id="261" name="Google Shape;261;p9"/>
          <p:cNvSpPr txBox="1"/>
          <p:nvPr/>
        </p:nvSpPr>
        <p:spPr>
          <a:xfrm>
            <a:off x="214150"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8" name="Google Shape;248;p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9" name="Google Shape;249;p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0" name="Google Shape;250;p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1" name="Google Shape;251;p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2" name="Google Shape;252;p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3" name="Google Shape;253;p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4" name="Google Shape;254;p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5" name="Google Shape;255;p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6" name="Google Shape;256;p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7" name="Google Shape;257;p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8" name="Google Shape;258;p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59" name="Google Shape;259;p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60" name="Google Shape;260;p9"/>
          <p:cNvSpPr txBox="1"/>
          <p:nvPr/>
        </p:nvSpPr>
        <p:spPr>
          <a:xfrm>
            <a:off x="345016" y="649211"/>
            <a:ext cx="8798983" cy="6140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Το </a:t>
            </a:r>
            <a:r>
              <a:rPr lang="el-GR" sz="2000" b="1" dirty="0">
                <a:solidFill>
                  <a:schemeClr val="dk1"/>
                </a:solidFill>
                <a:latin typeface="Calibri"/>
                <a:ea typeface="Calibri"/>
                <a:cs typeface="Calibri"/>
                <a:sym typeface="Calibri"/>
              </a:rPr>
              <a:t>ανθρώπινο σώμα δεν έχει την ίδια θερμοκρασία σε όλα τα σημεία του.</a:t>
            </a:r>
            <a:r>
              <a:rPr lang="el-GR" sz="2000" dirty="0">
                <a:solidFill>
                  <a:schemeClr val="dk1"/>
                </a:solidFill>
                <a:latin typeface="Calibri"/>
                <a:ea typeface="Calibri"/>
                <a:cs typeface="Calibri"/>
                <a:sym typeface="Calibri"/>
              </a:rPr>
              <a:t> </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θερμοκρασία του διακρίνεται σε:</a:t>
            </a:r>
            <a:endParaRPr sz="2400" dirty="0"/>
          </a:p>
          <a:p>
            <a:pPr marL="228600" marR="0" lvl="0" indent="-228600" algn="l" rtl="0">
              <a:lnSpc>
                <a:spcPct val="150000"/>
              </a:lnSpc>
              <a:spcBef>
                <a:spcPts val="0"/>
              </a:spcBef>
              <a:spcAft>
                <a:spcPts val="0"/>
              </a:spcAft>
              <a:buClr>
                <a:schemeClr val="dk1"/>
              </a:buClr>
              <a:buSzPts val="1200"/>
              <a:buFont typeface="Calibri"/>
              <a:buAutoNum type="arabicPeriod"/>
            </a:pPr>
            <a:r>
              <a:rPr lang="el-GR" sz="2000" dirty="0">
                <a:solidFill>
                  <a:schemeClr val="bg1">
                    <a:lumMod val="65000"/>
                  </a:schemeClr>
                </a:solidFill>
                <a:latin typeface="Calibri"/>
                <a:ea typeface="Calibri"/>
                <a:cs typeface="Calibri"/>
                <a:sym typeface="Calibri"/>
              </a:rPr>
              <a:t>Θερμοκρασία της επιφάνειας του δέρματος. Η θερμοκρασία αυτή μετριέται  εύκολα και αποτελεί έναν αξιόπιστο δείκτη για την περιφερική αγγειοσύσπαση. </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Μέση θερμοκρασία του δέρματος, η οποία χρησιμοποιείται για να εκτιμηθεί η υποδόρια απώλεια  θερμότητας και ο  κεντρικός θερμορυθμιστικός έλεγχος.</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rgbClr val="287D7D"/>
                </a:solidFill>
                <a:latin typeface="Calibri"/>
                <a:ea typeface="Calibri"/>
                <a:cs typeface="Calibri"/>
                <a:sym typeface="Calibri"/>
              </a:rPr>
              <a:t>Κεντρική θερμοκρασία του σώματος</a:t>
            </a:r>
            <a:r>
              <a:rPr lang="el-GR" sz="2000" dirty="0">
                <a:solidFill>
                  <a:schemeClr val="dk1"/>
                </a:solidFill>
                <a:latin typeface="Calibri"/>
                <a:ea typeface="Calibri"/>
                <a:cs typeface="Calibri"/>
                <a:sym typeface="Calibri"/>
              </a:rPr>
              <a:t>, η οποία αποτελεί τον πιο αξιόπιστο δείκτη της θερμότητας στον ανθρώπινο οργανισμό.</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θερμοκρασία του σώματος παρουσιάζει κατά την διάρκεια του 24ώρου  φυσιολογικά υψηλότερες τιμές τις απογευματινές ώρες και χαμηλότερες τιμές τις πρώτες πρωινές </a:t>
            </a:r>
            <a:r>
              <a:rPr lang="el-GR" sz="2000" dirty="0" smtClean="0">
                <a:solidFill>
                  <a:schemeClr val="dk1"/>
                </a:solidFill>
                <a:latin typeface="Calibri"/>
                <a:ea typeface="Calibri"/>
                <a:cs typeface="Calibri"/>
                <a:sym typeface="Calibri"/>
              </a:rPr>
              <a:t>ώρες</a:t>
            </a:r>
            <a:endParaRPr sz="2400" dirty="0"/>
          </a:p>
          <a:p>
            <a:pPr marL="228600" marR="0" lvl="0" indent="-152400" algn="l" rtl="0">
              <a:lnSpc>
                <a:spcPct val="150000"/>
              </a:lnSpc>
              <a:spcBef>
                <a:spcPts val="0"/>
              </a:spcBef>
              <a:spcAft>
                <a:spcPts val="0"/>
              </a:spcAft>
              <a:buClr>
                <a:schemeClr val="dk1"/>
              </a:buClr>
              <a:buSzPts val="1200"/>
              <a:buFont typeface="Calibri"/>
              <a:buNone/>
            </a:pPr>
            <a:endParaRPr sz="1800" dirty="0">
              <a:solidFill>
                <a:schemeClr val="dk1"/>
              </a:solidFill>
              <a:latin typeface="Calibri"/>
              <a:ea typeface="Calibri"/>
              <a:cs typeface="Calibri"/>
              <a:sym typeface="Calibri"/>
            </a:endParaRPr>
          </a:p>
        </p:txBody>
      </p:sp>
      <p:sp>
        <p:nvSpPr>
          <p:cNvPr id="261" name="Google Shape;261;p9"/>
          <p:cNvSpPr txBox="1"/>
          <p:nvPr/>
        </p:nvSpPr>
        <p:spPr>
          <a:xfrm>
            <a:off x="214150"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8" name="Google Shape;248;p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49" name="Google Shape;249;p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0" name="Google Shape;250;p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1" name="Google Shape;251;p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2" name="Google Shape;252;p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3" name="Google Shape;253;p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4" name="Google Shape;254;p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5" name="Google Shape;255;p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6" name="Google Shape;256;p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7" name="Google Shape;257;p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58" name="Google Shape;258;p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59" name="Google Shape;259;p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60" name="Google Shape;260;p9"/>
          <p:cNvSpPr txBox="1"/>
          <p:nvPr/>
        </p:nvSpPr>
        <p:spPr>
          <a:xfrm>
            <a:off x="345016" y="649211"/>
            <a:ext cx="8798983" cy="614010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Το </a:t>
            </a:r>
            <a:r>
              <a:rPr lang="el-GR" sz="2000" b="1" dirty="0">
                <a:solidFill>
                  <a:schemeClr val="dk1"/>
                </a:solidFill>
                <a:latin typeface="Calibri"/>
                <a:ea typeface="Calibri"/>
                <a:cs typeface="Calibri"/>
                <a:sym typeface="Calibri"/>
              </a:rPr>
              <a:t>ανθρώπινο σώμα δεν έχει την ίδια θερμοκρασία σε όλα τα σημεία του.</a:t>
            </a:r>
            <a:r>
              <a:rPr lang="el-GR" sz="2000" dirty="0">
                <a:solidFill>
                  <a:schemeClr val="dk1"/>
                </a:solidFill>
                <a:latin typeface="Calibri"/>
                <a:ea typeface="Calibri"/>
                <a:cs typeface="Calibri"/>
                <a:sym typeface="Calibri"/>
              </a:rPr>
              <a:t> </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θερμοκρασία του διακρίνεται σε:</a:t>
            </a:r>
            <a:endParaRPr sz="2400" dirty="0"/>
          </a:p>
          <a:p>
            <a:pPr marL="228600" marR="0" lvl="0" indent="-228600" algn="l" rtl="0">
              <a:lnSpc>
                <a:spcPct val="150000"/>
              </a:lnSpc>
              <a:spcBef>
                <a:spcPts val="0"/>
              </a:spcBef>
              <a:spcAft>
                <a:spcPts val="0"/>
              </a:spcAft>
              <a:buClr>
                <a:schemeClr val="dk1"/>
              </a:buClr>
              <a:buSzPts val="1200"/>
              <a:buFont typeface="Calibri"/>
              <a:buAutoNum type="arabicPeriod"/>
            </a:pPr>
            <a:r>
              <a:rPr lang="el-GR" sz="2000" dirty="0">
                <a:solidFill>
                  <a:schemeClr val="bg1">
                    <a:lumMod val="65000"/>
                  </a:schemeClr>
                </a:solidFill>
                <a:latin typeface="Calibri"/>
                <a:ea typeface="Calibri"/>
                <a:cs typeface="Calibri"/>
                <a:sym typeface="Calibri"/>
              </a:rPr>
              <a:t>Θερμοκρασία της επιφάνειας του δέρματος. Η θερμοκρασία αυτή μετριέται  εύκολα και αποτελεί έναν αξιόπιστο δείκτη για την περιφερική αγγειοσύσπαση. </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Μέση θερμοκρασία του δέρματος, η οποία χρησιμοποιείται για να εκτιμηθεί η υποδόρια απώλεια  θερμότητας και ο  κεντρικός θερμορυθμιστικός έλεγχος.</a:t>
            </a:r>
            <a:endParaRPr sz="2400" dirty="0">
              <a:solidFill>
                <a:schemeClr val="bg1">
                  <a:lumMod val="65000"/>
                </a:schemeClr>
              </a:solidFill>
            </a:endParaRPr>
          </a:p>
          <a:p>
            <a:pPr marL="228600" marR="0" lvl="0" indent="-228600" algn="l" rtl="0">
              <a:lnSpc>
                <a:spcPct val="150000"/>
              </a:lnSpc>
              <a:spcBef>
                <a:spcPts val="0"/>
              </a:spcBef>
              <a:spcAft>
                <a:spcPts val="0"/>
              </a:spcAft>
              <a:buClr>
                <a:srgbClr val="287D7D"/>
              </a:buClr>
              <a:buSzPts val="1200"/>
              <a:buFont typeface="Calibri"/>
              <a:buAutoNum type="arabicPeriod"/>
            </a:pPr>
            <a:r>
              <a:rPr lang="el-GR" sz="2000" dirty="0">
                <a:solidFill>
                  <a:schemeClr val="bg1">
                    <a:lumMod val="65000"/>
                  </a:schemeClr>
                </a:solidFill>
                <a:latin typeface="Calibri"/>
                <a:ea typeface="Calibri"/>
                <a:cs typeface="Calibri"/>
                <a:sym typeface="Calibri"/>
              </a:rPr>
              <a:t>Κεντρική θερμοκρασία του σώματος, η οποία αποτελεί τον πιο αξιόπιστο δείκτη της θερμότητας στον ανθρώπινο οργανισμό.</a:t>
            </a:r>
            <a:endParaRPr sz="2400" dirty="0">
              <a:solidFill>
                <a:schemeClr val="bg1">
                  <a:lumMod val="65000"/>
                </a:schemeClr>
              </a:solidFill>
            </a:endParaRPr>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θερμοκρασία του σώματος παρουσιάζει κατά την διάρκεια του 24ώρου  φυσιολογικά υψηλότερες τιμές τις απογευματινές ώρες και χαμηλότερες τιμές τις πρώτες πρωινές </a:t>
            </a:r>
            <a:r>
              <a:rPr lang="el-GR" sz="2000" dirty="0" smtClean="0">
                <a:solidFill>
                  <a:schemeClr val="dk1"/>
                </a:solidFill>
                <a:latin typeface="Calibri"/>
                <a:ea typeface="Calibri"/>
                <a:cs typeface="Calibri"/>
                <a:sym typeface="Calibri"/>
              </a:rPr>
              <a:t>ώρες</a:t>
            </a:r>
            <a:endParaRPr sz="2400" dirty="0"/>
          </a:p>
          <a:p>
            <a:pPr marL="228600" marR="0" lvl="0" indent="-152400" algn="l" rtl="0">
              <a:lnSpc>
                <a:spcPct val="150000"/>
              </a:lnSpc>
              <a:spcBef>
                <a:spcPts val="0"/>
              </a:spcBef>
              <a:spcAft>
                <a:spcPts val="0"/>
              </a:spcAft>
              <a:buClr>
                <a:schemeClr val="dk1"/>
              </a:buClr>
              <a:buSzPts val="1200"/>
              <a:buFont typeface="Calibri"/>
              <a:buNone/>
            </a:pPr>
            <a:endParaRPr sz="1800" dirty="0">
              <a:solidFill>
                <a:schemeClr val="dk1"/>
              </a:solidFill>
              <a:latin typeface="Calibri"/>
              <a:ea typeface="Calibri"/>
              <a:cs typeface="Calibri"/>
              <a:sym typeface="Calibri"/>
            </a:endParaRPr>
          </a:p>
        </p:txBody>
      </p:sp>
      <p:sp>
        <p:nvSpPr>
          <p:cNvPr id="261" name="Google Shape;261;p9"/>
          <p:cNvSpPr txBox="1"/>
          <p:nvPr/>
        </p:nvSpPr>
        <p:spPr>
          <a:xfrm>
            <a:off x="214150"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1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67" name="Google Shape;267;p1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68" name="Google Shape;268;p1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69" name="Google Shape;269;p1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0" name="Google Shape;270;p1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1" name="Google Shape;271;p1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2" name="Google Shape;272;p1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3" name="Google Shape;273;p1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4" name="Google Shape;274;p1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5" name="Google Shape;275;p1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6" name="Google Shape;276;p1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77" name="Google Shape;277;p1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78" name="Google Shape;278;p1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279" name="Google Shape;279;p10"/>
          <p:cNvSpPr txBox="1"/>
          <p:nvPr/>
        </p:nvSpPr>
        <p:spPr>
          <a:xfrm>
            <a:off x="214390" y="927401"/>
            <a:ext cx="5010754" cy="57246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r>
              <a:rPr lang="el-GR" sz="2000" dirty="0">
                <a:solidFill>
                  <a:schemeClr val="dk1"/>
                </a:solidFill>
                <a:latin typeface="Calibri"/>
                <a:ea typeface="Calibri"/>
                <a:cs typeface="Calibri"/>
                <a:sym typeface="Calibri"/>
              </a:rPr>
              <a:t> </a:t>
            </a:r>
            <a:endParaRPr sz="2400" dirty="0"/>
          </a:p>
          <a:p>
            <a:pPr marL="0" marR="0" lvl="0" indent="0" algn="l" rtl="0">
              <a:spcBef>
                <a:spcPts val="0"/>
              </a:spcBef>
              <a:spcAft>
                <a:spcPts val="0"/>
              </a:spcAft>
              <a:buNone/>
            </a:pPr>
            <a:r>
              <a:rPr lang="el-GR" sz="2000" dirty="0">
                <a:solidFill>
                  <a:schemeClr val="dk1"/>
                </a:solidFill>
                <a:latin typeface="Calibri"/>
                <a:ea typeface="Calibri"/>
                <a:cs typeface="Calibri"/>
                <a:sym typeface="Calibri"/>
              </a:rPr>
              <a:t>Η διαδικασία της θερμορύθμισης διακρίνεται σε τρία σκέλη:</a:t>
            </a:r>
            <a:endParaRPr sz="2400" dirty="0"/>
          </a:p>
          <a:p>
            <a:pPr marL="0" marR="0" lvl="0" indent="0" algn="l" rtl="0">
              <a:spcBef>
                <a:spcPts val="0"/>
              </a:spcBef>
              <a:spcAft>
                <a:spcPts val="0"/>
              </a:spcAft>
              <a:buNone/>
            </a:pPr>
            <a:r>
              <a:rPr lang="el-GR" sz="2000" dirty="0">
                <a:solidFill>
                  <a:srgbClr val="287D7D"/>
                </a:solidFill>
                <a:latin typeface="Calibri"/>
                <a:ea typeface="Calibri"/>
                <a:cs typeface="Calibri"/>
                <a:sym typeface="Calibri"/>
              </a:rPr>
              <a:t>Το προσαγωγό σκέλος  </a:t>
            </a:r>
            <a:r>
              <a:rPr lang="el-GR" sz="2000" dirty="0">
                <a:solidFill>
                  <a:schemeClr val="dk1"/>
                </a:solidFill>
                <a:latin typeface="Calibri"/>
                <a:ea typeface="Calibri"/>
                <a:cs typeface="Calibri"/>
                <a:sym typeface="Calibri"/>
              </a:rPr>
              <a:t>αίσθησης της θερμοκρασίας, το οποίο μεταφέρει τα </a:t>
            </a:r>
            <a:r>
              <a:rPr lang="el-GR" sz="2000" dirty="0">
                <a:solidFill>
                  <a:srgbClr val="287D7D"/>
                </a:solidFill>
                <a:latin typeface="Calibri"/>
                <a:ea typeface="Calibri"/>
                <a:cs typeface="Calibri"/>
                <a:sym typeface="Calibri"/>
              </a:rPr>
              <a:t>προσαγωγά ερεθίσματα </a:t>
            </a:r>
            <a:r>
              <a:rPr lang="el-GR" sz="2000" dirty="0">
                <a:solidFill>
                  <a:schemeClr val="dk1"/>
                </a:solidFill>
                <a:latin typeface="Calibri"/>
                <a:ea typeface="Calibri"/>
                <a:cs typeface="Calibri"/>
                <a:sym typeface="Calibri"/>
              </a:rPr>
              <a:t>από τους </a:t>
            </a:r>
            <a:r>
              <a:rPr lang="el-GR" sz="2000" dirty="0" err="1" smtClean="0">
                <a:solidFill>
                  <a:srgbClr val="287D7D"/>
                </a:solidFill>
                <a:latin typeface="Calibri"/>
                <a:ea typeface="Calibri"/>
                <a:cs typeface="Calibri"/>
                <a:sym typeface="Calibri"/>
              </a:rPr>
              <a:t>θερμοϋποδοχείς</a:t>
            </a:r>
            <a:endParaRPr sz="2400" dirty="0"/>
          </a:p>
          <a:p>
            <a:pPr marL="0" marR="0" lvl="0" indent="0" algn="l" rtl="0">
              <a:spcBef>
                <a:spcPts val="0"/>
              </a:spcBef>
              <a:spcAft>
                <a:spcPts val="0"/>
              </a:spcAft>
              <a:buNone/>
            </a:pPr>
            <a:r>
              <a:rPr lang="el-GR" sz="2000" dirty="0">
                <a:solidFill>
                  <a:srgbClr val="287D7D"/>
                </a:solidFill>
                <a:latin typeface="Calibri"/>
                <a:ea typeface="Calibri"/>
                <a:cs typeface="Calibri"/>
                <a:sym typeface="Calibri"/>
              </a:rPr>
              <a:t>Τον υποθάλαμο </a:t>
            </a:r>
            <a:r>
              <a:rPr lang="el-GR" sz="2000" dirty="0">
                <a:solidFill>
                  <a:schemeClr val="dk1"/>
                </a:solidFill>
                <a:latin typeface="Calibri"/>
                <a:ea typeface="Calibri"/>
                <a:cs typeface="Calibri"/>
                <a:sym typeface="Calibri"/>
              </a:rPr>
              <a:t>(τμήμα του εγκεφάλου), στον οποίο γίνεται η κεντρική επεξεργασία του ερεθίσματος που έφτασε με το προσαγωγό </a:t>
            </a:r>
            <a:r>
              <a:rPr lang="el-GR" sz="2000" dirty="0" smtClean="0">
                <a:solidFill>
                  <a:schemeClr val="dk1"/>
                </a:solidFill>
                <a:latin typeface="Calibri"/>
                <a:ea typeface="Calibri"/>
                <a:cs typeface="Calibri"/>
                <a:sym typeface="Calibri"/>
              </a:rPr>
              <a:t>σκέλος</a:t>
            </a:r>
            <a:endParaRPr sz="2400" dirty="0"/>
          </a:p>
          <a:p>
            <a:pPr marL="0" marR="0" lvl="0" indent="0" algn="l" rtl="0">
              <a:spcBef>
                <a:spcPts val="0"/>
              </a:spcBef>
              <a:spcAft>
                <a:spcPts val="0"/>
              </a:spcAft>
              <a:buNone/>
            </a:pPr>
            <a:r>
              <a:rPr lang="el-GR" sz="2000" dirty="0">
                <a:solidFill>
                  <a:srgbClr val="287D7D"/>
                </a:solidFill>
                <a:latin typeface="Calibri"/>
                <a:ea typeface="Calibri"/>
                <a:cs typeface="Calibri"/>
                <a:sym typeface="Calibri"/>
              </a:rPr>
              <a:t>Το </a:t>
            </a:r>
            <a:r>
              <a:rPr lang="el-GR" sz="2000" dirty="0" err="1">
                <a:solidFill>
                  <a:srgbClr val="287D7D"/>
                </a:solidFill>
                <a:latin typeface="Calibri"/>
                <a:ea typeface="Calibri"/>
                <a:cs typeface="Calibri"/>
                <a:sym typeface="Calibri"/>
              </a:rPr>
              <a:t>απαγωγό</a:t>
            </a:r>
            <a:r>
              <a:rPr lang="el-GR" sz="2000" dirty="0">
                <a:solidFill>
                  <a:srgbClr val="287D7D"/>
                </a:solidFill>
                <a:latin typeface="Calibri"/>
                <a:ea typeface="Calibri"/>
                <a:cs typeface="Calibri"/>
                <a:sym typeface="Calibri"/>
              </a:rPr>
              <a:t> σκέλος, </a:t>
            </a:r>
            <a:r>
              <a:rPr lang="el-GR" sz="2000" dirty="0">
                <a:solidFill>
                  <a:schemeClr val="dk1"/>
                </a:solidFill>
                <a:latin typeface="Calibri"/>
                <a:ea typeface="Calibri"/>
                <a:cs typeface="Calibri"/>
                <a:sym typeface="Calibri"/>
              </a:rPr>
              <a:t>το οποίο μεταφέρει τις εντολές αντίδρασης, δηλαδή της ενεργοποίησης του μηχανισμού αύξησης ή μείωσης της θερμοκρασίας ανάλογα με το ερέθισμα που έφτασε στον υποθάλαμο.</a:t>
            </a:r>
            <a:endParaRPr sz="2400"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80" name="Google Shape;280;p1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81" name="Google Shape;281;p10" descr="Αποτέλεσμα εικόνας για υποθάλαμος"/>
          <p:cNvPicPr preferRelativeResize="0"/>
          <p:nvPr/>
        </p:nvPicPr>
        <p:blipFill rotWithShape="1">
          <a:blip r:embed="rId3">
            <a:alphaModFix/>
          </a:blip>
          <a:srcRect/>
          <a:stretch/>
        </p:blipFill>
        <p:spPr>
          <a:xfrm>
            <a:off x="5348630" y="1513114"/>
            <a:ext cx="3651345" cy="4441372"/>
          </a:xfrm>
          <a:prstGeom prst="rect">
            <a:avLst/>
          </a:prstGeom>
          <a:noFill/>
          <a:ln>
            <a:noFill/>
          </a:ln>
        </p:spPr>
      </p:pic>
      <p:sp>
        <p:nvSpPr>
          <p:cNvPr id="282" name="Google Shape;282;p10"/>
          <p:cNvSpPr txBox="1"/>
          <p:nvPr/>
        </p:nvSpPr>
        <p:spPr>
          <a:xfrm>
            <a:off x="5698181" y="6095419"/>
            <a:ext cx="3310522"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 </a:t>
            </a:r>
            <a:r>
              <a:rPr lang="el-GR" sz="1100" dirty="0">
                <a:solidFill>
                  <a:schemeClr val="dk1"/>
                </a:solidFill>
                <a:latin typeface="Calibri"/>
                <a:ea typeface="Calibri"/>
                <a:cs typeface="Calibri"/>
                <a:sym typeface="Calibri"/>
              </a:rPr>
              <a:t>Η θέση του υποθαλάμου και</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του νωτιαίου μυελού στο κεντρικό νευρικό σύστημα.</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88" name="Google Shape;288;p1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89" name="Google Shape;289;p1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0" name="Google Shape;290;p1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1" name="Google Shape;291;p1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2" name="Google Shape;292;p1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3" name="Google Shape;293;p1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4" name="Google Shape;294;p1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5" name="Google Shape;295;p1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6" name="Google Shape;296;p1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7" name="Google Shape;297;p1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298" name="Google Shape;298;p1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299" name="Google Shape;299;p1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00" name="Google Shape;300;p11"/>
          <p:cNvSpPr txBox="1"/>
          <p:nvPr/>
        </p:nvSpPr>
        <p:spPr>
          <a:xfrm>
            <a:off x="261257" y="994897"/>
            <a:ext cx="4477610" cy="58631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dirty="0">
                <a:solidFill>
                  <a:srgbClr val="EA6045"/>
                </a:solidFill>
                <a:latin typeface="Calibri"/>
                <a:ea typeface="Calibri"/>
                <a:cs typeface="Calibri"/>
                <a:sym typeface="Calibri"/>
              </a:rPr>
              <a:t>Θερμορύθμιση</a:t>
            </a:r>
            <a:r>
              <a:rPr lang="el-GR" dirty="0">
                <a:solidFill>
                  <a:schemeClr val="dk1"/>
                </a:solidFill>
                <a:latin typeface="Calibri"/>
                <a:ea typeface="Calibri"/>
                <a:cs typeface="Calibri"/>
                <a:sym typeface="Calibri"/>
              </a:rPr>
              <a:t> </a:t>
            </a:r>
            <a:endParaRPr sz="1600" dirty="0"/>
          </a:p>
          <a:p>
            <a:pPr marL="0" marR="0" lvl="0" indent="0" algn="l" rtl="0">
              <a:lnSpc>
                <a:spcPct val="150000"/>
              </a:lnSpc>
              <a:spcBef>
                <a:spcPts val="0"/>
              </a:spcBef>
              <a:spcAft>
                <a:spcPts val="0"/>
              </a:spcAft>
              <a:buNone/>
            </a:pPr>
            <a:r>
              <a:rPr lang="el-GR" dirty="0">
                <a:solidFill>
                  <a:srgbClr val="287D7D"/>
                </a:solidFill>
                <a:latin typeface="Calibri"/>
                <a:ea typeface="Calibri"/>
                <a:cs typeface="Calibri"/>
                <a:sym typeface="Calibri"/>
              </a:rPr>
              <a:t>Οι θερμοϋποδοχείς </a:t>
            </a:r>
            <a:r>
              <a:rPr lang="el-GR" dirty="0">
                <a:solidFill>
                  <a:schemeClr val="dk1"/>
                </a:solidFill>
                <a:latin typeface="Calibri"/>
                <a:ea typeface="Calibri"/>
                <a:cs typeface="Calibri"/>
                <a:sym typeface="Calibri"/>
              </a:rPr>
              <a:t>βρίσκονται, τόσο στο δέρμα όσο και στο εσωτερικό του οργανισμού. Οι θερμοϋποδοχείς του δέρματος βρίσκονται στο υποδόριο και αντιλαμβάνονται, τόσο τις αλλαγές της θερμοκρασίας όσο και την απόλυτη θερμοκρασία. Οι θερμοϋποδοχείς στο εσωτερικό του οργανισμού βρίσκονται στην κοιλιακή χώρα, στον νωτιαίο μυελό και τον εγκέφαλο.</a:t>
            </a:r>
            <a:endParaRPr sz="1600" dirty="0"/>
          </a:p>
          <a:p>
            <a:pPr marL="0" marR="0" lvl="0" indent="0" algn="l" rtl="0">
              <a:lnSpc>
                <a:spcPct val="150000"/>
              </a:lnSpc>
              <a:spcBef>
                <a:spcPts val="0"/>
              </a:spcBef>
              <a:spcAft>
                <a:spcPts val="0"/>
              </a:spcAft>
              <a:buNone/>
            </a:pPr>
            <a:r>
              <a:rPr lang="el-GR" dirty="0">
                <a:solidFill>
                  <a:schemeClr val="dk1"/>
                </a:solidFill>
                <a:latin typeface="Calibri"/>
                <a:ea typeface="Calibri"/>
                <a:cs typeface="Calibri"/>
                <a:sym typeface="Calibri"/>
              </a:rPr>
              <a:t>Τα προσαγωγά ερεθίσματα ξεκινούν από τους θερμοϋποδοχείς και μεταφέρονται με τους θερμο-αισθητικούς νευρώνες στο επίπεδο του </a:t>
            </a:r>
            <a:r>
              <a:rPr lang="el-GR" dirty="0">
                <a:solidFill>
                  <a:srgbClr val="287D7D"/>
                </a:solidFill>
                <a:latin typeface="Calibri"/>
                <a:ea typeface="Calibri"/>
                <a:cs typeface="Calibri"/>
                <a:sym typeface="Calibri"/>
              </a:rPr>
              <a:t>νωτιαίου μυελού </a:t>
            </a:r>
            <a:r>
              <a:rPr lang="el-GR" dirty="0">
                <a:solidFill>
                  <a:schemeClr val="dk1"/>
                </a:solidFill>
                <a:latin typeface="Calibri"/>
                <a:ea typeface="Calibri"/>
                <a:cs typeface="Calibri"/>
                <a:sym typeface="Calibri"/>
              </a:rPr>
              <a:t>και του </a:t>
            </a:r>
            <a:r>
              <a:rPr lang="el-GR" dirty="0">
                <a:solidFill>
                  <a:srgbClr val="287D7D"/>
                </a:solidFill>
                <a:latin typeface="Calibri"/>
                <a:ea typeface="Calibri"/>
                <a:cs typeface="Calibri"/>
                <a:sym typeface="Calibri"/>
              </a:rPr>
              <a:t>στελέχους του εγκεφάλου</a:t>
            </a:r>
            <a:r>
              <a:rPr lang="el-GR" dirty="0">
                <a:solidFill>
                  <a:schemeClr val="dk1"/>
                </a:solidFill>
                <a:latin typeface="Calibri"/>
                <a:ea typeface="Calibri"/>
                <a:cs typeface="Calibri"/>
                <a:sym typeface="Calibri"/>
              </a:rPr>
              <a:t>. Εκεί υπόκεινται σε μία αρχική  επεξεργασία και στη συνέχεια  καταλήγουν στον υποθάλαμο του εγκεφάλου. </a:t>
            </a:r>
            <a:endParaRPr sz="1600" dirty="0"/>
          </a:p>
          <a:p>
            <a:pPr marL="0" marR="0" lvl="0" indent="0" algn="l" rtl="0">
              <a:lnSpc>
                <a:spcPct val="150000"/>
              </a:lnSpc>
              <a:spcBef>
                <a:spcPts val="0"/>
              </a:spcBef>
              <a:spcAft>
                <a:spcPts val="0"/>
              </a:spcAft>
              <a:buNone/>
            </a:pPr>
            <a:r>
              <a:rPr lang="el-GR" dirty="0">
                <a:solidFill>
                  <a:schemeClr val="dk1"/>
                </a:solidFill>
                <a:latin typeface="Calibri"/>
                <a:ea typeface="Calibri"/>
                <a:cs typeface="Calibri"/>
                <a:sym typeface="Calibri"/>
              </a:rPr>
              <a:t>Στον υποθάλαμο βρίσκεται το κεντρικό θερμορυθμιστικό κέντρο, στο οποίο γίνεται η τελική επεξεργασία όλων των ερεθισμάτων από την περιφέρεια του οργανισμού.</a:t>
            </a:r>
            <a:endParaRPr sz="1600" dirty="0"/>
          </a:p>
          <a:p>
            <a:pPr marL="0" marR="0" lvl="0" indent="0" algn="l" rtl="0">
              <a:lnSpc>
                <a:spcPct val="150000"/>
              </a:lnSpc>
              <a:spcBef>
                <a:spcPts val="0"/>
              </a:spcBef>
              <a:spcAft>
                <a:spcPts val="0"/>
              </a:spcAft>
              <a:buNone/>
            </a:pPr>
            <a:endParaRPr sz="1200" dirty="0">
              <a:solidFill>
                <a:schemeClr val="dk1"/>
              </a:solidFill>
              <a:latin typeface="Calibri"/>
              <a:ea typeface="Calibri"/>
              <a:cs typeface="Calibri"/>
              <a:sym typeface="Calibri"/>
            </a:endParaRPr>
          </a:p>
        </p:txBody>
      </p:sp>
      <p:sp>
        <p:nvSpPr>
          <p:cNvPr id="301" name="Google Shape;301;p1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02" name="Google Shape;302;p11"/>
          <p:cNvPicPr preferRelativeResize="0"/>
          <p:nvPr/>
        </p:nvPicPr>
        <p:blipFill rotWithShape="1">
          <a:blip r:embed="rId3">
            <a:alphaModFix/>
          </a:blip>
          <a:srcRect/>
          <a:stretch/>
        </p:blipFill>
        <p:spPr>
          <a:xfrm>
            <a:off x="4615543" y="1426029"/>
            <a:ext cx="4296919" cy="4582885"/>
          </a:xfrm>
          <a:prstGeom prst="rect">
            <a:avLst/>
          </a:prstGeom>
          <a:noFill/>
          <a:ln>
            <a:noFill/>
          </a:ln>
        </p:spPr>
      </p:pic>
      <p:sp>
        <p:nvSpPr>
          <p:cNvPr id="303" name="Google Shape;303;p11"/>
          <p:cNvSpPr txBox="1"/>
          <p:nvPr/>
        </p:nvSpPr>
        <p:spPr>
          <a:xfrm>
            <a:off x="5113836" y="6115981"/>
            <a:ext cx="371447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7.2: </a:t>
            </a:r>
            <a:r>
              <a:rPr lang="el-GR" sz="1100" dirty="0">
                <a:solidFill>
                  <a:schemeClr val="dk1"/>
                </a:solidFill>
                <a:latin typeface="Calibri"/>
                <a:ea typeface="Calibri"/>
                <a:cs typeface="Calibri"/>
                <a:sym typeface="Calibri"/>
              </a:rPr>
              <a:t>Ρύθμιση της θερμοκρασίας στο ανθρώπινο σώμα</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(Βιολογία Γ’ Λυκείου).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09" name="Google Shape;309;p1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0" name="Google Shape;310;p1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1" name="Google Shape;311;p1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2" name="Google Shape;312;p1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3" name="Google Shape;313;p1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4" name="Google Shape;314;p1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5" name="Google Shape;315;p1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6" name="Google Shape;316;p1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7" name="Google Shape;317;p1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8" name="Google Shape;318;p1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19" name="Google Shape;319;p1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20" name="Google Shape;320;p1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21" name="Google Shape;321;p12"/>
          <p:cNvSpPr txBox="1"/>
          <p:nvPr/>
        </p:nvSpPr>
        <p:spPr>
          <a:xfrm>
            <a:off x="302685" y="992715"/>
            <a:ext cx="8519582" cy="600160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600" dirty="0">
                <a:solidFill>
                  <a:srgbClr val="EA6045"/>
                </a:solidFill>
                <a:latin typeface="Calibri"/>
                <a:ea typeface="Calibri"/>
                <a:cs typeface="Calibri"/>
                <a:sym typeface="Calibri"/>
              </a:rPr>
              <a:t>Θερμορύθμιση</a:t>
            </a:r>
            <a:r>
              <a:rPr lang="el-GR" sz="1600" dirty="0">
                <a:solidFill>
                  <a:schemeClr val="dk1"/>
                </a:solidFill>
                <a:latin typeface="Calibri"/>
                <a:ea typeface="Calibri"/>
                <a:cs typeface="Calibri"/>
                <a:sym typeface="Calibri"/>
              </a:rPr>
              <a:t> </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Μετά την επεξεργασία στον υποθάλαμο το </a:t>
            </a:r>
            <a:r>
              <a:rPr lang="el-GR" sz="1600" dirty="0" err="1">
                <a:solidFill>
                  <a:schemeClr val="dk1"/>
                </a:solidFill>
                <a:latin typeface="Calibri"/>
                <a:ea typeface="Calibri"/>
                <a:cs typeface="Calibri"/>
                <a:sym typeface="Calibri"/>
              </a:rPr>
              <a:t>απαγωγό</a:t>
            </a:r>
            <a:r>
              <a:rPr lang="el-GR" sz="1600" dirty="0">
                <a:solidFill>
                  <a:schemeClr val="dk1"/>
                </a:solidFill>
                <a:latin typeface="Calibri"/>
                <a:ea typeface="Calibri"/>
                <a:cs typeface="Calibri"/>
                <a:sym typeface="Calibri"/>
              </a:rPr>
              <a:t> σκέλος μεταφέρει τα </a:t>
            </a:r>
            <a:r>
              <a:rPr lang="el-GR" sz="1600" dirty="0" err="1">
                <a:solidFill>
                  <a:schemeClr val="dk1"/>
                </a:solidFill>
                <a:latin typeface="Calibri"/>
                <a:ea typeface="Calibri"/>
                <a:cs typeface="Calibri"/>
                <a:sym typeface="Calibri"/>
              </a:rPr>
              <a:t>απαγωγά</a:t>
            </a:r>
            <a:r>
              <a:rPr lang="el-GR" sz="1600" dirty="0">
                <a:solidFill>
                  <a:schemeClr val="dk1"/>
                </a:solidFill>
                <a:latin typeface="Calibri"/>
                <a:ea typeface="Calibri"/>
                <a:cs typeface="Calibri"/>
                <a:sym typeface="Calibri"/>
              </a:rPr>
              <a:t> ερεθίσματα, τα οποία ενεργοποιούν είτε τους μηχανισμούς  θερμογένεσης, είτε τους μηχανισμούς απώλειας θερμότητας του οργανισμού. </a:t>
            </a:r>
            <a:endParaRPr sz="1800" dirty="0"/>
          </a:p>
          <a:p>
            <a:pPr marL="0" marR="0" lvl="0" indent="0" algn="l" rtl="0">
              <a:lnSpc>
                <a:spcPct val="150000"/>
              </a:lnSpc>
              <a:spcBef>
                <a:spcPts val="0"/>
              </a:spcBef>
              <a:spcAft>
                <a:spcPts val="0"/>
              </a:spcAft>
              <a:buNone/>
            </a:pPr>
            <a:r>
              <a:rPr lang="el-GR" sz="1600" dirty="0">
                <a:solidFill>
                  <a:srgbClr val="287D7D"/>
                </a:solidFill>
                <a:latin typeface="Calibri"/>
                <a:ea typeface="Calibri"/>
                <a:cs typeface="Calibri"/>
                <a:sym typeface="Calibri"/>
              </a:rPr>
              <a:t>Παράδειγμα: </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Οι </a:t>
            </a:r>
            <a:r>
              <a:rPr lang="el-GR" sz="1600" dirty="0" err="1">
                <a:solidFill>
                  <a:srgbClr val="287D7D"/>
                </a:solidFill>
                <a:latin typeface="Calibri"/>
                <a:ea typeface="Calibri"/>
                <a:cs typeface="Calibri"/>
                <a:sym typeface="Calibri"/>
              </a:rPr>
              <a:t>θερμοϋποδοχείς</a:t>
            </a:r>
            <a:r>
              <a:rPr lang="el-GR" sz="1600" dirty="0">
                <a:solidFill>
                  <a:srgbClr val="287D7D"/>
                </a:solidFill>
                <a:latin typeface="Calibri"/>
                <a:ea typeface="Calibri"/>
                <a:cs typeface="Calibri"/>
                <a:sym typeface="Calibri"/>
              </a:rPr>
              <a:t> </a:t>
            </a:r>
            <a:r>
              <a:rPr lang="el-GR" sz="1600" dirty="0">
                <a:solidFill>
                  <a:schemeClr val="dk1"/>
                </a:solidFill>
                <a:latin typeface="Calibri"/>
                <a:ea typeface="Calibri"/>
                <a:cs typeface="Calibri"/>
                <a:sym typeface="Calibri"/>
              </a:rPr>
              <a:t>του δέρματος στο υποδόριο αισθάνονται ιδιαίτερα υψηλή θερμοκρασία περιβάλλοντος </a:t>
            </a:r>
            <a:r>
              <a:rPr lang="el-GR" sz="1600" dirty="0">
                <a:solidFill>
                  <a:srgbClr val="287D7D"/>
                </a:solidFill>
                <a:latin typeface="Calibri"/>
                <a:ea typeface="Calibri"/>
                <a:cs typeface="Calibri"/>
                <a:sym typeface="Calibri"/>
              </a:rPr>
              <a:t>45 βαθμούς Κελσίου.  </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Το προσαγωγό ερέθισμα, το οποίο είναι «θερμοκρασία 45 βαθμοί Κελσίου»,   μεταφέρεται από τους </a:t>
            </a:r>
            <a:r>
              <a:rPr lang="el-GR" sz="1600" dirty="0" err="1">
                <a:solidFill>
                  <a:srgbClr val="287D7D"/>
                </a:solidFill>
                <a:latin typeface="Calibri"/>
                <a:ea typeface="Calibri"/>
                <a:cs typeface="Calibri"/>
                <a:sym typeface="Calibri"/>
              </a:rPr>
              <a:t>θερμο</a:t>
            </a:r>
            <a:r>
              <a:rPr lang="el-GR" sz="1600" dirty="0">
                <a:solidFill>
                  <a:srgbClr val="287D7D"/>
                </a:solidFill>
                <a:latin typeface="Calibri"/>
                <a:ea typeface="Calibri"/>
                <a:cs typeface="Calibri"/>
                <a:sym typeface="Calibri"/>
              </a:rPr>
              <a:t> –αισθητικούς νευρώνες  </a:t>
            </a:r>
            <a:r>
              <a:rPr lang="el-GR" sz="1600" dirty="0">
                <a:solidFill>
                  <a:schemeClr val="dk1"/>
                </a:solidFill>
                <a:latin typeface="Calibri"/>
                <a:ea typeface="Calibri"/>
                <a:cs typeface="Calibri"/>
                <a:sym typeface="Calibri"/>
              </a:rPr>
              <a:t>στα κέντρα </a:t>
            </a:r>
            <a:r>
              <a:rPr lang="el-GR" sz="1600" dirty="0">
                <a:solidFill>
                  <a:srgbClr val="287D7D"/>
                </a:solidFill>
                <a:latin typeface="Calibri"/>
                <a:ea typeface="Calibri"/>
                <a:cs typeface="Calibri"/>
                <a:sym typeface="Calibri"/>
              </a:rPr>
              <a:t>του στελέχους</a:t>
            </a:r>
            <a:r>
              <a:rPr lang="el-GR" sz="1600" dirty="0">
                <a:solidFill>
                  <a:schemeClr val="dk1"/>
                </a:solidFill>
                <a:latin typeface="Calibri"/>
                <a:ea typeface="Calibri"/>
                <a:cs typeface="Calibri"/>
                <a:sym typeface="Calibri"/>
              </a:rPr>
              <a:t> και </a:t>
            </a:r>
            <a:r>
              <a:rPr lang="el-GR" sz="1600" dirty="0">
                <a:solidFill>
                  <a:srgbClr val="287D7D"/>
                </a:solidFill>
                <a:latin typeface="Calibri"/>
                <a:ea typeface="Calibri"/>
                <a:cs typeface="Calibri"/>
                <a:sym typeface="Calibri"/>
              </a:rPr>
              <a:t>του νωτιαίου μυελού </a:t>
            </a:r>
            <a:r>
              <a:rPr lang="el-GR" sz="1600" dirty="0">
                <a:solidFill>
                  <a:schemeClr val="dk1"/>
                </a:solidFill>
                <a:latin typeface="Calibri"/>
                <a:ea typeface="Calibri"/>
                <a:cs typeface="Calibri"/>
                <a:sym typeface="Calibri"/>
              </a:rPr>
              <a:t>όπου γίνεται η πρώτη επεξεργασία «υψηλής θερμοκρασίας».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Στη συνέχεια, καταλήγει στο θερμορυθμιστικό κέντρο του υποθαλάμου, το οποίο επεξεργάζεται την πληροφορία και δίνει την εντολή για μείωση της θερμότητας του σώματος.</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Η εντολή αυτή  «μείωση της θερμοκρασίας» αποτελεί το </a:t>
            </a:r>
            <a:r>
              <a:rPr lang="el-GR" sz="1600" dirty="0" err="1">
                <a:solidFill>
                  <a:schemeClr val="dk1"/>
                </a:solidFill>
                <a:latin typeface="Calibri"/>
                <a:ea typeface="Calibri"/>
                <a:cs typeface="Calibri"/>
                <a:sym typeface="Calibri"/>
              </a:rPr>
              <a:t>απαγωγό</a:t>
            </a:r>
            <a:r>
              <a:rPr lang="el-GR" sz="1600" dirty="0">
                <a:solidFill>
                  <a:schemeClr val="dk1"/>
                </a:solidFill>
                <a:latin typeface="Calibri"/>
                <a:ea typeface="Calibri"/>
                <a:cs typeface="Calibri"/>
                <a:sym typeface="Calibri"/>
              </a:rPr>
              <a:t> ερέθισμα, το οποίο μεταφέρεται με το </a:t>
            </a:r>
            <a:r>
              <a:rPr lang="el-GR" sz="1600" dirty="0" err="1">
                <a:solidFill>
                  <a:schemeClr val="dk1"/>
                </a:solidFill>
                <a:latin typeface="Calibri"/>
                <a:ea typeface="Calibri"/>
                <a:cs typeface="Calibri"/>
                <a:sym typeface="Calibri"/>
              </a:rPr>
              <a:t>απαγωγό</a:t>
            </a:r>
            <a:r>
              <a:rPr lang="el-GR" sz="1600" dirty="0">
                <a:solidFill>
                  <a:schemeClr val="dk1"/>
                </a:solidFill>
                <a:latin typeface="Calibri"/>
                <a:ea typeface="Calibri"/>
                <a:cs typeface="Calibri"/>
                <a:sym typeface="Calibri"/>
              </a:rPr>
              <a:t> σκέλος και ενεργοποιεί τον μηχανισμό της εφίδρωσης, ώστε να μειωθεί η θερμοκρασία του δέρματος.</a:t>
            </a:r>
            <a:endParaRPr sz="1800" dirty="0"/>
          </a:p>
          <a:p>
            <a:pPr marL="0" marR="0" lvl="0" indent="0" algn="l" rtl="0">
              <a:lnSpc>
                <a:spcPct val="150000"/>
              </a:lnSpc>
              <a:spcBef>
                <a:spcPts val="0"/>
              </a:spcBef>
              <a:spcAft>
                <a:spcPts val="0"/>
              </a:spcAft>
              <a:buNone/>
            </a:pPr>
            <a:endParaRPr sz="1600" dirty="0">
              <a:solidFill>
                <a:schemeClr val="dk1"/>
              </a:solidFill>
              <a:latin typeface="Calibri"/>
              <a:ea typeface="Calibri"/>
              <a:cs typeface="Calibri"/>
              <a:sym typeface="Calibri"/>
            </a:endParaRPr>
          </a:p>
        </p:txBody>
      </p:sp>
      <p:sp>
        <p:nvSpPr>
          <p:cNvPr id="322" name="Google Shape;322;p1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8" name="Google Shape;328;p1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9" name="Google Shape;329;p1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0" name="Google Shape;330;p1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1" name="Google Shape;331;p1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2" name="Google Shape;332;p1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3" name="Google Shape;333;p1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4" name="Google Shape;334;p1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5" name="Google Shape;335;p1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6" name="Google Shape;336;p1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7" name="Google Shape;337;p1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8" name="Google Shape;338;p1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39" name="Google Shape;339;p1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40" name="Google Shape;340;p13"/>
          <p:cNvSpPr txBox="1"/>
          <p:nvPr/>
        </p:nvSpPr>
        <p:spPr>
          <a:xfrm>
            <a:off x="302684" y="856397"/>
            <a:ext cx="5815087" cy="61862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Θερμοκρασία </a:t>
            </a:r>
            <a:r>
              <a:rPr lang="el-GR" sz="2400" dirty="0" smtClean="0">
                <a:solidFill>
                  <a:srgbClr val="287D7D"/>
                </a:solidFill>
                <a:latin typeface="Calibri"/>
                <a:ea typeface="Calibri"/>
                <a:cs typeface="Calibri"/>
                <a:sym typeface="Calibri"/>
              </a:rPr>
              <a:t>σώματος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θερμοκρασία του ανθρώπινου σώματος μπορεί να μετρηθεί </a:t>
            </a:r>
            <a:r>
              <a:rPr lang="el-GR" sz="2400" dirty="0" smtClean="0">
                <a:solidFill>
                  <a:schemeClr val="dk1"/>
                </a:solidFill>
                <a:latin typeface="Calibri"/>
                <a:ea typeface="Calibri"/>
                <a:cs typeface="Calibri"/>
                <a:sym typeface="Calibri"/>
              </a:rPr>
              <a:t>από</a:t>
            </a:r>
            <a:r>
              <a:rPr lang="en-US" sz="2400" dirty="0" smtClean="0">
                <a:solidFill>
                  <a:schemeClr val="dk1"/>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την </a:t>
            </a:r>
            <a:r>
              <a:rPr lang="el-GR" sz="2400" dirty="0" smtClean="0">
                <a:solidFill>
                  <a:schemeClr val="dk1"/>
                </a:solidFill>
                <a:latin typeface="Calibri"/>
                <a:ea typeface="Calibri"/>
                <a:cs typeface="Calibri"/>
                <a:sym typeface="Calibri"/>
              </a:rPr>
              <a:t>μασχάλη</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στόμα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ορθό</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αλλά </a:t>
            </a:r>
            <a:r>
              <a:rPr lang="el-GR" sz="2400" dirty="0">
                <a:solidFill>
                  <a:schemeClr val="dk1"/>
                </a:solidFill>
                <a:latin typeface="Calibri"/>
                <a:ea typeface="Calibri"/>
                <a:cs typeface="Calibri"/>
                <a:sym typeface="Calibri"/>
              </a:rPr>
              <a:t>και την επιφάνεια του δέρματος όπως για παράδειγμα το μέτωπο με τα σύγχρονα ψηφιακά θερμόμετρα χωρίς επαφή με το </a:t>
            </a:r>
            <a:r>
              <a:rPr lang="el-GR" sz="2400" dirty="0" smtClean="0">
                <a:solidFill>
                  <a:schemeClr val="dk1"/>
                </a:solidFill>
                <a:latin typeface="Calibri"/>
                <a:ea typeface="Calibri"/>
                <a:cs typeface="Calibri"/>
                <a:sym typeface="Calibri"/>
              </a:rPr>
              <a:t>δέρμα</a:t>
            </a:r>
            <a:endParaRPr lang="en-US" sz="2400" dirty="0" smtClean="0">
              <a:solidFill>
                <a:srgbClr val="287D7D"/>
              </a:solidFill>
              <a:latin typeface="Calibri"/>
              <a:ea typeface="Calibri"/>
              <a:cs typeface="Calibri"/>
              <a:sym typeface="Calibri"/>
            </a:endParaRPr>
          </a:p>
        </p:txBody>
      </p:sp>
      <p:sp>
        <p:nvSpPr>
          <p:cNvPr id="341" name="Google Shape;341;p1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42" name="Google Shape;342;p13"/>
          <p:cNvPicPr preferRelativeResize="0"/>
          <p:nvPr/>
        </p:nvPicPr>
        <p:blipFill rotWithShape="1">
          <a:blip r:embed="rId3">
            <a:alphaModFix/>
          </a:blip>
          <a:srcRect/>
          <a:stretch/>
        </p:blipFill>
        <p:spPr>
          <a:xfrm>
            <a:off x="5998029" y="1746899"/>
            <a:ext cx="2949922" cy="4479730"/>
          </a:xfrm>
          <a:prstGeom prst="rect">
            <a:avLst/>
          </a:prstGeom>
          <a:noFill/>
          <a:ln>
            <a:noFill/>
          </a:ln>
        </p:spPr>
      </p:pic>
      <p:sp>
        <p:nvSpPr>
          <p:cNvPr id="343" name="Google Shape;343;p13"/>
          <p:cNvSpPr txBox="1"/>
          <p:nvPr/>
        </p:nvSpPr>
        <p:spPr>
          <a:xfrm>
            <a:off x="5925739" y="6306105"/>
            <a:ext cx="288412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7.3: </a:t>
            </a:r>
            <a:r>
              <a:rPr lang="el-GR" sz="1100" dirty="0">
                <a:solidFill>
                  <a:schemeClr val="dk1"/>
                </a:solidFill>
                <a:latin typeface="Calibri"/>
                <a:ea typeface="Calibri"/>
                <a:cs typeface="Calibri"/>
                <a:sym typeface="Calibri"/>
              </a:rPr>
              <a:t>Διαφορετικοί τύποι θερμομέτρων.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sp>
        <p:nvSpPr>
          <p:cNvPr id="108" name="Google Shape;108;p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09" name="Google Shape;109;p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0" name="Google Shape;110;p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1" name="Google Shape;111;p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2" name="Google Shape;112;p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3" name="Google Shape;113;p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4" name="Google Shape;114;p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5" name="Google Shape;115;p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6" name="Google Shape;116;p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7" name="Google Shape;117;p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8" name="Google Shape;118;p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19" name="Google Shape;119;p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20" name="Google Shape;120;p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21" name="Google Shape;121;p2"/>
          <p:cNvSpPr txBox="1"/>
          <p:nvPr/>
        </p:nvSpPr>
        <p:spPr>
          <a:xfrm>
            <a:off x="392187" y="859669"/>
            <a:ext cx="4299555"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b="1" dirty="0">
                <a:solidFill>
                  <a:schemeClr val="dk1"/>
                </a:solidFill>
                <a:latin typeface="Calibri"/>
                <a:ea typeface="Calibri"/>
                <a:cs typeface="Calibri"/>
                <a:sym typeface="Calibri"/>
              </a:rPr>
              <a:t>Προσδοκώμενα Αποτελέσματα:</a:t>
            </a:r>
            <a:endParaRPr sz="2400" b="1" dirty="0">
              <a:solidFill>
                <a:schemeClr val="dk1"/>
              </a:solidFill>
              <a:latin typeface="Calibri"/>
              <a:ea typeface="Calibri"/>
              <a:cs typeface="Calibri"/>
              <a:sym typeface="Calibri"/>
            </a:endParaRPr>
          </a:p>
        </p:txBody>
      </p:sp>
      <p:sp>
        <p:nvSpPr>
          <p:cNvPr id="122" name="Google Shape;122;p2"/>
          <p:cNvSpPr txBox="1"/>
          <p:nvPr/>
        </p:nvSpPr>
        <p:spPr>
          <a:xfrm>
            <a:off x="450850" y="1604434"/>
            <a:ext cx="8399236" cy="5078273"/>
          </a:xfrm>
          <a:prstGeom prst="rect">
            <a:avLst/>
          </a:prstGeom>
          <a:noFill/>
          <a:ln>
            <a:noFill/>
          </a:ln>
        </p:spPr>
        <p:txBody>
          <a:bodyPr spcFirstLastPara="1" wrap="square" lIns="91425" tIns="45700" rIns="91425" bIns="45700" anchor="t" anchorCtr="0">
            <a:spAutoFit/>
          </a:bodyPr>
          <a:lstStyle/>
          <a:p>
            <a:pPr lvl="0">
              <a:lnSpc>
                <a:spcPct val="150000"/>
              </a:lnSpc>
            </a:pPr>
            <a:r>
              <a:rPr lang="el-GR" sz="2800" b="1" dirty="0">
                <a:solidFill>
                  <a:schemeClr val="dk1"/>
                </a:solidFill>
                <a:latin typeface="Calibri"/>
                <a:ea typeface="Calibri"/>
                <a:cs typeface="Calibri"/>
                <a:sym typeface="Calibri"/>
              </a:rPr>
              <a:t>Μετά το πέρας της ενότητας, θα είστε ικανοί/ες να:</a:t>
            </a: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απαριθμείτε </a:t>
            </a:r>
            <a:r>
              <a:rPr lang="el-GR" sz="2800" dirty="0">
                <a:solidFill>
                  <a:schemeClr val="dk1"/>
                </a:solidFill>
                <a:latin typeface="Calibri"/>
                <a:ea typeface="Calibri"/>
                <a:cs typeface="Calibri"/>
                <a:sym typeface="Calibri"/>
              </a:rPr>
              <a:t>τα σημεία μέτρησης της θερμοκρασίας σώματος και τις φυσιολογικές τιμές σε κάθε </a:t>
            </a:r>
            <a:r>
              <a:rPr lang="el-GR" sz="2800" dirty="0" smtClean="0">
                <a:solidFill>
                  <a:schemeClr val="dk1"/>
                </a:solidFill>
                <a:latin typeface="Calibri"/>
                <a:ea typeface="Calibri"/>
                <a:cs typeface="Calibri"/>
                <a:sym typeface="Calibri"/>
              </a:rPr>
              <a:t>σημείο</a:t>
            </a: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περιγράφετε </a:t>
            </a:r>
            <a:r>
              <a:rPr lang="el-GR" sz="2800" dirty="0">
                <a:solidFill>
                  <a:schemeClr val="dk1"/>
                </a:solidFill>
                <a:latin typeface="Calibri"/>
                <a:ea typeface="Calibri"/>
                <a:cs typeface="Calibri"/>
                <a:sym typeface="Calibri"/>
              </a:rPr>
              <a:t>τον μηχανισμό της </a:t>
            </a:r>
            <a:r>
              <a:rPr lang="el-GR" sz="2800" dirty="0" smtClean="0">
                <a:solidFill>
                  <a:schemeClr val="dk1"/>
                </a:solidFill>
                <a:latin typeface="Calibri"/>
                <a:ea typeface="Calibri"/>
                <a:cs typeface="Calibri"/>
                <a:sym typeface="Calibri"/>
              </a:rPr>
              <a:t>εφίδρωσης</a:t>
            </a: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διακρίνετε </a:t>
            </a:r>
            <a:r>
              <a:rPr lang="el-GR" sz="2800" dirty="0">
                <a:solidFill>
                  <a:schemeClr val="dk1"/>
                </a:solidFill>
                <a:latin typeface="Calibri"/>
                <a:ea typeface="Calibri"/>
                <a:cs typeface="Calibri"/>
                <a:sym typeface="Calibri"/>
              </a:rPr>
              <a:t>τον πυρετό από την </a:t>
            </a:r>
            <a:r>
              <a:rPr lang="el-GR" sz="2800" dirty="0" smtClean="0">
                <a:solidFill>
                  <a:schemeClr val="dk1"/>
                </a:solidFill>
                <a:latin typeface="Calibri"/>
                <a:ea typeface="Calibri"/>
                <a:cs typeface="Calibri"/>
                <a:sym typeface="Calibri"/>
              </a:rPr>
              <a:t>υπερθερμία</a:t>
            </a:r>
            <a:endParaRPr sz="2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123" name="Google Shape;123;p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8" name="Google Shape;328;p1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9" name="Google Shape;329;p1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0" name="Google Shape;330;p1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1" name="Google Shape;331;p1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2" name="Google Shape;332;p1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3" name="Google Shape;333;p1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4" name="Google Shape;334;p1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5" name="Google Shape;335;p1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6" name="Google Shape;336;p1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7" name="Google Shape;337;p1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8" name="Google Shape;338;p1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39" name="Google Shape;339;p1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40" name="Google Shape;340;p13"/>
          <p:cNvSpPr txBox="1"/>
          <p:nvPr/>
        </p:nvSpPr>
        <p:spPr>
          <a:xfrm>
            <a:off x="302685" y="856397"/>
            <a:ext cx="5510286" cy="61862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Θερμοκρασία </a:t>
            </a:r>
            <a:r>
              <a:rPr lang="el-GR" sz="2400" dirty="0" smtClean="0">
                <a:solidFill>
                  <a:srgbClr val="287D7D"/>
                </a:solidFill>
                <a:latin typeface="Calibri"/>
                <a:ea typeface="Calibri"/>
                <a:cs typeface="Calibri"/>
                <a:sym typeface="Calibri"/>
              </a:rPr>
              <a:t>σώματος</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Οι </a:t>
            </a:r>
            <a:r>
              <a:rPr lang="el-GR" sz="2400" dirty="0">
                <a:solidFill>
                  <a:srgbClr val="287D7D"/>
                </a:solidFill>
                <a:latin typeface="Calibri"/>
                <a:ea typeface="Calibri"/>
                <a:cs typeface="Calibri"/>
                <a:sym typeface="Calibri"/>
              </a:rPr>
              <a:t>φυσιολογικές τιμές για κάθε θέση μέτρησης είναι διαφορετικές </a:t>
            </a:r>
            <a:r>
              <a:rPr lang="el-GR" sz="2400" dirty="0">
                <a:solidFill>
                  <a:schemeClr val="dk1"/>
                </a:solidFill>
                <a:latin typeface="Calibri"/>
                <a:ea typeface="Calibri"/>
                <a:cs typeface="Calibri"/>
                <a:sym typeface="Calibri"/>
              </a:rPr>
              <a:t>με τις τιμές των εσωτερικών </a:t>
            </a:r>
            <a:r>
              <a:rPr lang="el-GR" sz="2400" dirty="0" smtClean="0">
                <a:solidFill>
                  <a:schemeClr val="dk1"/>
                </a:solidFill>
                <a:latin typeface="Calibri"/>
                <a:ea typeface="Calibri"/>
                <a:cs typeface="Calibri"/>
                <a:sym typeface="Calibri"/>
              </a:rPr>
              <a:t>βλεννογόνων</a:t>
            </a:r>
            <a:r>
              <a:rPr lang="en-US" sz="2400" dirty="0" smtClean="0">
                <a:solidFill>
                  <a:schemeClr val="dk1"/>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όπως </a:t>
            </a:r>
            <a:r>
              <a:rPr lang="el-GR" sz="2400" dirty="0">
                <a:solidFill>
                  <a:schemeClr val="dk1"/>
                </a:solidFill>
                <a:latin typeface="Calibri"/>
                <a:ea typeface="Calibri"/>
                <a:cs typeface="Calibri"/>
                <a:sym typeface="Calibri"/>
              </a:rPr>
              <a:t>το στόμα και το ορθό να είναι υψηλότερες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από </a:t>
            </a:r>
            <a:r>
              <a:rPr lang="el-GR" sz="2400" dirty="0">
                <a:solidFill>
                  <a:schemeClr val="dk1"/>
                </a:solidFill>
                <a:latin typeface="Calibri"/>
                <a:ea typeface="Calibri"/>
                <a:cs typeface="Calibri"/>
                <a:sym typeface="Calibri"/>
              </a:rPr>
              <a:t>τις τιμές της επιφάνειας του δέρματος, όπως η μασχάλη και  το </a:t>
            </a:r>
            <a:r>
              <a:rPr lang="el-GR" sz="2400" dirty="0" smtClean="0">
                <a:solidFill>
                  <a:schemeClr val="dk1"/>
                </a:solidFill>
                <a:latin typeface="Calibri"/>
                <a:ea typeface="Calibri"/>
                <a:cs typeface="Calibri"/>
                <a:sym typeface="Calibri"/>
              </a:rPr>
              <a:t>μέτωπο</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 </a:t>
            </a:r>
            <a:endParaRPr sz="2800" dirty="0"/>
          </a:p>
        </p:txBody>
      </p:sp>
      <p:sp>
        <p:nvSpPr>
          <p:cNvPr id="341" name="Google Shape;341;p1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42" name="Google Shape;342;p13"/>
          <p:cNvPicPr preferRelativeResize="0"/>
          <p:nvPr/>
        </p:nvPicPr>
        <p:blipFill rotWithShape="1">
          <a:blip r:embed="rId3">
            <a:alphaModFix/>
          </a:blip>
          <a:srcRect/>
          <a:stretch/>
        </p:blipFill>
        <p:spPr>
          <a:xfrm>
            <a:off x="5725885" y="1746899"/>
            <a:ext cx="3222066" cy="4479730"/>
          </a:xfrm>
          <a:prstGeom prst="rect">
            <a:avLst/>
          </a:prstGeom>
          <a:noFill/>
          <a:ln>
            <a:noFill/>
          </a:ln>
        </p:spPr>
      </p:pic>
      <p:sp>
        <p:nvSpPr>
          <p:cNvPr id="343" name="Google Shape;343;p13"/>
          <p:cNvSpPr txBox="1"/>
          <p:nvPr/>
        </p:nvSpPr>
        <p:spPr>
          <a:xfrm>
            <a:off x="5925739" y="6306105"/>
            <a:ext cx="2884123"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7.3: </a:t>
            </a:r>
            <a:r>
              <a:rPr lang="el-GR" sz="1100" dirty="0">
                <a:solidFill>
                  <a:schemeClr val="dk1"/>
                </a:solidFill>
                <a:latin typeface="Calibri"/>
                <a:ea typeface="Calibri"/>
                <a:cs typeface="Calibri"/>
                <a:sym typeface="Calibri"/>
              </a:rPr>
              <a:t>Διαφορετικοί τύποι θερμομέτρων.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8" name="Google Shape;328;p1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29" name="Google Shape;329;p1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0" name="Google Shape;330;p1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1" name="Google Shape;331;p1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2" name="Google Shape;332;p1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3" name="Google Shape;333;p1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4" name="Google Shape;334;p1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5" name="Google Shape;335;p1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6" name="Google Shape;336;p1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7" name="Google Shape;337;p1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38" name="Google Shape;338;p1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39" name="Google Shape;339;p1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40" name="Google Shape;340;p13"/>
          <p:cNvSpPr txBox="1"/>
          <p:nvPr/>
        </p:nvSpPr>
        <p:spPr>
          <a:xfrm>
            <a:off x="302685" y="856397"/>
            <a:ext cx="8264372"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Θερμοκρασία </a:t>
            </a:r>
            <a:r>
              <a:rPr lang="el-GR" sz="2400" dirty="0" smtClean="0">
                <a:solidFill>
                  <a:srgbClr val="287D7D"/>
                </a:solidFill>
                <a:latin typeface="Calibri"/>
                <a:ea typeface="Calibri"/>
                <a:cs typeface="Calibri"/>
                <a:sym typeface="Calibri"/>
              </a:rPr>
              <a:t>σώματος</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Αδρές </a:t>
            </a:r>
            <a:r>
              <a:rPr lang="el-GR" sz="2400" dirty="0">
                <a:solidFill>
                  <a:schemeClr val="dk1"/>
                </a:solidFill>
                <a:latin typeface="Calibri"/>
                <a:ea typeface="Calibri"/>
                <a:cs typeface="Calibri"/>
                <a:sym typeface="Calibri"/>
              </a:rPr>
              <a:t>φυσιολογικές τιμές της θερμοκρασίας σώματος στους ενήλικες </a:t>
            </a:r>
            <a:r>
              <a:rPr lang="el-GR" sz="2400" dirty="0" smtClean="0">
                <a:solidFill>
                  <a:schemeClr val="dk1"/>
                </a:solidFill>
                <a:latin typeface="Calibri"/>
                <a:ea typeface="Calibri"/>
                <a:cs typeface="Calibri"/>
                <a:sym typeface="Calibri"/>
              </a:rPr>
              <a:t>είναι</a:t>
            </a:r>
            <a:r>
              <a:rPr lang="en-US" sz="2400" dirty="0" smtClean="0">
                <a:solidFill>
                  <a:schemeClr val="dk1"/>
                </a:solidFill>
                <a:latin typeface="Calibri"/>
                <a:ea typeface="Calibri"/>
                <a:cs typeface="Calibri"/>
                <a:sym typeface="Calibri"/>
              </a:rPr>
              <a:t>:</a:t>
            </a: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από 36 έως 37 βαθμούς Κελσίου στην μασχάλη και στο </a:t>
            </a:r>
            <a:r>
              <a:rPr lang="el-GR" sz="2400" dirty="0" smtClean="0">
                <a:solidFill>
                  <a:schemeClr val="dk1"/>
                </a:solidFill>
                <a:latin typeface="Calibri"/>
                <a:ea typeface="Calibri"/>
                <a:cs typeface="Calibri"/>
                <a:sym typeface="Calibri"/>
              </a:rPr>
              <a:t>μέτωπο</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έως </a:t>
            </a:r>
            <a:r>
              <a:rPr lang="el-GR" sz="2400" dirty="0">
                <a:solidFill>
                  <a:schemeClr val="dk1"/>
                </a:solidFill>
                <a:latin typeface="Calibri"/>
                <a:ea typeface="Calibri"/>
                <a:cs typeface="Calibri"/>
                <a:sym typeface="Calibri"/>
              </a:rPr>
              <a:t>37,2 στο στόμα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έως 37, 6 στο </a:t>
            </a:r>
            <a:r>
              <a:rPr lang="el-GR" sz="2400" dirty="0" smtClean="0">
                <a:solidFill>
                  <a:schemeClr val="dk1"/>
                </a:solidFill>
                <a:latin typeface="Calibri"/>
                <a:ea typeface="Calibri"/>
                <a:cs typeface="Calibri"/>
                <a:sym typeface="Calibri"/>
              </a:rPr>
              <a:t>ορθό</a:t>
            </a:r>
            <a:endParaRPr sz="2800" dirty="0"/>
          </a:p>
        </p:txBody>
      </p:sp>
      <p:sp>
        <p:nvSpPr>
          <p:cNvPr id="341" name="Google Shape;341;p1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16418" name="Picture 2" descr="Το σωστό θερμόμετρο και η θερμοκρασία του παιδιού - δορυφόρος"/>
          <p:cNvPicPr>
            <a:picLocks noChangeAspect="1" noChangeArrowheads="1"/>
          </p:cNvPicPr>
          <p:nvPr/>
        </p:nvPicPr>
        <p:blipFill>
          <a:blip r:embed="rId3"/>
          <a:srcRect l="45667" t="23191"/>
          <a:stretch>
            <a:fillRect/>
          </a:stretch>
        </p:blipFill>
        <p:spPr bwMode="auto">
          <a:xfrm>
            <a:off x="5486401" y="3537857"/>
            <a:ext cx="3156857" cy="2677660"/>
          </a:xfrm>
          <a:prstGeom prst="rect">
            <a:avLst/>
          </a:prstGeom>
          <a:noFill/>
          <a:effectLst>
            <a:softEdge rad="317500"/>
          </a:effectLst>
        </p:spPr>
      </p:pic>
      <p:sp>
        <p:nvSpPr>
          <p:cNvPr id="316420" name="AutoShape 4" descr="Ο καλύτερος τρόπος για τη μέτρηση της θερμοκρασίας | paidiatrostirnavos.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16422" name="AutoShape 6" descr="Ο καλύτερος τρόπος για τη μέτρηση της θερμοκρασίας | paidiatrostirnavos.g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16424" name="Picture 8" descr="Ποιο είναι το καλύτερο θερμόμετρο; - FamilyLife.gr"/>
          <p:cNvPicPr>
            <a:picLocks noChangeAspect="1" noChangeArrowheads="1"/>
          </p:cNvPicPr>
          <p:nvPr/>
        </p:nvPicPr>
        <p:blipFill>
          <a:blip r:embed="rId4"/>
          <a:srcRect t="40129" b="34633"/>
          <a:stretch>
            <a:fillRect/>
          </a:stretch>
        </p:blipFill>
        <p:spPr bwMode="auto">
          <a:xfrm>
            <a:off x="1668689" y="3766457"/>
            <a:ext cx="3048000" cy="1153886"/>
          </a:xfrm>
          <a:prstGeom prst="rect">
            <a:avLst/>
          </a:prstGeom>
          <a:noFill/>
          <a:effectLst>
            <a:softEdge rad="63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49" name="Google Shape;349;p1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0" name="Google Shape;350;p1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1" name="Google Shape;351;p1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2" name="Google Shape;352;p1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3" name="Google Shape;353;p1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4" name="Google Shape;354;p1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5" name="Google Shape;355;p1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6" name="Google Shape;356;p1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7" name="Google Shape;357;p1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8" name="Google Shape;358;p1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9" name="Google Shape;359;p1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60" name="Google Shape;360;p1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61" name="Google Shape;361;p14"/>
          <p:cNvSpPr txBox="1"/>
          <p:nvPr/>
        </p:nvSpPr>
        <p:spPr>
          <a:xfrm>
            <a:off x="315990" y="892326"/>
            <a:ext cx="6117467" cy="42472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Θερμοκρασία σώματος στα </a:t>
            </a:r>
            <a:r>
              <a:rPr lang="el-GR" sz="2000" dirty="0" smtClean="0">
                <a:solidFill>
                  <a:srgbClr val="287D7D"/>
                </a:solidFill>
                <a:latin typeface="Calibri"/>
                <a:ea typeface="Calibri"/>
                <a:cs typeface="Calibri"/>
                <a:sym typeface="Calibri"/>
              </a:rPr>
              <a:t>παιδιά</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Η θερμοκρασία των βρεφών είναι συνήθως μεγαλύτερη από την θερμοκρασία των παιδιών και των </a:t>
            </a:r>
            <a:r>
              <a:rPr lang="el-GR" sz="2000" dirty="0" smtClean="0">
                <a:solidFill>
                  <a:schemeClr val="dk1"/>
                </a:solidFill>
                <a:latin typeface="Calibri"/>
                <a:ea typeface="Calibri"/>
                <a:cs typeface="Calibri"/>
                <a:sym typeface="Calibri"/>
              </a:rPr>
              <a:t>ενηλίκων</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Σύμφωνα </a:t>
            </a:r>
            <a:r>
              <a:rPr lang="el-GR" sz="2000" dirty="0">
                <a:solidFill>
                  <a:schemeClr val="dk1"/>
                </a:solidFill>
                <a:latin typeface="Calibri"/>
                <a:ea typeface="Calibri"/>
                <a:cs typeface="Calibri"/>
                <a:sym typeface="Calibri"/>
              </a:rPr>
              <a:t>με την Αμερικανική Παιδιατρική εταιρεία, οι θερμοκρασίες από 36.4 έως 37,5 βαθμούς Κελσίου θεωρούνται φυσιολογικές για τα παιδιά με μέτρηση της θερμοκρασίας στη </a:t>
            </a:r>
            <a:r>
              <a:rPr lang="el-GR" sz="2000" dirty="0" smtClean="0">
                <a:solidFill>
                  <a:schemeClr val="dk1"/>
                </a:solidFill>
                <a:latin typeface="Calibri"/>
                <a:ea typeface="Calibri"/>
                <a:cs typeface="Calibri"/>
                <a:sym typeface="Calibri"/>
              </a:rPr>
              <a:t>μασχάλη</a:t>
            </a:r>
            <a:endParaRPr sz="1800" dirty="0">
              <a:solidFill>
                <a:schemeClr val="dk1"/>
              </a:solidFill>
              <a:latin typeface="Calibri"/>
              <a:ea typeface="Calibri"/>
              <a:cs typeface="Calibri"/>
              <a:sym typeface="Calibri"/>
            </a:endParaRPr>
          </a:p>
        </p:txBody>
      </p:sp>
      <p:sp>
        <p:nvSpPr>
          <p:cNvPr id="362" name="Google Shape;362;p1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63" name="Google Shape;363;p14"/>
          <p:cNvPicPr preferRelativeResize="0"/>
          <p:nvPr/>
        </p:nvPicPr>
        <p:blipFill rotWithShape="1">
          <a:blip r:embed="rId3">
            <a:alphaModFix/>
          </a:blip>
          <a:srcRect/>
          <a:stretch/>
        </p:blipFill>
        <p:spPr>
          <a:xfrm>
            <a:off x="6548145" y="1556052"/>
            <a:ext cx="2193083" cy="3981450"/>
          </a:xfrm>
          <a:prstGeom prst="rect">
            <a:avLst/>
          </a:prstGeom>
          <a:noFill/>
          <a:ln>
            <a:noFill/>
          </a:ln>
        </p:spPr>
      </p:pic>
      <p:sp>
        <p:nvSpPr>
          <p:cNvPr id="364" name="Google Shape;364;p14"/>
          <p:cNvSpPr txBox="1"/>
          <p:nvPr/>
        </p:nvSpPr>
        <p:spPr>
          <a:xfrm>
            <a:off x="6093366" y="5752798"/>
            <a:ext cx="277511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7.4: </a:t>
            </a:r>
            <a:r>
              <a:rPr lang="el-GR" sz="1100" dirty="0">
                <a:solidFill>
                  <a:schemeClr val="dk1"/>
                </a:solidFill>
                <a:latin typeface="Calibri"/>
                <a:ea typeface="Calibri"/>
                <a:cs typeface="Calibri"/>
                <a:sym typeface="Calibri"/>
              </a:rPr>
              <a:t>Χαρακτηριστικά θερμομέτρων.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49" name="Google Shape;349;p1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0" name="Google Shape;350;p1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1" name="Google Shape;351;p1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2" name="Google Shape;352;p1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3" name="Google Shape;353;p1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4" name="Google Shape;354;p1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5" name="Google Shape;355;p1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6" name="Google Shape;356;p1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7" name="Google Shape;357;p1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8" name="Google Shape;358;p1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9" name="Google Shape;359;p1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60" name="Google Shape;360;p1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61" name="Google Shape;361;p14"/>
          <p:cNvSpPr txBox="1"/>
          <p:nvPr/>
        </p:nvSpPr>
        <p:spPr>
          <a:xfrm>
            <a:off x="315990" y="892326"/>
            <a:ext cx="5997724"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Θερμοκρασία σώματος στα παιδιά.</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χρησιμοποίηση ψηφιακών θερμομέτρων αποτελεί εύκολη και ασφαλή μέτρηση της θερμοκρασίας για τα παιδιά σε σύγκριση με τα γυάλινα υδραργυρικά θερμόμετρα, τα οποία έχουν καταργηθεί τα τελευταία χρόνια.  </a:t>
            </a:r>
            <a:endParaRPr sz="2000" dirty="0">
              <a:solidFill>
                <a:schemeClr val="dk1"/>
              </a:solidFill>
              <a:latin typeface="Calibri"/>
              <a:ea typeface="Calibri"/>
              <a:cs typeface="Calibri"/>
              <a:sym typeface="Calibri"/>
            </a:endParaRPr>
          </a:p>
        </p:txBody>
      </p:sp>
      <p:sp>
        <p:nvSpPr>
          <p:cNvPr id="362" name="Google Shape;362;p1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63" name="Google Shape;363;p14"/>
          <p:cNvPicPr preferRelativeResize="0"/>
          <p:nvPr/>
        </p:nvPicPr>
        <p:blipFill rotWithShape="1">
          <a:blip r:embed="rId3">
            <a:alphaModFix/>
          </a:blip>
          <a:srcRect/>
          <a:stretch/>
        </p:blipFill>
        <p:spPr>
          <a:xfrm>
            <a:off x="6428403" y="1577824"/>
            <a:ext cx="2193083" cy="3981450"/>
          </a:xfrm>
          <a:prstGeom prst="rect">
            <a:avLst/>
          </a:prstGeom>
          <a:noFill/>
          <a:ln>
            <a:noFill/>
          </a:ln>
        </p:spPr>
      </p:pic>
      <p:sp>
        <p:nvSpPr>
          <p:cNvPr id="364" name="Google Shape;364;p14"/>
          <p:cNvSpPr txBox="1"/>
          <p:nvPr/>
        </p:nvSpPr>
        <p:spPr>
          <a:xfrm>
            <a:off x="6093366" y="5752798"/>
            <a:ext cx="277511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7.4: </a:t>
            </a:r>
            <a:r>
              <a:rPr lang="el-GR" sz="1100" dirty="0">
                <a:solidFill>
                  <a:schemeClr val="dk1"/>
                </a:solidFill>
                <a:latin typeface="Calibri"/>
                <a:ea typeface="Calibri"/>
                <a:cs typeface="Calibri"/>
                <a:sym typeface="Calibri"/>
              </a:rPr>
              <a:t>Χαρακτηριστικά θερμομέτρων.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1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49" name="Google Shape;349;p1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0" name="Google Shape;350;p1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1" name="Google Shape;351;p1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2" name="Google Shape;352;p1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3" name="Google Shape;353;p1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4" name="Google Shape;354;p1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5" name="Google Shape;355;p1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6" name="Google Shape;356;p1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7" name="Google Shape;357;p1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8" name="Google Shape;358;p1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59" name="Google Shape;359;p1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60" name="Google Shape;360;p1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61" name="Google Shape;361;p14"/>
          <p:cNvSpPr txBox="1"/>
          <p:nvPr/>
        </p:nvSpPr>
        <p:spPr>
          <a:xfrm>
            <a:off x="315990" y="892326"/>
            <a:ext cx="6335181" cy="498594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Θερμοκρασία σώματος στα παιδιά.</a:t>
            </a:r>
            <a:endParaRPr sz="2400" dirty="0"/>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κατάργησή τους έγινε εξαιτίας των κινδύνων  τα παιδιά, όπως και οι ενήλικές να έρθουν σε επαφή με τον υδράργυρο, αλλά και να τραυματιστούν από το σπασμένο </a:t>
            </a:r>
            <a:r>
              <a:rPr lang="el-GR" sz="2000" dirty="0" smtClean="0">
                <a:solidFill>
                  <a:schemeClr val="dk1"/>
                </a:solidFill>
                <a:latin typeface="Calibri"/>
                <a:ea typeface="Calibri"/>
                <a:cs typeface="Calibri"/>
                <a:sym typeface="Calibri"/>
              </a:rPr>
              <a:t>γυαλί</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Για τα βρέφη θερμοκρασίες κάτω των 38 βαθμών Κελσίου θεωρούνται φυσιολογικές αν δεν υπάρχουν άλλα </a:t>
            </a:r>
            <a:r>
              <a:rPr lang="el-GR" sz="2000" dirty="0" smtClean="0">
                <a:solidFill>
                  <a:schemeClr val="dk1"/>
                </a:solidFill>
                <a:latin typeface="Calibri"/>
                <a:ea typeface="Calibri"/>
                <a:cs typeface="Calibri"/>
                <a:sym typeface="Calibri"/>
              </a:rPr>
              <a:t>συμπτώματα</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 </a:t>
            </a:r>
            <a:endParaRPr sz="2400" dirty="0"/>
          </a:p>
          <a:p>
            <a:pPr marL="0" marR="0" lvl="0" indent="0" algn="l" rtl="0">
              <a:lnSpc>
                <a:spcPct val="150000"/>
              </a:lnSpc>
              <a:spcBef>
                <a:spcPts val="0"/>
              </a:spcBef>
              <a:spcAft>
                <a:spcPts val="0"/>
              </a:spcAft>
              <a:buNone/>
            </a:pPr>
            <a:endParaRPr dirty="0">
              <a:solidFill>
                <a:schemeClr val="dk1"/>
              </a:solidFill>
              <a:latin typeface="Calibri"/>
              <a:ea typeface="Calibri"/>
              <a:cs typeface="Calibri"/>
              <a:sym typeface="Calibri"/>
            </a:endParaRPr>
          </a:p>
        </p:txBody>
      </p:sp>
      <p:sp>
        <p:nvSpPr>
          <p:cNvPr id="362" name="Google Shape;362;p1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363" name="Google Shape;363;p14"/>
          <p:cNvPicPr preferRelativeResize="0"/>
          <p:nvPr/>
        </p:nvPicPr>
        <p:blipFill rotWithShape="1">
          <a:blip r:embed="rId3">
            <a:alphaModFix/>
          </a:blip>
          <a:srcRect/>
          <a:stretch/>
        </p:blipFill>
        <p:spPr>
          <a:xfrm>
            <a:off x="6537260" y="1512510"/>
            <a:ext cx="2193083" cy="3981450"/>
          </a:xfrm>
          <a:prstGeom prst="rect">
            <a:avLst/>
          </a:prstGeom>
          <a:noFill/>
          <a:ln>
            <a:noFill/>
          </a:ln>
        </p:spPr>
      </p:pic>
      <p:sp>
        <p:nvSpPr>
          <p:cNvPr id="364" name="Google Shape;364;p14"/>
          <p:cNvSpPr txBox="1"/>
          <p:nvPr/>
        </p:nvSpPr>
        <p:spPr>
          <a:xfrm>
            <a:off x="6093366" y="5752798"/>
            <a:ext cx="2775119"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7.4: </a:t>
            </a:r>
            <a:r>
              <a:rPr lang="el-GR" sz="1100" dirty="0">
                <a:solidFill>
                  <a:schemeClr val="dk1"/>
                </a:solidFill>
                <a:latin typeface="Calibri"/>
                <a:ea typeface="Calibri"/>
                <a:cs typeface="Calibri"/>
                <a:sym typeface="Calibri"/>
              </a:rPr>
              <a:t>Χαρακτηριστικά θερμομέτρων.  </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0" name="Google Shape;370;p1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1" name="Google Shape;371;p1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2" name="Google Shape;372;p1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3" name="Google Shape;373;p1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4" name="Google Shape;374;p1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5" name="Google Shape;375;p1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6" name="Google Shape;376;p1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7" name="Google Shape;377;p1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8" name="Google Shape;378;p1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9" name="Google Shape;379;p1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0" name="Google Shape;380;p1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81" name="Google Shape;381;p1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82" name="Google Shape;382;p15"/>
          <p:cNvSpPr txBox="1"/>
          <p:nvPr/>
        </p:nvSpPr>
        <p:spPr>
          <a:xfrm>
            <a:off x="277285" y="857248"/>
            <a:ext cx="4828115"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r>
              <a:rPr lang="el-GR" sz="2000" dirty="0">
                <a:solidFill>
                  <a:schemeClr val="dk1"/>
                </a:solidFill>
                <a:latin typeface="Calibri"/>
                <a:ea typeface="Calibri"/>
                <a:cs typeface="Calibri"/>
                <a:sym typeface="Calibri"/>
              </a:rPr>
              <a:t> </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Παράγοντες που επηρεάζουν την θερμοκρασία</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rgbClr val="287D7D"/>
                </a:solidFill>
                <a:latin typeface="Calibri"/>
                <a:ea typeface="Calibri"/>
                <a:cs typeface="Calibri"/>
                <a:sym typeface="Calibri"/>
              </a:rPr>
              <a:t>Το φύλο </a:t>
            </a:r>
            <a:r>
              <a:rPr lang="el-GR" sz="2000" dirty="0">
                <a:solidFill>
                  <a:schemeClr val="dk1"/>
                </a:solidFill>
                <a:latin typeface="Calibri"/>
                <a:ea typeface="Calibri"/>
                <a:cs typeface="Calibri"/>
                <a:sym typeface="Calibri"/>
              </a:rPr>
              <a:t>αποτελεί έναν παράγοντα που επηρεάζει  τη θερμοκρασία του σώματος εξαιτίας σημαντικών διαφορών στη φυσιολογία των δύο </a:t>
            </a:r>
            <a:r>
              <a:rPr lang="el-GR" sz="2000" dirty="0" smtClean="0">
                <a:solidFill>
                  <a:schemeClr val="dk1"/>
                </a:solidFill>
                <a:latin typeface="Calibri"/>
                <a:ea typeface="Calibri"/>
                <a:cs typeface="Calibri"/>
                <a:sym typeface="Calibri"/>
              </a:rPr>
              <a:t>φύλων</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Τέτοιες </a:t>
            </a:r>
            <a:r>
              <a:rPr lang="el-GR" sz="2000" dirty="0">
                <a:solidFill>
                  <a:schemeClr val="dk1"/>
                </a:solidFill>
                <a:latin typeface="Calibri"/>
                <a:ea typeface="Calibri"/>
                <a:cs typeface="Calibri"/>
                <a:sym typeface="Calibri"/>
              </a:rPr>
              <a:t>διαφορές είναι οι ορμόνες του κάθε φύλου, η ρύθμιση του νερού στο σώμα, η ικανότητα για άσκηση και τα ανθρωπομετρικά </a:t>
            </a:r>
            <a:r>
              <a:rPr lang="el-GR" sz="2000" dirty="0" smtClean="0">
                <a:solidFill>
                  <a:schemeClr val="dk1"/>
                </a:solidFill>
                <a:latin typeface="Calibri"/>
                <a:ea typeface="Calibri"/>
                <a:cs typeface="Calibri"/>
                <a:sym typeface="Calibri"/>
              </a:rPr>
              <a:t>χαρακτηριστικά</a:t>
            </a:r>
            <a:endParaRPr lang="en-US" sz="2000" dirty="0" smtClean="0">
              <a:solidFill>
                <a:schemeClr val="dk1"/>
              </a:solidFill>
              <a:latin typeface="Calibri"/>
              <a:ea typeface="Calibri"/>
              <a:cs typeface="Calibri"/>
              <a:sym typeface="Calibri"/>
            </a:endParaRPr>
          </a:p>
        </p:txBody>
      </p:sp>
      <p:sp>
        <p:nvSpPr>
          <p:cNvPr id="383" name="Google Shape;383;p1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90466" name="Picture 2" descr="Πώς νιώθουν για το φύλο τους οι ασθενείς με διαταραχές ανάπτυξης φύλου;"/>
          <p:cNvPicPr>
            <a:picLocks noChangeAspect="1" noChangeArrowheads="1"/>
          </p:cNvPicPr>
          <p:nvPr/>
        </p:nvPicPr>
        <p:blipFill>
          <a:blip r:embed="rId3"/>
          <a:srcRect/>
          <a:stretch>
            <a:fillRect/>
          </a:stretch>
        </p:blipFill>
        <p:spPr bwMode="auto">
          <a:xfrm>
            <a:off x="5301341" y="1727880"/>
            <a:ext cx="3429453" cy="4124326"/>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0" name="Google Shape;370;p1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1" name="Google Shape;371;p1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2" name="Google Shape;372;p1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3" name="Google Shape;373;p1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4" name="Google Shape;374;p1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5" name="Google Shape;375;p1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6" name="Google Shape;376;p1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7" name="Google Shape;377;p1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8" name="Google Shape;378;p1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9" name="Google Shape;379;p1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0" name="Google Shape;380;p1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81" name="Google Shape;381;p1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82" name="Google Shape;382;p15"/>
          <p:cNvSpPr txBox="1"/>
          <p:nvPr/>
        </p:nvSpPr>
        <p:spPr>
          <a:xfrm>
            <a:off x="277286" y="857248"/>
            <a:ext cx="4643057" cy="553993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Παράγοντες που επηρεάζουν την θερμοκρασία</a:t>
            </a:r>
            <a:endParaRPr sz="2800" dirty="0"/>
          </a:p>
          <a:p>
            <a:pPr marL="0" marR="0" lvl="0" indent="0" algn="l" rtl="0">
              <a:lnSpc>
                <a:spcPct val="150000"/>
              </a:lnSpc>
              <a:spcBef>
                <a:spcPts val="0"/>
              </a:spcBef>
              <a:spcAft>
                <a:spcPts val="0"/>
              </a:spcAft>
              <a:buFont typeface="Wingdings" pitchFamily="2" charset="2"/>
              <a:buChar char="ü"/>
            </a:pPr>
            <a:r>
              <a:rPr lang="el-GR" sz="2400" dirty="0" smtClean="0">
                <a:solidFill>
                  <a:srgbClr val="287D7D"/>
                </a:solidFill>
                <a:latin typeface="Calibri"/>
                <a:ea typeface="Calibri"/>
                <a:cs typeface="Calibri"/>
                <a:sym typeface="Calibri"/>
              </a:rPr>
              <a:t>Τα </a:t>
            </a:r>
            <a:r>
              <a:rPr lang="el-GR" sz="2400" dirty="0">
                <a:solidFill>
                  <a:srgbClr val="287D7D"/>
                </a:solidFill>
                <a:latin typeface="Calibri"/>
                <a:ea typeface="Calibri"/>
                <a:cs typeface="Calibri"/>
                <a:sym typeface="Calibri"/>
              </a:rPr>
              <a:t>ανθρωπομετρικά χαρακτηριστικά </a:t>
            </a:r>
            <a:r>
              <a:rPr lang="el-GR" sz="2400" dirty="0">
                <a:solidFill>
                  <a:schemeClr val="dk1"/>
                </a:solidFill>
                <a:latin typeface="Calibri"/>
                <a:ea typeface="Calibri"/>
                <a:cs typeface="Calibri"/>
                <a:sym typeface="Calibri"/>
              </a:rPr>
              <a:t>είναι η μυϊκή μάζα του σώματος, η οποία είναι μεγαλύτερη στους άνδρες και το σωματικό λίπος, το οποίο είναι περισσότερο στις </a:t>
            </a:r>
            <a:r>
              <a:rPr lang="el-GR" sz="2400" dirty="0" smtClean="0">
                <a:solidFill>
                  <a:schemeClr val="dk1"/>
                </a:solidFill>
                <a:latin typeface="Calibri"/>
                <a:ea typeface="Calibri"/>
                <a:cs typeface="Calibri"/>
                <a:sym typeface="Calibri"/>
              </a:rPr>
              <a:t>γυναίκες</a:t>
            </a:r>
            <a:endParaRPr sz="28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383" name="Google Shape;383;p1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90466" name="Picture 2" descr="Πώς νιώθουν για το φύλο τους οι ασθενείς με διαταραχές ανάπτυξης φύλου;"/>
          <p:cNvPicPr>
            <a:picLocks noChangeAspect="1" noChangeArrowheads="1"/>
          </p:cNvPicPr>
          <p:nvPr/>
        </p:nvPicPr>
        <p:blipFill>
          <a:blip r:embed="rId3"/>
          <a:srcRect/>
          <a:stretch>
            <a:fillRect/>
          </a:stretch>
        </p:blipFill>
        <p:spPr bwMode="auto">
          <a:xfrm>
            <a:off x="5083627" y="1542824"/>
            <a:ext cx="3429453" cy="4124326"/>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0" name="Google Shape;370;p1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1" name="Google Shape;371;p1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2" name="Google Shape;372;p1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3" name="Google Shape;373;p1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4" name="Google Shape;374;p1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5" name="Google Shape;375;p1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6" name="Google Shape;376;p1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7" name="Google Shape;377;p1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8" name="Google Shape;378;p1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9" name="Google Shape;379;p1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0" name="Google Shape;380;p1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81" name="Google Shape;381;p1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82" name="Google Shape;382;p15"/>
          <p:cNvSpPr txBox="1"/>
          <p:nvPr/>
        </p:nvSpPr>
        <p:spPr>
          <a:xfrm>
            <a:off x="277285" y="857248"/>
            <a:ext cx="7919657"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Παράγοντες που επηρεάζουν την θερμοκρασία</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Η </a:t>
            </a:r>
            <a:r>
              <a:rPr lang="el-GR" sz="2400" b="1" dirty="0">
                <a:solidFill>
                  <a:srgbClr val="287D7D"/>
                </a:solidFill>
                <a:latin typeface="Calibri"/>
                <a:ea typeface="Calibri"/>
                <a:cs typeface="Calibri"/>
                <a:sym typeface="Calibri"/>
              </a:rPr>
              <a:t>σωματική άσκηση </a:t>
            </a:r>
            <a:r>
              <a:rPr lang="el-GR" sz="2400" dirty="0">
                <a:solidFill>
                  <a:schemeClr val="dk1"/>
                </a:solidFill>
                <a:latin typeface="Calibri"/>
                <a:ea typeface="Calibri"/>
                <a:cs typeface="Calibri"/>
                <a:sym typeface="Calibri"/>
              </a:rPr>
              <a:t>επηρεάζει αυξητικά την θερμοκρασία του σώματος, όπως και η </a:t>
            </a:r>
            <a:r>
              <a:rPr lang="el-GR" sz="2400" dirty="0" smtClean="0">
                <a:solidFill>
                  <a:schemeClr val="dk1"/>
                </a:solidFill>
                <a:latin typeface="Calibri"/>
                <a:ea typeface="Calibri"/>
                <a:cs typeface="Calibri"/>
                <a:sym typeface="Calibri"/>
              </a:rPr>
              <a:t>αφυδάτωση</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383" name="Google Shape;383;p1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63170" name="Picture 2" descr="Η σωματική άσκηση ως συμπληρωματική θεραπεία στην απεξάρτηση από το αλκοόλ  | in.gr"/>
          <p:cNvPicPr>
            <a:picLocks noChangeAspect="1" noChangeArrowheads="1"/>
          </p:cNvPicPr>
          <p:nvPr/>
        </p:nvPicPr>
        <p:blipFill>
          <a:blip r:embed="rId3"/>
          <a:srcRect/>
          <a:stretch>
            <a:fillRect/>
          </a:stretch>
        </p:blipFill>
        <p:spPr bwMode="auto">
          <a:xfrm>
            <a:off x="1349829" y="3374572"/>
            <a:ext cx="6389914" cy="2857500"/>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0" name="Google Shape;370;p1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1" name="Google Shape;371;p1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2" name="Google Shape;372;p1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3" name="Google Shape;373;p1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4" name="Google Shape;374;p1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5" name="Google Shape;375;p1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6" name="Google Shape;376;p1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7" name="Google Shape;377;p1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8" name="Google Shape;378;p1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9" name="Google Shape;379;p1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0" name="Google Shape;380;p1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81" name="Google Shape;381;p1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82" name="Google Shape;382;p15"/>
          <p:cNvSpPr txBox="1"/>
          <p:nvPr/>
        </p:nvSpPr>
        <p:spPr>
          <a:xfrm>
            <a:off x="277285" y="857248"/>
            <a:ext cx="8079315"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Παράγοντες που επηρεάζουν την θερμοκρασία</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Η </a:t>
            </a:r>
            <a:r>
              <a:rPr lang="el-GR" sz="2400" b="1" dirty="0">
                <a:solidFill>
                  <a:srgbClr val="287D7D"/>
                </a:solidFill>
                <a:latin typeface="Calibri"/>
                <a:ea typeface="Calibri"/>
                <a:cs typeface="Calibri"/>
                <a:sym typeface="Calibri"/>
              </a:rPr>
              <a:t>πρόσληψη τροφής </a:t>
            </a:r>
            <a:r>
              <a:rPr lang="el-GR" sz="2400" dirty="0">
                <a:solidFill>
                  <a:schemeClr val="dk1"/>
                </a:solidFill>
                <a:latin typeface="Calibri"/>
                <a:ea typeface="Calibri"/>
                <a:cs typeface="Calibri"/>
                <a:sym typeface="Calibri"/>
              </a:rPr>
              <a:t>αυξάνει την θερμοκρασία του σώματος σε αντίθεση με την ασιτία, η οποία εκδηλώνεται με χαμηλές θερμοκρασίες </a:t>
            </a:r>
            <a:r>
              <a:rPr lang="el-GR" sz="2400" dirty="0" smtClean="0">
                <a:solidFill>
                  <a:schemeClr val="dk1"/>
                </a:solidFill>
                <a:latin typeface="Calibri"/>
                <a:ea typeface="Calibri"/>
                <a:cs typeface="Calibri"/>
                <a:sym typeface="Calibri"/>
              </a:rPr>
              <a:t>σώματος</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383" name="Google Shape;383;p1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61122" name="Picture 2" descr="Οι διαταραχές στην πρόσληψη τροφής μπορούν να επηρεάσουν το καρδιαγγειακό  σύστημα | eirinika.gr"/>
          <p:cNvPicPr>
            <a:picLocks noChangeAspect="1" noChangeArrowheads="1"/>
          </p:cNvPicPr>
          <p:nvPr/>
        </p:nvPicPr>
        <p:blipFill>
          <a:blip r:embed="rId3"/>
          <a:srcRect/>
          <a:stretch>
            <a:fillRect/>
          </a:stretch>
        </p:blipFill>
        <p:spPr bwMode="auto">
          <a:xfrm>
            <a:off x="1592489" y="3679371"/>
            <a:ext cx="6019800" cy="2777899"/>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0" name="Google Shape;370;p1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1" name="Google Shape;371;p1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2" name="Google Shape;372;p1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3" name="Google Shape;373;p1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4" name="Google Shape;374;p1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5" name="Google Shape;375;p1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6" name="Google Shape;376;p1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7" name="Google Shape;377;p1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8" name="Google Shape;378;p1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79" name="Google Shape;379;p1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0" name="Google Shape;380;p1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381" name="Google Shape;381;p1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382" name="Google Shape;382;p15"/>
          <p:cNvSpPr txBox="1"/>
          <p:nvPr/>
        </p:nvSpPr>
        <p:spPr>
          <a:xfrm>
            <a:off x="277285" y="857248"/>
            <a:ext cx="8079315" cy="397027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r>
              <a:rPr lang="el-GR" sz="2400" dirty="0">
                <a:solidFill>
                  <a:schemeClr val="dk1"/>
                </a:solidFill>
                <a:latin typeface="Calibri"/>
                <a:ea typeface="Calibri"/>
                <a:cs typeface="Calibri"/>
                <a:sym typeface="Calibri"/>
              </a:rPr>
              <a:t> </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Παράγοντες που επηρεάζουν την θερμοκρασία</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Η </a:t>
            </a:r>
            <a:r>
              <a:rPr lang="el-GR" sz="2400" b="1" dirty="0">
                <a:solidFill>
                  <a:srgbClr val="287D7D"/>
                </a:solidFill>
                <a:latin typeface="Calibri"/>
                <a:ea typeface="Calibri"/>
                <a:cs typeface="Calibri"/>
                <a:sym typeface="Calibri"/>
              </a:rPr>
              <a:t>ηλικία</a:t>
            </a:r>
            <a:r>
              <a:rPr lang="el-GR" sz="2400" dirty="0">
                <a:solidFill>
                  <a:srgbClr val="287D7D"/>
                </a:solidFill>
                <a:latin typeface="Calibri"/>
                <a:ea typeface="Calibri"/>
                <a:cs typeface="Calibri"/>
                <a:sym typeface="Calibri"/>
              </a:rPr>
              <a:t> </a:t>
            </a:r>
            <a:r>
              <a:rPr lang="el-GR" sz="2400" dirty="0">
                <a:solidFill>
                  <a:schemeClr val="dk1"/>
                </a:solidFill>
                <a:latin typeface="Calibri"/>
                <a:ea typeface="Calibri"/>
                <a:cs typeface="Calibri"/>
                <a:sym typeface="Calibri"/>
              </a:rPr>
              <a:t>επίσης αποτελεί παράγοντα που επηρεάζει την θερμοκρασία του σώματος, όπως και η </a:t>
            </a:r>
            <a:r>
              <a:rPr lang="el-GR" sz="2400" b="1" dirty="0">
                <a:solidFill>
                  <a:srgbClr val="287D7D"/>
                </a:solidFill>
                <a:latin typeface="Calibri"/>
                <a:ea typeface="Calibri"/>
                <a:cs typeface="Calibri"/>
                <a:sym typeface="Calibri"/>
              </a:rPr>
              <a:t>έκκριση σε μεγάλες ποσότητες ορμονών </a:t>
            </a:r>
            <a:r>
              <a:rPr lang="el-GR" sz="2400" dirty="0">
                <a:solidFill>
                  <a:schemeClr val="dk1"/>
                </a:solidFill>
                <a:latin typeface="Calibri"/>
                <a:ea typeface="Calibri"/>
                <a:cs typeface="Calibri"/>
                <a:sym typeface="Calibri"/>
              </a:rPr>
              <a:t>που επηρεάζουν την θερμογένεση, όπως οι κατεχολαμίνες και οι </a:t>
            </a:r>
            <a:r>
              <a:rPr lang="el-GR" sz="2400" dirty="0" err="1">
                <a:solidFill>
                  <a:schemeClr val="dk1"/>
                </a:solidFill>
                <a:latin typeface="Calibri"/>
                <a:ea typeface="Calibri"/>
                <a:cs typeface="Calibri"/>
                <a:sym typeface="Calibri"/>
              </a:rPr>
              <a:t>θυρεοειδικές</a:t>
            </a:r>
            <a:r>
              <a:rPr lang="el-GR" sz="2400" dirty="0">
                <a:solidFill>
                  <a:schemeClr val="dk1"/>
                </a:solidFill>
                <a:latin typeface="Calibri"/>
                <a:ea typeface="Calibri"/>
                <a:cs typeface="Calibri"/>
                <a:sym typeface="Calibri"/>
              </a:rPr>
              <a:t> </a:t>
            </a:r>
            <a:r>
              <a:rPr lang="el-GR" sz="2400" dirty="0" smtClean="0">
                <a:solidFill>
                  <a:schemeClr val="dk1"/>
                </a:solidFill>
                <a:latin typeface="Calibri"/>
                <a:ea typeface="Calibri"/>
                <a:cs typeface="Calibri"/>
                <a:sym typeface="Calibri"/>
              </a:rPr>
              <a:t>ορμόνες</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383" name="Google Shape;383;p1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59074" name="Picture 2" descr="Ηλικία | Science Wiki | Fandom"/>
          <p:cNvPicPr>
            <a:picLocks noChangeAspect="1" noChangeArrowheads="1"/>
          </p:cNvPicPr>
          <p:nvPr/>
        </p:nvPicPr>
        <p:blipFill>
          <a:blip r:embed="rId3"/>
          <a:srcRect/>
          <a:stretch>
            <a:fillRect/>
          </a:stretch>
        </p:blipFill>
        <p:spPr bwMode="auto">
          <a:xfrm>
            <a:off x="272143" y="4386942"/>
            <a:ext cx="8501743" cy="2471057"/>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p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29" name="Google Shape;129;p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0" name="Google Shape;130;p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1" name="Google Shape;131;p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2" name="Google Shape;132;p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3" name="Google Shape;133;p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4" name="Google Shape;134;p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5" name="Google Shape;135;p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6" name="Google Shape;136;p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7" name="Google Shape;137;p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8" name="Google Shape;138;p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39" name="Google Shape;139;p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40" name="Google Shape;140;p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41" name="Google Shape;141;p3"/>
          <p:cNvSpPr txBox="1"/>
          <p:nvPr/>
        </p:nvSpPr>
        <p:spPr>
          <a:xfrm>
            <a:off x="250673" y="903211"/>
            <a:ext cx="465878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Προσδοκώμενα Αποτελέσματα:</a:t>
            </a:r>
            <a:endParaRPr sz="2000" b="1" dirty="0">
              <a:solidFill>
                <a:schemeClr val="dk1"/>
              </a:solidFill>
              <a:latin typeface="Calibri"/>
              <a:ea typeface="Calibri"/>
              <a:cs typeface="Calibri"/>
              <a:sym typeface="Calibri"/>
            </a:endParaRPr>
          </a:p>
        </p:txBody>
      </p:sp>
      <p:sp>
        <p:nvSpPr>
          <p:cNvPr id="142" name="Google Shape;142;p3"/>
          <p:cNvSpPr txBox="1"/>
          <p:nvPr/>
        </p:nvSpPr>
        <p:spPr>
          <a:xfrm>
            <a:off x="592363" y="1669748"/>
            <a:ext cx="8137979"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b="1" dirty="0">
                <a:solidFill>
                  <a:schemeClr val="dk1"/>
                </a:solidFill>
                <a:latin typeface="Calibri"/>
                <a:ea typeface="Calibri"/>
                <a:cs typeface="Calibri"/>
                <a:sym typeface="Calibri"/>
              </a:rPr>
              <a:t>Μετά το πέρας της ενότητας, θα είστε ικανοί/ες να</a:t>
            </a:r>
            <a:r>
              <a:rPr lang="el-GR" sz="2400" b="1" dirty="0" smtClean="0">
                <a:solidFill>
                  <a:schemeClr val="dk1"/>
                </a:solidFill>
                <a:latin typeface="Calibri"/>
                <a:ea typeface="Calibri"/>
                <a:cs typeface="Calibri"/>
                <a:sym typeface="Calibri"/>
              </a:rPr>
              <a:t>:</a:t>
            </a:r>
            <a:endParaRPr sz="2800" b="1" dirty="0"/>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συσχετίζετε </a:t>
            </a:r>
            <a:r>
              <a:rPr lang="el-GR" sz="2400" dirty="0">
                <a:solidFill>
                  <a:schemeClr val="dk1"/>
                </a:solidFill>
                <a:latin typeface="Calibri"/>
                <a:ea typeface="Calibri"/>
                <a:cs typeface="Calibri"/>
                <a:sym typeface="Calibri"/>
              </a:rPr>
              <a:t>τη θερμοκρασία περιβάλλοντος με τη θερμοκρασία του ανθρώπινου </a:t>
            </a:r>
            <a:r>
              <a:rPr lang="el-GR" sz="2400" dirty="0" smtClean="0">
                <a:solidFill>
                  <a:schemeClr val="dk1"/>
                </a:solidFill>
                <a:latin typeface="Calibri"/>
                <a:ea typeface="Calibri"/>
                <a:cs typeface="Calibri"/>
                <a:sym typeface="Calibri"/>
              </a:rPr>
              <a:t>σώματος</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αντιλαμβάνεστε </a:t>
            </a:r>
            <a:r>
              <a:rPr lang="el-GR" sz="2400" dirty="0">
                <a:solidFill>
                  <a:schemeClr val="dk1"/>
                </a:solidFill>
                <a:latin typeface="Calibri"/>
                <a:ea typeface="Calibri"/>
                <a:cs typeface="Calibri"/>
                <a:sym typeface="Calibri"/>
              </a:rPr>
              <a:t>τις θερμορυθμιστικές διαταραχές και να τις </a:t>
            </a:r>
            <a:r>
              <a:rPr lang="el-GR" sz="2400" dirty="0" smtClean="0">
                <a:solidFill>
                  <a:schemeClr val="dk1"/>
                </a:solidFill>
                <a:latin typeface="Calibri"/>
                <a:ea typeface="Calibri"/>
                <a:cs typeface="Calibri"/>
                <a:sym typeface="Calibri"/>
              </a:rPr>
              <a:t>αντιμετωπίζετε</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εκτιμάτε </a:t>
            </a:r>
            <a:r>
              <a:rPr lang="el-GR" sz="2400" dirty="0">
                <a:solidFill>
                  <a:schemeClr val="dk1"/>
                </a:solidFill>
                <a:latin typeface="Calibri"/>
                <a:ea typeface="Calibri"/>
                <a:cs typeface="Calibri"/>
                <a:sym typeface="Calibri"/>
              </a:rPr>
              <a:t>την κατάσταση θερμοπληξίας και να εφαρμόζετε κατάλληλες τεχνικές αντιμετώπισής </a:t>
            </a:r>
            <a:r>
              <a:rPr lang="el-GR" sz="2400" dirty="0" smtClean="0">
                <a:solidFill>
                  <a:schemeClr val="dk1"/>
                </a:solidFill>
                <a:latin typeface="Calibri"/>
                <a:ea typeface="Calibri"/>
                <a:cs typeface="Calibri"/>
                <a:sym typeface="Calibri"/>
              </a:rPr>
              <a:t>της</a:t>
            </a: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143" name="Google Shape;143;p3"/>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364371" y="822172"/>
            <a:ext cx="8583686" cy="383177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a:t>
            </a:r>
            <a:r>
              <a:rPr lang="el-GR" sz="2400" dirty="0" smtClean="0">
                <a:solidFill>
                  <a:srgbClr val="287D7D"/>
                </a:solidFill>
                <a:latin typeface="Calibri"/>
                <a:ea typeface="Calibri"/>
                <a:cs typeface="Calibri"/>
                <a:sym typeface="Calibri"/>
              </a:rPr>
              <a:t>οργανισμό</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Ο κυτταρικός μεταβολισμός αποτελεί την κύρια πηγή παραγωγής θερμότητας στον ανθρώπινο </a:t>
            </a:r>
            <a:r>
              <a:rPr lang="el-GR" sz="2400" dirty="0" smtClean="0">
                <a:solidFill>
                  <a:schemeClr val="dk1"/>
                </a:solidFill>
                <a:latin typeface="Calibri"/>
                <a:ea typeface="Calibri"/>
                <a:cs typeface="Calibri"/>
                <a:sym typeface="Calibri"/>
              </a:rPr>
              <a:t>οργανισμό</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Όσο </a:t>
            </a:r>
            <a:r>
              <a:rPr lang="el-GR" sz="2400" dirty="0">
                <a:solidFill>
                  <a:schemeClr val="dk1"/>
                </a:solidFill>
                <a:latin typeface="Calibri"/>
                <a:ea typeface="Calibri"/>
                <a:cs typeface="Calibri"/>
                <a:sym typeface="Calibri"/>
              </a:rPr>
              <a:t>υψηλότερος είναι ο κυτταρικός μεταβολισμός, τόσο υψηλότερη είναι και η </a:t>
            </a:r>
            <a:r>
              <a:rPr lang="el-GR" sz="2400" dirty="0" smtClean="0">
                <a:solidFill>
                  <a:schemeClr val="dk1"/>
                </a:solidFill>
                <a:latin typeface="Calibri"/>
                <a:ea typeface="Calibri"/>
                <a:cs typeface="Calibri"/>
                <a:sym typeface="Calibri"/>
              </a:rPr>
              <a:t>θερμογένεση</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188418" name="Picture 2" descr="Το κύτταρο και ο κυτταρικός μεταβολισμός - PDF Free Download"/>
          <p:cNvPicPr>
            <a:picLocks noChangeAspect="1" noChangeArrowheads="1"/>
          </p:cNvPicPr>
          <p:nvPr/>
        </p:nvPicPr>
        <p:blipFill>
          <a:blip r:embed="rId3"/>
          <a:srcRect l="4251" t="10753" r="9559" b="4692"/>
          <a:stretch>
            <a:fillRect/>
          </a:stretch>
        </p:blipFill>
        <p:spPr bwMode="auto">
          <a:xfrm>
            <a:off x="544286" y="4234543"/>
            <a:ext cx="7881257" cy="2383970"/>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320829" y="854830"/>
            <a:ext cx="5611886" cy="692493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a:t>
            </a:r>
            <a:r>
              <a:rPr lang="el-GR" sz="2400" dirty="0" smtClean="0">
                <a:solidFill>
                  <a:srgbClr val="287D7D"/>
                </a:solidFill>
                <a:latin typeface="Calibri"/>
                <a:ea typeface="Calibri"/>
                <a:cs typeface="Calibri"/>
                <a:sym typeface="Calibri"/>
              </a:rPr>
              <a:t>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κυριότεροι παράγοντες αύξησης του μεταβολικού ρυθμού που αυξάνουν και την θερμογένεση είναι οι ακόλουθοι:</a:t>
            </a:r>
            <a:endParaRPr sz="2800" dirty="0"/>
          </a:p>
          <a:p>
            <a:pPr marL="171450" marR="0" lvl="0" indent="-171450" algn="l" rtl="0">
              <a:lnSpc>
                <a:spcPct val="150000"/>
              </a:lnSpc>
              <a:spcBef>
                <a:spcPts val="0"/>
              </a:spcBef>
              <a:spcAft>
                <a:spcPts val="0"/>
              </a:spcAft>
              <a:buClr>
                <a:srgbClr val="287D7D"/>
              </a:buClr>
              <a:buSzPts val="1200"/>
              <a:buFont typeface="Arial"/>
              <a:buChar char="•"/>
            </a:pPr>
            <a:r>
              <a:rPr lang="el-GR" sz="2400" dirty="0">
                <a:solidFill>
                  <a:srgbClr val="287D7D"/>
                </a:solidFill>
                <a:latin typeface="Calibri"/>
                <a:ea typeface="Calibri"/>
                <a:cs typeface="Calibri"/>
                <a:sym typeface="Calibri"/>
              </a:rPr>
              <a:t>Η μυϊκή δραστηριότητα, </a:t>
            </a:r>
            <a:r>
              <a:rPr lang="el-GR" sz="2400" dirty="0">
                <a:solidFill>
                  <a:schemeClr val="dk1"/>
                </a:solidFill>
                <a:latin typeface="Calibri"/>
                <a:ea typeface="Calibri"/>
                <a:cs typeface="Calibri"/>
                <a:sym typeface="Calibri"/>
              </a:rPr>
              <a:t>η οποία είναι αποτέλεσμα συνήθως της σωματικής άσκησης ή της χειρωνακτικής και σωματικής </a:t>
            </a:r>
            <a:r>
              <a:rPr lang="el-GR" sz="2400" dirty="0" smtClean="0">
                <a:solidFill>
                  <a:schemeClr val="dk1"/>
                </a:solidFill>
                <a:latin typeface="Calibri"/>
                <a:ea typeface="Calibri"/>
                <a:cs typeface="Calibri"/>
                <a:sym typeface="Calibri"/>
              </a:rPr>
              <a:t>εργασίας</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sp>
        <p:nvSpPr>
          <p:cNvPr id="281602" name="AutoShape 2" descr="Runner's Anatomy: Το μυϊκό σύστημα - Runner Magaz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81604" name="AutoShape 4" descr="Runner's Anatomy: Το μυϊκό σύστημα - Runner Magaz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281606" name="AutoShape 6" descr="Τι συμβαίνει στους μύες σου κατά την διάρκεια της άσκησης - Running Magazin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281608" name="Picture 8" descr="Αυτή η «άσκηση» γυμνάζει 657 μυς! | BLOKO"/>
          <p:cNvPicPr>
            <a:picLocks noChangeAspect="1" noChangeArrowheads="1"/>
          </p:cNvPicPr>
          <p:nvPr/>
        </p:nvPicPr>
        <p:blipFill>
          <a:blip r:embed="rId3"/>
          <a:srcRect/>
          <a:stretch>
            <a:fillRect/>
          </a:stretch>
        </p:blipFill>
        <p:spPr bwMode="auto">
          <a:xfrm>
            <a:off x="5736771" y="1534886"/>
            <a:ext cx="3116489" cy="4920343"/>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364371" y="811287"/>
            <a:ext cx="7868060" cy="43857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κυριότεροι παράγοντες αύξησης του μεταβολικού ρυθμού που αυξάνουν και την θερμογένεση είναι οι ακόλουθοι:</a:t>
            </a:r>
            <a:endParaRPr sz="2800" dirty="0"/>
          </a:p>
          <a:p>
            <a:pPr marL="171450" marR="0" lvl="0" indent="-171450" algn="l" rtl="0">
              <a:lnSpc>
                <a:spcPct val="150000"/>
              </a:lnSpc>
              <a:spcBef>
                <a:spcPts val="0"/>
              </a:spcBef>
              <a:spcAft>
                <a:spcPts val="0"/>
              </a:spcAft>
              <a:buClr>
                <a:srgbClr val="287D7D"/>
              </a:buClr>
              <a:buSzPts val="1200"/>
              <a:buFont typeface="Arial"/>
              <a:buChar char="•"/>
            </a:pPr>
            <a:r>
              <a:rPr lang="el-GR" sz="2400" dirty="0" smtClean="0">
                <a:solidFill>
                  <a:srgbClr val="287D7D"/>
                </a:solidFill>
                <a:latin typeface="Calibri"/>
                <a:ea typeface="Calibri"/>
                <a:cs typeface="Calibri"/>
                <a:sym typeface="Calibri"/>
              </a:rPr>
              <a:t>Διάφορες </a:t>
            </a:r>
            <a:r>
              <a:rPr lang="el-GR" sz="2400" dirty="0">
                <a:solidFill>
                  <a:srgbClr val="287D7D"/>
                </a:solidFill>
                <a:latin typeface="Calibri"/>
                <a:ea typeface="Calibri"/>
                <a:cs typeface="Calibri"/>
                <a:sym typeface="Calibri"/>
              </a:rPr>
              <a:t>ορμόνες του οργανισμού </a:t>
            </a:r>
            <a:r>
              <a:rPr lang="el-GR" sz="2400" dirty="0">
                <a:solidFill>
                  <a:schemeClr val="dk1"/>
                </a:solidFill>
                <a:latin typeface="Calibri"/>
                <a:ea typeface="Calibri"/>
                <a:cs typeface="Calibri"/>
                <a:sym typeface="Calibri"/>
              </a:rPr>
              <a:t>όπως η θυροξίνη, η αυξητική ορμόνη και η τεστοστερόνη, οι οποίες αυξάνουν των μεταβολισμό των </a:t>
            </a:r>
            <a:r>
              <a:rPr lang="el-GR" sz="2400" dirty="0" smtClean="0">
                <a:solidFill>
                  <a:schemeClr val="dk1"/>
                </a:solidFill>
                <a:latin typeface="Calibri"/>
                <a:ea typeface="Calibri"/>
                <a:cs typeface="Calibri"/>
                <a:sym typeface="Calibri"/>
              </a:rPr>
              <a:t>κυττάρων</a:t>
            </a:r>
            <a:endParaRPr sz="28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79554" name="Picture 2" descr="ΟΡΜΟΝΕΣ ( Ν.2) - Πάνος Πλατρίτης Kλινικός διαιτολόγος-διατροφολόγος"/>
          <p:cNvPicPr>
            <a:picLocks noChangeAspect="1" noChangeArrowheads="1"/>
          </p:cNvPicPr>
          <p:nvPr/>
        </p:nvPicPr>
        <p:blipFill>
          <a:blip r:embed="rId3"/>
          <a:srcRect/>
          <a:stretch>
            <a:fillRect/>
          </a:stretch>
        </p:blipFill>
        <p:spPr bwMode="auto">
          <a:xfrm>
            <a:off x="1029730" y="4659085"/>
            <a:ext cx="6887359" cy="1807029"/>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299056" y="843944"/>
            <a:ext cx="7868060" cy="42472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κυριότεροι παράγοντες αύξησης του μεταβολικού ρυθμού που αυξάνουν και την θερμογένεση είναι οι ακόλουθοι:</a:t>
            </a:r>
            <a:endParaRPr sz="2800" dirty="0"/>
          </a:p>
          <a:p>
            <a:pPr marL="171450" marR="0" lvl="0" indent="-171450" algn="l" rtl="0">
              <a:lnSpc>
                <a:spcPct val="150000"/>
              </a:lnSpc>
              <a:spcBef>
                <a:spcPts val="0"/>
              </a:spcBef>
              <a:spcAft>
                <a:spcPts val="0"/>
              </a:spcAft>
              <a:buClr>
                <a:srgbClr val="287D7D"/>
              </a:buClr>
              <a:buSzPts val="1200"/>
              <a:buFont typeface="Arial"/>
              <a:buChar char="•"/>
            </a:pPr>
            <a:r>
              <a:rPr lang="el-GR" sz="2400" dirty="0" smtClean="0">
                <a:solidFill>
                  <a:srgbClr val="287D7D"/>
                </a:solidFill>
                <a:latin typeface="Calibri"/>
                <a:ea typeface="Calibri"/>
                <a:cs typeface="Calibri"/>
                <a:sym typeface="Calibri"/>
              </a:rPr>
              <a:t>Η </a:t>
            </a:r>
            <a:r>
              <a:rPr lang="el-GR" sz="2400" dirty="0">
                <a:solidFill>
                  <a:srgbClr val="287D7D"/>
                </a:solidFill>
                <a:latin typeface="Calibri"/>
                <a:ea typeface="Calibri"/>
                <a:cs typeface="Calibri"/>
                <a:sym typeface="Calibri"/>
              </a:rPr>
              <a:t>αυξημένη χημική δραστηριότητα των </a:t>
            </a:r>
            <a:r>
              <a:rPr lang="el-GR" sz="2400" dirty="0" smtClean="0">
                <a:solidFill>
                  <a:srgbClr val="287D7D"/>
                </a:solidFill>
                <a:latin typeface="Calibri"/>
                <a:ea typeface="Calibri"/>
                <a:cs typeface="Calibri"/>
                <a:sym typeface="Calibri"/>
              </a:rPr>
              <a:t>κυττάρων</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77506" name="Picture 2" descr="ΤΟ ΚΥΤΤΑΡΟ – ΤΑ ΚΥΤΤΑΡΑ ΚΑΙ ΤΑ ΒΛΑΣΤΟΚΥΤΤΑΡΑ | Καρδιολογία"/>
          <p:cNvPicPr>
            <a:picLocks noChangeAspect="1" noChangeArrowheads="1"/>
          </p:cNvPicPr>
          <p:nvPr/>
        </p:nvPicPr>
        <p:blipFill>
          <a:blip r:embed="rId3"/>
          <a:srcRect/>
          <a:stretch>
            <a:fillRect/>
          </a:stretch>
        </p:blipFill>
        <p:spPr bwMode="auto">
          <a:xfrm>
            <a:off x="2419803" y="3635829"/>
            <a:ext cx="4124325" cy="2880632"/>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309942" y="833058"/>
            <a:ext cx="7868060" cy="43857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κυριότεροι παράγοντες αύξησης του μεταβολικού ρυθμού που αυξάνουν και την θερμογένεση είναι οι ακόλουθοι:</a:t>
            </a:r>
            <a:endParaRPr sz="2800" dirty="0"/>
          </a:p>
          <a:p>
            <a:pPr marL="171450" marR="0" lvl="0" indent="-171450" algn="l" rtl="0">
              <a:lnSpc>
                <a:spcPct val="150000"/>
              </a:lnSpc>
              <a:spcBef>
                <a:spcPts val="0"/>
              </a:spcBef>
              <a:spcAft>
                <a:spcPts val="0"/>
              </a:spcAft>
              <a:buClr>
                <a:srgbClr val="287D7D"/>
              </a:buClr>
              <a:buSzPts val="1200"/>
              <a:buFont typeface="Arial"/>
              <a:buChar char="•"/>
            </a:pPr>
            <a:r>
              <a:rPr lang="el-GR" sz="2400" dirty="0" smtClean="0">
                <a:solidFill>
                  <a:srgbClr val="287D7D"/>
                </a:solidFill>
                <a:latin typeface="Calibri"/>
                <a:ea typeface="Calibri"/>
                <a:cs typeface="Calibri"/>
                <a:sym typeface="Calibri"/>
              </a:rPr>
              <a:t>Η </a:t>
            </a:r>
            <a:r>
              <a:rPr lang="el-GR" sz="2400" dirty="0">
                <a:solidFill>
                  <a:srgbClr val="287D7D"/>
                </a:solidFill>
                <a:latin typeface="Calibri"/>
                <a:ea typeface="Calibri"/>
                <a:cs typeface="Calibri"/>
                <a:sym typeface="Calibri"/>
              </a:rPr>
              <a:t>θερμογενετική δράση των τροφών</a:t>
            </a:r>
            <a:r>
              <a:rPr lang="el-GR" sz="2400" dirty="0">
                <a:solidFill>
                  <a:schemeClr val="dk1"/>
                </a:solidFill>
                <a:latin typeface="Calibri"/>
                <a:ea typeface="Calibri"/>
                <a:cs typeface="Calibri"/>
                <a:sym typeface="Calibri"/>
              </a:rPr>
              <a:t>, η οποία είναι η ενέργεια που χρησιμοποιείται για την πέψη, την απορρόφηση και την αποθήκευση των τροφών. </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75458" name="Picture 2" descr="Βελτιώστε την πέψη σας με 4 απλούς κανόνες | clickatlife"/>
          <p:cNvPicPr>
            <a:picLocks noChangeAspect="1" noChangeArrowheads="1"/>
          </p:cNvPicPr>
          <p:nvPr/>
        </p:nvPicPr>
        <p:blipFill>
          <a:blip r:embed="rId3"/>
          <a:srcRect/>
          <a:stretch>
            <a:fillRect/>
          </a:stretch>
        </p:blipFill>
        <p:spPr bwMode="auto">
          <a:xfrm>
            <a:off x="743402" y="4691742"/>
            <a:ext cx="6879771" cy="2166258"/>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89" name="Google Shape;389;p1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0" name="Google Shape;390;p1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1" name="Google Shape;391;p1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2" name="Google Shape;392;p1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3" name="Google Shape;393;p1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4" name="Google Shape;394;p1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5" name="Google Shape;395;p1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6" name="Google Shape;396;p1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7" name="Google Shape;397;p1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8" name="Google Shape;398;p1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399" name="Google Shape;399;p1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00" name="Google Shape;400;p1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01" name="Google Shape;401;p16"/>
          <p:cNvSpPr txBox="1"/>
          <p:nvPr/>
        </p:nvSpPr>
        <p:spPr>
          <a:xfrm>
            <a:off x="255514" y="615343"/>
            <a:ext cx="4893429" cy="757126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Οι </a:t>
            </a:r>
            <a:r>
              <a:rPr lang="el-GR" sz="2400" dirty="0">
                <a:solidFill>
                  <a:schemeClr val="dk1"/>
                </a:solidFill>
                <a:latin typeface="Calibri"/>
                <a:ea typeface="Calibri"/>
                <a:cs typeface="Calibri"/>
                <a:sym typeface="Calibri"/>
              </a:rPr>
              <a:t>κυριότεροι παράγοντες αύξησης του μεταβολικού ρυθμού που αυξάνουν και την θερμογένεση είναι οι ακόλουθοι</a:t>
            </a:r>
            <a:r>
              <a:rPr lang="el-GR" sz="2400" dirty="0" smtClean="0">
                <a:solidFill>
                  <a:schemeClr val="dk1"/>
                </a:solidFill>
                <a:latin typeface="Calibri"/>
                <a:ea typeface="Calibri"/>
                <a:cs typeface="Calibri"/>
                <a:sym typeface="Calibri"/>
              </a:rPr>
              <a:t>:. </a:t>
            </a:r>
            <a:endParaRPr sz="2800" dirty="0"/>
          </a:p>
          <a:p>
            <a:pPr marL="171450" marR="0" lvl="0" indent="-171450" algn="l" rtl="0">
              <a:lnSpc>
                <a:spcPct val="150000"/>
              </a:lnSpc>
              <a:spcBef>
                <a:spcPts val="0"/>
              </a:spcBef>
              <a:spcAft>
                <a:spcPts val="0"/>
              </a:spcAft>
              <a:buClr>
                <a:srgbClr val="287D7D"/>
              </a:buClr>
              <a:buSzPts val="1200"/>
              <a:buFont typeface="Arial"/>
              <a:buChar char="•"/>
            </a:pPr>
            <a:r>
              <a:rPr lang="el-GR" sz="2400" dirty="0">
                <a:solidFill>
                  <a:srgbClr val="287D7D"/>
                </a:solidFill>
                <a:latin typeface="Calibri"/>
                <a:ea typeface="Calibri"/>
                <a:cs typeface="Calibri"/>
                <a:sym typeface="Calibri"/>
              </a:rPr>
              <a:t>Το συμπαθητικό νευρικό σύστημα</a:t>
            </a:r>
            <a:r>
              <a:rPr lang="el-GR" sz="2400" dirty="0">
                <a:solidFill>
                  <a:schemeClr val="dk1"/>
                </a:solidFill>
                <a:latin typeface="Calibri"/>
                <a:ea typeface="Calibri"/>
                <a:cs typeface="Calibri"/>
                <a:sym typeface="Calibri"/>
              </a:rPr>
              <a:t>, το οποίο ενεργοποιείται όταν ο οργανισμός θέλει να αυξήσει την θερμοκρασία του.</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02" name="Google Shape;402;p1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3A3838"/>
                </a:solidFill>
                <a:latin typeface="Calibri"/>
                <a:ea typeface="Calibri"/>
                <a:cs typeface="Calibri"/>
                <a:sym typeface="Calibri"/>
              </a:rPr>
              <a:t>Υποενότητα 7.1: Θερμορύθμιση</a:t>
            </a:r>
            <a:endParaRPr sz="3200" dirty="0">
              <a:solidFill>
                <a:srgbClr val="3A3838"/>
              </a:solidFill>
              <a:latin typeface="Calibri"/>
              <a:ea typeface="Calibri"/>
              <a:cs typeface="Calibri"/>
              <a:sym typeface="Calibri"/>
            </a:endParaRPr>
          </a:p>
        </p:txBody>
      </p:sp>
      <p:pic>
        <p:nvPicPr>
          <p:cNvPr id="273410" name="Picture 2" descr="Συμπαθητικό Νευρικό Σύστημα | Science Wiki | Fandom"/>
          <p:cNvPicPr>
            <a:picLocks noChangeAspect="1" noChangeArrowheads="1"/>
          </p:cNvPicPr>
          <p:nvPr/>
        </p:nvPicPr>
        <p:blipFill>
          <a:blip r:embed="rId3"/>
          <a:srcRect/>
          <a:stretch>
            <a:fillRect/>
          </a:stretch>
        </p:blipFill>
        <p:spPr bwMode="auto">
          <a:xfrm>
            <a:off x="5072743" y="1703160"/>
            <a:ext cx="3566886" cy="4257675"/>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8" name="Google Shape;408;p1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9" name="Google Shape;409;p1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0" name="Google Shape;410;p1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1" name="Google Shape;411;p1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2" name="Google Shape;412;p1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3" name="Google Shape;413;p1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4" name="Google Shape;414;p1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5" name="Google Shape;415;p1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6" name="Google Shape;416;p1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7" name="Google Shape;417;p1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8" name="Google Shape;418;p1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19" name="Google Shape;419;p1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20" name="Google Shape;420;p17"/>
          <p:cNvSpPr txBox="1"/>
          <p:nvPr/>
        </p:nvSpPr>
        <p:spPr>
          <a:xfrm>
            <a:off x="222855" y="710897"/>
            <a:ext cx="8790516" cy="61862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Η </a:t>
            </a:r>
            <a:r>
              <a:rPr lang="el-GR" sz="2400" b="1" dirty="0">
                <a:solidFill>
                  <a:srgbClr val="287D7D"/>
                </a:solidFill>
                <a:latin typeface="Calibri"/>
                <a:ea typeface="Calibri"/>
                <a:cs typeface="Calibri"/>
                <a:sym typeface="Calibri"/>
              </a:rPr>
              <a:t>μυϊκή δραστηριότητα </a:t>
            </a:r>
            <a:r>
              <a:rPr lang="el-GR" sz="2400" dirty="0">
                <a:solidFill>
                  <a:schemeClr val="dk1"/>
                </a:solidFill>
                <a:latin typeface="Calibri"/>
                <a:ea typeface="Calibri"/>
                <a:cs typeface="Calibri"/>
                <a:sym typeface="Calibri"/>
              </a:rPr>
              <a:t>εξαιτίας της φυσικής άσκησης μετατρέπει περίπου τα ¾ της ενέργειας  σε θερμότητα και μόνο το 1/3 σε  μηχανικό </a:t>
            </a:r>
            <a:r>
              <a:rPr lang="el-GR" sz="2400" dirty="0" smtClean="0">
                <a:solidFill>
                  <a:schemeClr val="dk1"/>
                </a:solidFill>
                <a:latin typeface="Calibri"/>
                <a:ea typeface="Calibri"/>
                <a:cs typeface="Calibri"/>
                <a:sym typeface="Calibri"/>
              </a:rPr>
              <a:t>έργο</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Επίσης </a:t>
            </a:r>
            <a:r>
              <a:rPr lang="el-GR" sz="2400" dirty="0">
                <a:solidFill>
                  <a:srgbClr val="287D7D"/>
                </a:solidFill>
                <a:latin typeface="Calibri"/>
                <a:ea typeface="Calibri"/>
                <a:cs typeface="Calibri"/>
                <a:sym typeface="Calibri"/>
              </a:rPr>
              <a:t>ακούσιες κινήσεις</a:t>
            </a:r>
            <a:r>
              <a:rPr lang="el-GR" sz="2400" dirty="0">
                <a:solidFill>
                  <a:schemeClr val="dk1"/>
                </a:solidFill>
                <a:latin typeface="Calibri"/>
                <a:ea typeface="Calibri"/>
                <a:cs typeface="Calibri"/>
                <a:sym typeface="Calibri"/>
              </a:rPr>
              <a:t>, δηλαδή κινήσεις που γίνονται χωρίς την θέλησή μας, όπως το ρίγος και ο τρόμος, (τρέμουλο) αυξάνουν τον μυϊκό τόνο και μπορούν να αυξήσουν την παραγωγή θερμότητας από 50% έως 100% (Μ. Δούμας, 2014</a:t>
            </a:r>
            <a:r>
              <a:rPr lang="el-GR" sz="2400" dirty="0" smtClean="0">
                <a:solidFill>
                  <a:schemeClr val="dk1"/>
                </a:solidFill>
                <a:latin typeface="Calibri"/>
                <a:ea typeface="Calibri"/>
                <a:cs typeface="Calibri"/>
                <a:sym typeface="Calibri"/>
              </a:rPr>
              <a:t>)</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421" name="Google Shape;421;p1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24258" name="Picture 2" descr="Κάμψεις: Οι Κορυφαίες Ασκήσεις που Μπορείς να Κάνεις - Men Of Style"/>
          <p:cNvPicPr>
            <a:picLocks noChangeAspect="1" noChangeArrowheads="1"/>
          </p:cNvPicPr>
          <p:nvPr/>
        </p:nvPicPr>
        <p:blipFill>
          <a:blip r:embed="rId3"/>
          <a:srcRect l="29829" t="17524"/>
          <a:stretch>
            <a:fillRect/>
          </a:stretch>
        </p:blipFill>
        <p:spPr bwMode="auto">
          <a:xfrm>
            <a:off x="5573486" y="4942114"/>
            <a:ext cx="3341914" cy="1605643"/>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8" name="Google Shape;408;p1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9" name="Google Shape;409;p1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0" name="Google Shape;410;p1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1" name="Google Shape;411;p1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2" name="Google Shape;412;p1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3" name="Google Shape;413;p1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4" name="Google Shape;414;p1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5" name="Google Shape;415;p1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6" name="Google Shape;416;p1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7" name="Google Shape;417;p1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8" name="Google Shape;418;p1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19" name="Google Shape;419;p1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20" name="Google Shape;420;p17"/>
          <p:cNvSpPr txBox="1"/>
          <p:nvPr/>
        </p:nvSpPr>
        <p:spPr>
          <a:xfrm>
            <a:off x="250372" y="602039"/>
            <a:ext cx="6041572" cy="660176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a:t>
            </a:r>
            <a:r>
              <a:rPr lang="el-GR" sz="2400" dirty="0" smtClean="0">
                <a:solidFill>
                  <a:srgbClr val="287D7D"/>
                </a:solidFill>
                <a:latin typeface="Calibri"/>
                <a:ea typeface="Calibri"/>
                <a:cs typeface="Calibri"/>
                <a:sym typeface="Calibri"/>
              </a:rPr>
              <a:t>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ρίγος ξεκινάει με μία αύξηση του μυϊκού τόνου και αύξηση της κατανάλωσης του οξυγόνου κατά 40</a:t>
            </a:r>
            <a:r>
              <a:rPr lang="el-GR" sz="2400" dirty="0" smtClean="0">
                <a:solidFill>
                  <a:schemeClr val="dk1"/>
                </a:solidFill>
                <a:latin typeface="Calibri"/>
                <a:ea typeface="Calibri"/>
                <a:cs typeface="Calibri"/>
                <a:sym typeface="Calibri"/>
              </a:rPr>
              <a:t>%</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Το </a:t>
            </a:r>
            <a:r>
              <a:rPr lang="el-GR" sz="2400" dirty="0">
                <a:solidFill>
                  <a:srgbClr val="287D7D"/>
                </a:solidFill>
                <a:latin typeface="Calibri"/>
                <a:ea typeface="Calibri"/>
                <a:cs typeface="Calibri"/>
                <a:sym typeface="Calibri"/>
              </a:rPr>
              <a:t>παρατεταμένο ρίγος </a:t>
            </a:r>
            <a:r>
              <a:rPr lang="el-GR" sz="2400" dirty="0">
                <a:solidFill>
                  <a:schemeClr val="dk1"/>
                </a:solidFill>
                <a:latin typeface="Calibri"/>
                <a:ea typeface="Calibri"/>
                <a:cs typeface="Calibri"/>
                <a:sym typeface="Calibri"/>
              </a:rPr>
              <a:t>αποτελεί την ακραία απάντηση του οργανισμού για παραγωγή θερμότητας μέσα από την αύξηση του μεταβολικού </a:t>
            </a:r>
            <a:r>
              <a:rPr lang="el-GR" sz="2400" dirty="0" smtClean="0">
                <a:solidFill>
                  <a:schemeClr val="dk1"/>
                </a:solidFill>
                <a:latin typeface="Calibri"/>
                <a:ea typeface="Calibri"/>
                <a:cs typeface="Calibri"/>
                <a:sym typeface="Calibri"/>
              </a:rPr>
              <a:t>ρυθμού</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21" name="Google Shape;421;p17"/>
          <p:cNvSpPr txBox="1"/>
          <p:nvPr/>
        </p:nvSpPr>
        <p:spPr>
          <a:xfrm>
            <a:off x="150844"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22210" name="Picture 2" descr="Συμπτώματα"/>
          <p:cNvPicPr>
            <a:picLocks noChangeAspect="1" noChangeArrowheads="1"/>
          </p:cNvPicPr>
          <p:nvPr/>
        </p:nvPicPr>
        <p:blipFill>
          <a:blip r:embed="rId3"/>
          <a:srcRect/>
          <a:stretch>
            <a:fillRect/>
          </a:stretch>
        </p:blipFill>
        <p:spPr bwMode="auto">
          <a:xfrm>
            <a:off x="6556375" y="1670503"/>
            <a:ext cx="2314575" cy="4572000"/>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1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8" name="Google Shape;408;p1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09" name="Google Shape;409;p1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0" name="Google Shape;410;p1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1" name="Google Shape;411;p1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2" name="Google Shape;412;p1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3" name="Google Shape;413;p1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4" name="Google Shape;414;p1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5" name="Google Shape;415;p1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6" name="Google Shape;416;p1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7" name="Google Shape;417;p1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18" name="Google Shape;418;p1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19" name="Google Shape;419;p1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20" name="Google Shape;420;p17"/>
          <p:cNvSpPr txBox="1"/>
          <p:nvPr/>
        </p:nvSpPr>
        <p:spPr>
          <a:xfrm>
            <a:off x="250372" y="602039"/>
            <a:ext cx="6128658" cy="60477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Παρατεταμένο </a:t>
            </a:r>
            <a:r>
              <a:rPr lang="el-GR" sz="2400" dirty="0">
                <a:solidFill>
                  <a:schemeClr val="dk1"/>
                </a:solidFill>
                <a:latin typeface="Calibri"/>
                <a:ea typeface="Calibri"/>
                <a:cs typeface="Calibri"/>
                <a:sym typeface="Calibri"/>
              </a:rPr>
              <a:t>ρίγος εμφανίζεται σε περιπτώσεις </a:t>
            </a:r>
            <a:r>
              <a:rPr lang="el-GR" sz="2400" b="1" dirty="0">
                <a:solidFill>
                  <a:srgbClr val="287D7D"/>
                </a:solidFill>
                <a:latin typeface="Calibri"/>
                <a:ea typeface="Calibri"/>
                <a:cs typeface="Calibri"/>
                <a:sym typeface="Calibri"/>
              </a:rPr>
              <a:t>υποθερμίας</a:t>
            </a:r>
            <a:r>
              <a:rPr lang="el-GR" sz="2400" dirty="0">
                <a:solidFill>
                  <a:schemeClr val="dk1"/>
                </a:solidFill>
                <a:latin typeface="Calibri"/>
                <a:ea typeface="Calibri"/>
                <a:cs typeface="Calibri"/>
                <a:sym typeface="Calibri"/>
              </a:rPr>
              <a:t> ως άμεση αντίδραση του οργανισμού να αυξήσει την </a:t>
            </a:r>
            <a:r>
              <a:rPr lang="el-GR" sz="2400" dirty="0" smtClean="0">
                <a:solidFill>
                  <a:schemeClr val="dk1"/>
                </a:solidFill>
                <a:latin typeface="Calibri"/>
                <a:ea typeface="Calibri"/>
                <a:cs typeface="Calibri"/>
                <a:sym typeface="Calibri"/>
              </a:rPr>
              <a:t>θερμοκρασία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ρίγος σπάνια διατηρείται για μεγάλο χρονικό διάστημα με αποτέλεσμα μικρή αύξηση της απόλυτης θερμοκρασίας.</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21" name="Google Shape;421;p17"/>
          <p:cNvSpPr txBox="1"/>
          <p:nvPr/>
        </p:nvSpPr>
        <p:spPr>
          <a:xfrm>
            <a:off x="150844"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22210" name="Picture 2" descr="Συμπτώματα"/>
          <p:cNvPicPr>
            <a:picLocks noChangeAspect="1" noChangeArrowheads="1"/>
          </p:cNvPicPr>
          <p:nvPr/>
        </p:nvPicPr>
        <p:blipFill>
          <a:blip r:embed="rId3"/>
          <a:srcRect/>
          <a:stretch>
            <a:fillRect/>
          </a:stretch>
        </p:blipFill>
        <p:spPr bwMode="auto">
          <a:xfrm>
            <a:off x="6251575" y="1463674"/>
            <a:ext cx="2314575" cy="4572000"/>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7" name="Google Shape;427;p1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8" name="Google Shape;428;p1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9" name="Google Shape;429;p1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0" name="Google Shape;430;p1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1" name="Google Shape;431;p1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2" name="Google Shape;432;p1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3" name="Google Shape;433;p1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4" name="Google Shape;434;p1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5" name="Google Shape;435;p1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6" name="Google Shape;436;p1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7" name="Google Shape;437;p1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38" name="Google Shape;438;p1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39" name="Google Shape;439;p18"/>
          <p:cNvSpPr txBox="1"/>
          <p:nvPr/>
        </p:nvSpPr>
        <p:spPr>
          <a:xfrm>
            <a:off x="337761" y="1763183"/>
            <a:ext cx="4299553" cy="418572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800" dirty="0">
                <a:solidFill>
                  <a:srgbClr val="EA6045"/>
                </a:solidFill>
                <a:latin typeface="Calibri"/>
                <a:ea typeface="Calibri"/>
                <a:cs typeface="Calibri"/>
                <a:sym typeface="Calibri"/>
              </a:rPr>
              <a:t>Θερμορύθμιση</a:t>
            </a:r>
            <a:endParaRPr sz="3200" dirty="0"/>
          </a:p>
          <a:p>
            <a:pPr marL="0" marR="0" lvl="0" indent="0" algn="l" rtl="0">
              <a:spcBef>
                <a:spcPts val="0"/>
              </a:spcBef>
              <a:spcAft>
                <a:spcPts val="0"/>
              </a:spcAft>
              <a:buNone/>
            </a:pPr>
            <a:r>
              <a:rPr lang="el-GR" sz="2800" dirty="0">
                <a:solidFill>
                  <a:srgbClr val="287D7D"/>
                </a:solidFill>
                <a:latin typeface="Calibri"/>
                <a:ea typeface="Calibri"/>
                <a:cs typeface="Calibri"/>
                <a:sym typeface="Calibri"/>
              </a:rPr>
              <a:t>Μηχανισμοί παραγωγής θερμότητας στο οργανισμό.</a:t>
            </a:r>
            <a:endParaRPr sz="3200" dirty="0"/>
          </a:p>
          <a:p>
            <a:pPr marL="0" marR="0" lvl="0" indent="0" algn="l" rtl="0">
              <a:spcBef>
                <a:spcPts val="0"/>
              </a:spcBef>
              <a:spcAft>
                <a:spcPts val="0"/>
              </a:spcAft>
              <a:buNone/>
            </a:pPr>
            <a:r>
              <a:rPr lang="el-GR" sz="2800" dirty="0">
                <a:solidFill>
                  <a:srgbClr val="287D7D"/>
                </a:solidFill>
                <a:latin typeface="Calibri"/>
                <a:ea typeface="Calibri"/>
                <a:cs typeface="Calibri"/>
                <a:sym typeface="Calibri"/>
              </a:rPr>
              <a:t>Οι </a:t>
            </a:r>
            <a:r>
              <a:rPr lang="el-GR" sz="2800" b="1" dirty="0">
                <a:solidFill>
                  <a:srgbClr val="287D7D"/>
                </a:solidFill>
                <a:latin typeface="Calibri"/>
                <a:ea typeface="Calibri"/>
                <a:cs typeface="Calibri"/>
                <a:sym typeface="Calibri"/>
              </a:rPr>
              <a:t>θυρεοειδικές ορμόνες </a:t>
            </a:r>
            <a:r>
              <a:rPr lang="el-GR" sz="2800" dirty="0">
                <a:solidFill>
                  <a:schemeClr val="dk1"/>
                </a:solidFill>
                <a:latin typeface="Calibri"/>
                <a:ea typeface="Calibri"/>
                <a:cs typeface="Calibri"/>
                <a:sym typeface="Calibri"/>
              </a:rPr>
              <a:t>επιδρούν στο μεταβολισμό του κυττάρου και τον αυξάνουν με αποτέλεσμα την αύξηση της </a:t>
            </a:r>
            <a:r>
              <a:rPr lang="el-GR" sz="2800" dirty="0" smtClean="0">
                <a:solidFill>
                  <a:schemeClr val="dk1"/>
                </a:solidFill>
                <a:latin typeface="Calibri"/>
                <a:ea typeface="Calibri"/>
                <a:cs typeface="Calibri"/>
                <a:sym typeface="Calibri"/>
              </a:rPr>
              <a:t>θερμογένεσης</a:t>
            </a:r>
            <a:endParaRPr lang="en-US" sz="2800" dirty="0" smtClean="0">
              <a:solidFill>
                <a:schemeClr val="dk1"/>
              </a:solidFill>
              <a:latin typeface="Calibri"/>
              <a:ea typeface="Calibri"/>
              <a:cs typeface="Calibri"/>
              <a:sym typeface="Calibri"/>
            </a:endParaRPr>
          </a:p>
        </p:txBody>
      </p:sp>
      <p:sp>
        <p:nvSpPr>
          <p:cNvPr id="440" name="Google Shape;440;p1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20162" name="Picture 2" descr="παθήσεις θυρεοειδούς αδένα κύστη θυρεοεγλωσσικού πόρου"/>
          <p:cNvPicPr>
            <a:picLocks noChangeAspect="1" noChangeArrowheads="1"/>
          </p:cNvPicPr>
          <p:nvPr/>
        </p:nvPicPr>
        <p:blipFill>
          <a:blip r:embed="rId3"/>
          <a:srcRect/>
          <a:stretch>
            <a:fillRect/>
          </a:stretch>
        </p:blipFill>
        <p:spPr bwMode="auto">
          <a:xfrm>
            <a:off x="4666797" y="1371148"/>
            <a:ext cx="4313917" cy="5286375"/>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49" name="Google Shape;149;p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0" name="Google Shape;150;p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1" name="Google Shape;151;p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2" name="Google Shape;152;p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3" name="Google Shape;153;p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4" name="Google Shape;154;p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5" name="Google Shape;155;p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6" name="Google Shape;156;p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7" name="Google Shape;157;p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8" name="Google Shape;158;p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59" name="Google Shape;159;p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60" name="Google Shape;160;p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61" name="Google Shape;161;p4"/>
          <p:cNvSpPr txBox="1"/>
          <p:nvPr/>
        </p:nvSpPr>
        <p:spPr>
          <a:xfrm>
            <a:off x="359531" y="924983"/>
            <a:ext cx="4005640"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Προσδοκώμενα Αποτελέσματα:</a:t>
            </a:r>
            <a:endParaRPr sz="1800" b="1" dirty="0">
              <a:solidFill>
                <a:schemeClr val="dk1"/>
              </a:solidFill>
              <a:latin typeface="Calibri"/>
              <a:ea typeface="Calibri"/>
              <a:cs typeface="Calibri"/>
              <a:sym typeface="Calibri"/>
            </a:endParaRPr>
          </a:p>
        </p:txBody>
      </p:sp>
      <p:sp>
        <p:nvSpPr>
          <p:cNvPr id="162" name="Google Shape;162;p4"/>
          <p:cNvSpPr txBox="1"/>
          <p:nvPr/>
        </p:nvSpPr>
        <p:spPr>
          <a:xfrm>
            <a:off x="195944" y="1386719"/>
            <a:ext cx="8610600" cy="581693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800" b="1" dirty="0">
                <a:solidFill>
                  <a:schemeClr val="dk1"/>
                </a:solidFill>
                <a:latin typeface="Calibri"/>
                <a:ea typeface="Calibri"/>
                <a:cs typeface="Calibri"/>
                <a:sym typeface="Calibri"/>
              </a:rPr>
              <a:t>Μετά το πέρας της ενότητας, θα είστε ικανοί/ες να</a:t>
            </a:r>
            <a:r>
              <a:rPr lang="el-GR" sz="2800" b="1" dirty="0" smtClean="0">
                <a:solidFill>
                  <a:schemeClr val="dk1"/>
                </a:solidFill>
                <a:latin typeface="Calibri"/>
                <a:ea typeface="Calibri"/>
                <a:cs typeface="Calibri"/>
                <a:sym typeface="Calibri"/>
              </a:rPr>
              <a:t>:</a:t>
            </a:r>
            <a:endParaRPr sz="3200" b="1" dirty="0"/>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αναγνωρίζετε </a:t>
            </a:r>
            <a:r>
              <a:rPr lang="el-GR" sz="2800" dirty="0">
                <a:solidFill>
                  <a:schemeClr val="dk1"/>
                </a:solidFill>
                <a:latin typeface="Calibri"/>
                <a:ea typeface="Calibri"/>
                <a:cs typeface="Calibri"/>
                <a:sym typeface="Calibri"/>
              </a:rPr>
              <a:t>την κλινική εικόνα της υποθερμίας και να την </a:t>
            </a:r>
            <a:r>
              <a:rPr lang="el-GR" sz="2800" dirty="0" smtClean="0">
                <a:solidFill>
                  <a:schemeClr val="dk1"/>
                </a:solidFill>
                <a:latin typeface="Calibri"/>
                <a:ea typeface="Calibri"/>
                <a:cs typeface="Calibri"/>
                <a:sym typeface="Calibri"/>
              </a:rPr>
              <a:t>αντιμετωπίζετε</a:t>
            </a: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διακρίνετε </a:t>
            </a:r>
            <a:r>
              <a:rPr lang="el-GR" sz="2800" dirty="0">
                <a:solidFill>
                  <a:schemeClr val="dk1"/>
                </a:solidFill>
                <a:latin typeface="Calibri"/>
                <a:ea typeface="Calibri"/>
                <a:cs typeface="Calibri"/>
                <a:sym typeface="Calibri"/>
              </a:rPr>
              <a:t>τη θερμική εξάντληση από τη </a:t>
            </a:r>
            <a:r>
              <a:rPr lang="el-GR" sz="2800" dirty="0" smtClean="0">
                <a:solidFill>
                  <a:schemeClr val="dk1"/>
                </a:solidFill>
                <a:latin typeface="Calibri"/>
                <a:ea typeface="Calibri"/>
                <a:cs typeface="Calibri"/>
                <a:sym typeface="Calibri"/>
              </a:rPr>
              <a:t>θερμοπληξία</a:t>
            </a: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endParaRPr lang="en-US" sz="28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800" dirty="0" smtClean="0">
                <a:solidFill>
                  <a:schemeClr val="dk1"/>
                </a:solidFill>
                <a:latin typeface="Calibri"/>
                <a:ea typeface="Calibri"/>
                <a:cs typeface="Calibri"/>
                <a:sym typeface="Calibri"/>
              </a:rPr>
              <a:t>αναγνωρίζετε </a:t>
            </a:r>
            <a:r>
              <a:rPr lang="el-GR" sz="2800" dirty="0">
                <a:solidFill>
                  <a:schemeClr val="dk1"/>
                </a:solidFill>
                <a:latin typeface="Calibri"/>
                <a:ea typeface="Calibri"/>
                <a:cs typeface="Calibri"/>
                <a:sym typeface="Calibri"/>
              </a:rPr>
              <a:t>τα κρυοπαγήματα και να παρέχετε πρώτες </a:t>
            </a:r>
            <a:r>
              <a:rPr lang="el-GR" sz="2800" dirty="0" smtClean="0">
                <a:solidFill>
                  <a:schemeClr val="dk1"/>
                </a:solidFill>
                <a:latin typeface="Calibri"/>
                <a:ea typeface="Calibri"/>
                <a:cs typeface="Calibri"/>
                <a:sym typeface="Calibri"/>
              </a:rPr>
              <a:t>βοήθειες</a:t>
            </a:r>
            <a:endParaRPr sz="2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163" name="Google Shape;163;p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3564467" y="6085416"/>
            <a:ext cx="2012950" cy="570442"/>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7" name="Google Shape;427;p1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8" name="Google Shape;428;p1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9" name="Google Shape;429;p1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0" name="Google Shape;430;p1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1" name="Google Shape;431;p1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2" name="Google Shape;432;p1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3" name="Google Shape;433;p1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4" name="Google Shape;434;p1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5" name="Google Shape;435;p1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6" name="Google Shape;436;p1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7" name="Google Shape;437;p1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38" name="Google Shape;438;p1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39" name="Google Shape;439;p18"/>
          <p:cNvSpPr txBox="1"/>
          <p:nvPr/>
        </p:nvSpPr>
        <p:spPr>
          <a:xfrm>
            <a:off x="315990" y="750811"/>
            <a:ext cx="4658781" cy="575538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3200" dirty="0">
                <a:solidFill>
                  <a:srgbClr val="EA6045"/>
                </a:solidFill>
                <a:latin typeface="Calibri"/>
                <a:ea typeface="Calibri"/>
                <a:cs typeface="Calibri"/>
                <a:sym typeface="Calibri"/>
              </a:rPr>
              <a:t>Θερμορύθμιση</a:t>
            </a:r>
            <a:endParaRPr sz="3600" dirty="0"/>
          </a:p>
          <a:p>
            <a:pPr marL="0" marR="0" lvl="0" indent="0" algn="l" rtl="0">
              <a:spcBef>
                <a:spcPts val="0"/>
              </a:spcBef>
              <a:spcAft>
                <a:spcPts val="0"/>
              </a:spcAft>
              <a:buNone/>
            </a:pPr>
            <a:r>
              <a:rPr lang="el-GR" sz="3200" dirty="0">
                <a:solidFill>
                  <a:srgbClr val="287D7D"/>
                </a:solidFill>
                <a:latin typeface="Calibri"/>
                <a:ea typeface="Calibri"/>
                <a:cs typeface="Calibri"/>
                <a:sym typeface="Calibri"/>
              </a:rPr>
              <a:t>Μηχανισμοί παραγωγής θερμότητας στο οργανισμό.</a:t>
            </a:r>
            <a:endParaRPr sz="3600" dirty="0"/>
          </a:p>
          <a:p>
            <a:pPr marL="0" marR="0" lvl="0" indent="0" algn="l" rtl="0">
              <a:spcBef>
                <a:spcPts val="0"/>
              </a:spcBef>
              <a:spcAft>
                <a:spcPts val="0"/>
              </a:spcAft>
              <a:buNone/>
            </a:pPr>
            <a:r>
              <a:rPr lang="el-GR" sz="3200" dirty="0" smtClean="0">
                <a:solidFill>
                  <a:schemeClr val="dk1"/>
                </a:solidFill>
                <a:latin typeface="Calibri"/>
                <a:ea typeface="Calibri"/>
                <a:cs typeface="Calibri"/>
                <a:sym typeface="Calibri"/>
              </a:rPr>
              <a:t>Η </a:t>
            </a:r>
            <a:r>
              <a:rPr lang="el-GR" sz="3200" dirty="0">
                <a:solidFill>
                  <a:schemeClr val="dk1"/>
                </a:solidFill>
                <a:latin typeface="Calibri"/>
                <a:ea typeface="Calibri"/>
                <a:cs typeface="Calibri"/>
                <a:sym typeface="Calibri"/>
              </a:rPr>
              <a:t>επίδραση των ορμονών αυτών  είναι αργή και  πρέπει να εφαρμοστεί για μεγάλο χρονικό διάστημα, ώστε να γίνει αντιληπτή η αύξηση της θερμοκρασίας του σώματος εξαιτίας </a:t>
            </a:r>
            <a:r>
              <a:rPr lang="el-GR" sz="3200" dirty="0" smtClean="0">
                <a:solidFill>
                  <a:schemeClr val="dk1"/>
                </a:solidFill>
                <a:latin typeface="Calibri"/>
                <a:ea typeface="Calibri"/>
                <a:cs typeface="Calibri"/>
                <a:sym typeface="Calibri"/>
              </a:rPr>
              <a:t>τους</a:t>
            </a:r>
            <a:endParaRPr sz="3600" dirty="0"/>
          </a:p>
        </p:txBody>
      </p:sp>
      <p:sp>
        <p:nvSpPr>
          <p:cNvPr id="440" name="Google Shape;440;p1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20162" name="Picture 2" descr="παθήσεις θυρεοειδούς αδένα κύστη θυρεοεγλωσσικού πόρου"/>
          <p:cNvPicPr>
            <a:picLocks noChangeAspect="1" noChangeArrowheads="1"/>
          </p:cNvPicPr>
          <p:nvPr/>
        </p:nvPicPr>
        <p:blipFill>
          <a:blip r:embed="rId3"/>
          <a:srcRect/>
          <a:stretch>
            <a:fillRect/>
          </a:stretch>
        </p:blipFill>
        <p:spPr bwMode="auto">
          <a:xfrm>
            <a:off x="5036911" y="1382033"/>
            <a:ext cx="4107089" cy="5286375"/>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7" name="Google Shape;427;p1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8" name="Google Shape;428;p1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9" name="Google Shape;429;p1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0" name="Google Shape;430;p1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1" name="Google Shape;431;p1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2" name="Google Shape;432;p1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3" name="Google Shape;433;p1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4" name="Google Shape;434;p1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5" name="Google Shape;435;p1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6" name="Google Shape;436;p1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7" name="Google Shape;437;p1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38" name="Google Shape;438;p1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39" name="Google Shape;439;p18"/>
          <p:cNvSpPr txBox="1"/>
          <p:nvPr/>
        </p:nvSpPr>
        <p:spPr>
          <a:xfrm>
            <a:off x="196247" y="810231"/>
            <a:ext cx="4266896"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b="1" dirty="0">
                <a:solidFill>
                  <a:srgbClr val="287D7D"/>
                </a:solidFill>
                <a:latin typeface="Calibri"/>
                <a:ea typeface="Calibri"/>
                <a:cs typeface="Calibri"/>
                <a:sym typeface="Calibri"/>
              </a:rPr>
              <a:t>τροφική θερμογένεση</a:t>
            </a:r>
            <a:r>
              <a:rPr lang="el-GR" sz="2400" dirty="0">
                <a:solidFill>
                  <a:schemeClr val="dk1"/>
                </a:solidFill>
                <a:latin typeface="Calibri"/>
                <a:ea typeface="Calibri"/>
                <a:cs typeface="Calibri"/>
                <a:sym typeface="Calibri"/>
              </a:rPr>
              <a:t>, δηλαδή η θερμότητα που παράγεται από την ενέργεια της πέψης, της απορρόφησης και της αποθήκευσης των τροφών εξαρτάται από τη σύσταση των </a:t>
            </a:r>
            <a:r>
              <a:rPr lang="el-GR" sz="2400" dirty="0" smtClean="0">
                <a:solidFill>
                  <a:schemeClr val="dk1"/>
                </a:solidFill>
                <a:latin typeface="Calibri"/>
                <a:ea typeface="Calibri"/>
                <a:cs typeface="Calibri"/>
                <a:sym typeface="Calibri"/>
              </a:rPr>
              <a:t>τροφών</a:t>
            </a:r>
            <a:endParaRPr lang="en-US" sz="2400" dirty="0" smtClean="0">
              <a:solidFill>
                <a:schemeClr val="dk1"/>
              </a:solidFill>
              <a:latin typeface="Calibri"/>
              <a:ea typeface="Calibri"/>
              <a:cs typeface="Calibri"/>
              <a:sym typeface="Calibri"/>
            </a:endParaRPr>
          </a:p>
        </p:txBody>
      </p:sp>
      <p:sp>
        <p:nvSpPr>
          <p:cNvPr id="440" name="Google Shape;440;p1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218114" name="Picture 2" descr="Το ταξίδι της τροφής"/>
          <p:cNvPicPr>
            <a:picLocks noChangeAspect="1" noChangeArrowheads="1" noCrop="1"/>
          </p:cNvPicPr>
          <p:nvPr/>
        </p:nvPicPr>
        <p:blipFill>
          <a:blip r:embed="rId3"/>
          <a:srcRect/>
          <a:stretch>
            <a:fillRect/>
          </a:stretch>
        </p:blipFill>
        <p:spPr bwMode="auto">
          <a:xfrm>
            <a:off x="4354286" y="1404257"/>
            <a:ext cx="4572000" cy="5127172"/>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1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7" name="Google Shape;427;p1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8" name="Google Shape;428;p1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29" name="Google Shape;429;p1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0" name="Google Shape;430;p1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1" name="Google Shape;431;p1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2" name="Google Shape;432;p1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3" name="Google Shape;433;p1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4" name="Google Shape;434;p1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5" name="Google Shape;435;p1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6" name="Google Shape;436;p1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37" name="Google Shape;437;p1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38" name="Google Shape;438;p1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39" name="Google Shape;439;p18"/>
          <p:cNvSpPr txBox="1"/>
          <p:nvPr/>
        </p:nvSpPr>
        <p:spPr>
          <a:xfrm>
            <a:off x="196247" y="810231"/>
            <a:ext cx="6302524" cy="60477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παραγωγής θερμότητας στο </a:t>
            </a:r>
            <a:r>
              <a:rPr lang="el-GR" sz="2400" dirty="0" smtClean="0">
                <a:solidFill>
                  <a:srgbClr val="287D7D"/>
                </a:solidFill>
                <a:latin typeface="Calibri"/>
                <a:ea typeface="Calibri"/>
                <a:cs typeface="Calibri"/>
                <a:sym typeface="Calibri"/>
              </a:rPr>
              <a:t>οργανισμό</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Μελέτες </a:t>
            </a:r>
            <a:r>
              <a:rPr lang="el-GR" sz="2400" dirty="0">
                <a:solidFill>
                  <a:schemeClr val="dk1"/>
                </a:solidFill>
                <a:latin typeface="Calibri"/>
                <a:ea typeface="Calibri"/>
                <a:cs typeface="Calibri"/>
                <a:sym typeface="Calibri"/>
              </a:rPr>
              <a:t>αναφέρουν πως στην κατανάλωση </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των </a:t>
            </a:r>
            <a:r>
              <a:rPr lang="el-GR" sz="2400" dirty="0">
                <a:solidFill>
                  <a:schemeClr val="dk1"/>
                </a:solidFill>
                <a:latin typeface="Calibri"/>
                <a:ea typeface="Calibri"/>
                <a:cs typeface="Calibri"/>
                <a:sym typeface="Calibri"/>
              </a:rPr>
              <a:t>πρωτεϊνών το 25-35% των θερμίδων τους μετατρέπεται σε τροφική </a:t>
            </a:r>
            <a:r>
              <a:rPr lang="el-GR" sz="2400" dirty="0" smtClean="0">
                <a:solidFill>
                  <a:schemeClr val="dk1"/>
                </a:solidFill>
                <a:latin typeface="Calibri"/>
                <a:ea typeface="Calibri"/>
                <a:cs typeface="Calibri"/>
                <a:sym typeface="Calibri"/>
              </a:rPr>
              <a:t>θερμογένεση</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αντίστοιχο ποσοστό για τους υδατάνθρακες είναι </a:t>
            </a:r>
            <a:r>
              <a:rPr lang="el-GR" sz="2400" dirty="0" smtClean="0">
                <a:solidFill>
                  <a:schemeClr val="dk1"/>
                </a:solidFill>
                <a:latin typeface="Calibri"/>
                <a:ea typeface="Calibri"/>
                <a:cs typeface="Calibri"/>
                <a:sym typeface="Calibri"/>
              </a:rPr>
              <a:t>5-10%</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400" dirty="0" smtClean="0">
                <a:solidFill>
                  <a:schemeClr val="dk1"/>
                </a:solidFill>
                <a:latin typeface="Calibri"/>
                <a:ea typeface="Calibri"/>
                <a:cs typeface="Calibri"/>
                <a:sym typeface="Calibri"/>
              </a:rPr>
              <a:t>ενώ </a:t>
            </a:r>
            <a:r>
              <a:rPr lang="el-GR" sz="2400" dirty="0">
                <a:solidFill>
                  <a:schemeClr val="dk1"/>
                </a:solidFill>
                <a:latin typeface="Calibri"/>
                <a:ea typeface="Calibri"/>
                <a:cs typeface="Calibri"/>
                <a:sym typeface="Calibri"/>
              </a:rPr>
              <a:t>για τα λίπη είναι πολύ μικρότερο 4-5% </a:t>
            </a:r>
            <a:r>
              <a:rPr lang="el-GR" sz="2400" dirty="0" smtClean="0">
                <a:solidFill>
                  <a:schemeClr val="dk1"/>
                </a:solidFill>
                <a:latin typeface="Calibri"/>
                <a:ea typeface="Calibri"/>
                <a:cs typeface="Calibri"/>
                <a:sym typeface="Calibri"/>
              </a:rPr>
              <a:t>περίπου</a:t>
            </a:r>
            <a:endParaRPr sz="28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440" name="Google Shape;440;p18"/>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l-GR" sz="3200" b="1" dirty="0">
                <a:solidFill>
                  <a:srgbClr val="FF0000"/>
                </a:solidFill>
                <a:latin typeface="Calibri"/>
                <a:ea typeface="Calibri"/>
                <a:cs typeface="Calibri"/>
                <a:sym typeface="Calibri"/>
              </a:rPr>
              <a:t>Υποενότητα 7.1: Θερμορύθμιση</a:t>
            </a:r>
            <a:endParaRPr sz="3200" dirty="0">
              <a:solidFill>
                <a:srgbClr val="FF0000"/>
              </a:solidFill>
              <a:latin typeface="Calibri"/>
              <a:ea typeface="Calibri"/>
              <a:cs typeface="Calibri"/>
              <a:sym typeface="Calibri"/>
            </a:endParaRPr>
          </a:p>
        </p:txBody>
      </p:sp>
      <p:pic>
        <p:nvPicPr>
          <p:cNvPr id="332802" name="Picture 2" descr="Τροφές πλούσιες σε πρωτεΐνες ιδανικές για δίαιτα"/>
          <p:cNvPicPr>
            <a:picLocks noChangeAspect="1" noChangeArrowheads="1"/>
          </p:cNvPicPr>
          <p:nvPr/>
        </p:nvPicPr>
        <p:blipFill>
          <a:blip r:embed="rId3"/>
          <a:srcRect/>
          <a:stretch>
            <a:fillRect/>
          </a:stretch>
        </p:blipFill>
        <p:spPr bwMode="auto">
          <a:xfrm>
            <a:off x="6564086" y="2198914"/>
            <a:ext cx="2233386" cy="2590800"/>
          </a:xfrm>
          <a:prstGeom prst="rect">
            <a:avLst/>
          </a:prstGeom>
          <a:noFill/>
        </p:spPr>
      </p:pic>
      <p:pic>
        <p:nvPicPr>
          <p:cNvPr id="332804" name="Picture 4" descr="Οι υδατάνθρακες στην διατροφή των παιδιών - 4moms"/>
          <p:cNvPicPr>
            <a:picLocks noChangeAspect="1" noChangeArrowheads="1"/>
          </p:cNvPicPr>
          <p:nvPr/>
        </p:nvPicPr>
        <p:blipFill>
          <a:blip r:embed="rId4"/>
          <a:srcRect/>
          <a:stretch>
            <a:fillRect/>
          </a:stretch>
        </p:blipFill>
        <p:spPr bwMode="auto">
          <a:xfrm>
            <a:off x="6161314" y="4789714"/>
            <a:ext cx="2525486" cy="1741714"/>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4"/>
        <p:cNvGrpSpPr/>
        <p:nvPr/>
      </p:nvGrpSpPr>
      <p:grpSpPr>
        <a:xfrm>
          <a:off x="0" y="0"/>
          <a:ext cx="0" cy="0"/>
          <a:chOff x="0" y="0"/>
          <a:chExt cx="0" cy="0"/>
        </a:xfrm>
      </p:grpSpPr>
      <p:sp>
        <p:nvSpPr>
          <p:cNvPr id="445" name="Google Shape;445;p1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6" name="Google Shape;446;p1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7" name="Google Shape;447;p1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8" name="Google Shape;448;p1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9" name="Google Shape;449;p1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0" name="Google Shape;450;p1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1" name="Google Shape;451;p1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2" name="Google Shape;452;p1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3" name="Google Shape;453;p1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4" name="Google Shape;454;p1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5" name="Google Shape;455;p1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6" name="Google Shape;456;p1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57" name="Google Shape;457;p1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58" name="Google Shape;458;p19"/>
          <p:cNvSpPr txBox="1"/>
          <p:nvPr/>
        </p:nvSpPr>
        <p:spPr>
          <a:xfrm>
            <a:off x="218015" y="609296"/>
            <a:ext cx="8730042" cy="581693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απώλειας θερμότητας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απώλεια θερμότητας από τον οργανισμό γίνεται με αρκετούς τρόπους.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Από την επιφάνεια  του δέρματος με την ακτινοβολία θερμότητας, την μεταφορά θερμότητας και την αγωγή θερμότητας.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Επίσης, απώλεια θερμότητας υπάρχει και από φυσιολογικές λειτουργίες του οργανισμού, όπως η εφίδρωση, η εκπνοή, η ούρηση και η </a:t>
            </a:r>
            <a:r>
              <a:rPr lang="el-GR" sz="2400" dirty="0" smtClean="0">
                <a:solidFill>
                  <a:schemeClr val="dk1"/>
                </a:solidFill>
                <a:latin typeface="Calibri"/>
                <a:ea typeface="Calibri"/>
                <a:cs typeface="Calibri"/>
                <a:sym typeface="Calibri"/>
              </a:rPr>
              <a:t>αφόδευση</a:t>
            </a:r>
            <a:endParaRPr sz="2800" dirty="0"/>
          </a:p>
          <a:p>
            <a:pPr marL="0" marR="0" lvl="0" indent="0" algn="l" rtl="0">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p:txBody>
      </p:sp>
      <p:sp>
        <p:nvSpPr>
          <p:cNvPr id="459" name="Google Shape;459;p19"/>
          <p:cNvSpPr txBox="1"/>
          <p:nvPr/>
        </p:nvSpPr>
        <p:spPr>
          <a:xfrm>
            <a:off x="150844" y="2291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1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6" name="Google Shape;446;p1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7" name="Google Shape;447;p1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8" name="Google Shape;448;p1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49" name="Google Shape;449;p1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0" name="Google Shape;450;p1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1" name="Google Shape;451;p1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2" name="Google Shape;452;p1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3" name="Google Shape;453;p1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4" name="Google Shape;454;p1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5" name="Google Shape;455;p1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56" name="Google Shape;456;p1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57" name="Google Shape;457;p1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58" name="Google Shape;458;p19"/>
          <p:cNvSpPr txBox="1"/>
          <p:nvPr/>
        </p:nvSpPr>
        <p:spPr>
          <a:xfrm>
            <a:off x="207129" y="685497"/>
            <a:ext cx="8730042" cy="63093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smtClean="0">
                <a:solidFill>
                  <a:srgbClr val="EA6045"/>
                </a:solidFill>
                <a:latin typeface="Calibri"/>
                <a:ea typeface="Calibri"/>
                <a:cs typeface="Calibri"/>
                <a:sym typeface="Calibri"/>
              </a:rPr>
              <a:t>Θερμορύθμιση</a:t>
            </a:r>
            <a:r>
              <a:rPr lang="en-US" sz="2800" dirty="0" smtClean="0">
                <a:ea typeface="Calibri"/>
              </a:rPr>
              <a:t>   </a:t>
            </a:r>
            <a:r>
              <a:rPr lang="el-GR" sz="2400" dirty="0" smtClean="0">
                <a:solidFill>
                  <a:srgbClr val="287D7D"/>
                </a:solidFill>
                <a:latin typeface="Calibri"/>
                <a:ea typeface="Calibri"/>
                <a:cs typeface="Calibri"/>
                <a:sym typeface="Calibri"/>
              </a:rPr>
              <a:t>Μηχανισμοί </a:t>
            </a:r>
            <a:r>
              <a:rPr lang="el-GR" sz="2400" dirty="0">
                <a:solidFill>
                  <a:srgbClr val="287D7D"/>
                </a:solidFill>
                <a:latin typeface="Calibri"/>
                <a:ea typeface="Calibri"/>
                <a:cs typeface="Calibri"/>
                <a:sym typeface="Calibri"/>
              </a:rPr>
              <a:t>απώλειας θερμότητας</a:t>
            </a:r>
            <a:endParaRPr sz="2800" dirty="0"/>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μηχανισμοί αυτοί ελέγχονται από εγκεφαλικά κέντρα με κύριο κέντρο ελέγχου τον υποθάλαμο που ρυθμίζει την απώλεια θερμότητας από την επιφάνεια του δέρματος.</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αποβολή θερμότητας με ακτινοβολία εξαρτάται πρωτίστως από την θερμοκρασία του </a:t>
            </a:r>
            <a:r>
              <a:rPr lang="el-GR" sz="2000" dirty="0" smtClean="0">
                <a:solidFill>
                  <a:schemeClr val="dk1"/>
                </a:solidFill>
                <a:latin typeface="Calibri"/>
                <a:ea typeface="Calibri"/>
                <a:cs typeface="Calibri"/>
                <a:sym typeface="Calibri"/>
              </a:rPr>
              <a:t>περιβάλλοντος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Εάν </a:t>
            </a:r>
            <a:r>
              <a:rPr lang="el-GR" sz="2000" dirty="0">
                <a:solidFill>
                  <a:schemeClr val="dk1"/>
                </a:solidFill>
                <a:latin typeface="Calibri"/>
                <a:ea typeface="Calibri"/>
                <a:cs typeface="Calibri"/>
                <a:sym typeface="Calibri"/>
              </a:rPr>
              <a:t>η θερμοκρασία του περιβάλλοντος είναι αρκετά μικρότερη από τη θερμοκρασία του σώματος, (3,6 βαθμοί Κελσίου), τότε η μεγαλύτερη απώλεια θερμότητας γίνεται με ακτινοβολία. </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Σε θερμοκρασία περιβάλλοντος 25 βαθμών Κελσίου, η θερμότητα που αποβάλλεται με ακτινοβολία είναι 67%, ενώ σε θερμοκρασία περιβάλλοντος 35 βαθμών Κελσίου είναι 4%.</a:t>
            </a:r>
            <a:endParaRPr sz="2400" dirty="0"/>
          </a:p>
          <a:p>
            <a:pPr marL="0" marR="0" lvl="0" indent="0" algn="l" rtl="0">
              <a:spcBef>
                <a:spcPts val="0"/>
              </a:spcBef>
              <a:spcAft>
                <a:spcPts val="0"/>
              </a:spcAft>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600" dirty="0">
                <a:solidFill>
                  <a:schemeClr val="dk1"/>
                </a:solidFill>
                <a:latin typeface="Calibri"/>
                <a:ea typeface="Calibri"/>
                <a:cs typeface="Calibri"/>
                <a:sym typeface="Calibri"/>
              </a:rPr>
              <a:t> </a:t>
            </a:r>
            <a:endParaRPr sz="1600" dirty="0">
              <a:solidFill>
                <a:schemeClr val="dk1"/>
              </a:solidFill>
              <a:latin typeface="Calibri"/>
              <a:ea typeface="Calibri"/>
              <a:cs typeface="Calibri"/>
              <a:sym typeface="Calibri"/>
            </a:endParaRPr>
          </a:p>
        </p:txBody>
      </p:sp>
      <p:sp>
        <p:nvSpPr>
          <p:cNvPr id="459" name="Google Shape;459;p19"/>
          <p:cNvSpPr txBox="1"/>
          <p:nvPr/>
        </p:nvSpPr>
        <p:spPr>
          <a:xfrm>
            <a:off x="150844" y="2291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5" name="Google Shape;465;p2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6" name="Google Shape;466;p2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7" name="Google Shape;467;p2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8" name="Google Shape;468;p2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9" name="Google Shape;469;p2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0" name="Google Shape;470;p2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1" name="Google Shape;471;p2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2" name="Google Shape;472;p2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3" name="Google Shape;473;p2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4" name="Google Shape;474;p2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5" name="Google Shape;475;p2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76" name="Google Shape;476;p2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77" name="Google Shape;477;p20"/>
          <p:cNvSpPr txBox="1"/>
          <p:nvPr/>
        </p:nvSpPr>
        <p:spPr>
          <a:xfrm>
            <a:off x="326873" y="671731"/>
            <a:ext cx="8305497" cy="61862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απώλειας θερμότητας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απώλεια θερμότητας με </a:t>
            </a:r>
            <a:r>
              <a:rPr lang="el-GR" sz="2400" dirty="0">
                <a:solidFill>
                  <a:srgbClr val="287D7D"/>
                </a:solidFill>
                <a:latin typeface="Calibri"/>
                <a:ea typeface="Calibri"/>
                <a:cs typeface="Calibri"/>
                <a:sym typeface="Calibri"/>
              </a:rPr>
              <a:t>επαφή</a:t>
            </a:r>
            <a:r>
              <a:rPr lang="el-GR" sz="2400" dirty="0">
                <a:solidFill>
                  <a:schemeClr val="dk1"/>
                </a:solidFill>
                <a:latin typeface="Calibri"/>
                <a:ea typeface="Calibri"/>
                <a:cs typeface="Calibri"/>
                <a:sym typeface="Calibri"/>
              </a:rPr>
              <a:t> είναι ελάχιστη σε φυσιολογικές συνθήκες και εξαρτάται  από την θερμοκρασία του περιβάλλοντος, αλλά κυρίως από το μέσο επαφής με την </a:t>
            </a:r>
            <a:r>
              <a:rPr lang="el-GR" sz="2400" dirty="0" smtClean="0">
                <a:solidFill>
                  <a:schemeClr val="dk1"/>
                </a:solidFill>
                <a:latin typeface="Calibri"/>
                <a:ea typeface="Calibri"/>
                <a:cs typeface="Calibri"/>
                <a:sym typeface="Calibri"/>
              </a:rPr>
              <a:t>επιδερμίδα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Μεταβολές </a:t>
            </a:r>
            <a:r>
              <a:rPr lang="el-GR" sz="2400" dirty="0">
                <a:solidFill>
                  <a:schemeClr val="dk1"/>
                </a:solidFill>
                <a:latin typeface="Calibri"/>
                <a:ea typeface="Calibri"/>
                <a:cs typeface="Calibri"/>
                <a:sym typeface="Calibri"/>
              </a:rPr>
              <a:t>της αποβολής θερμότητας με επαφή υπάρχουν κυρίως όταν ο άνθρωπος βρίσκεται σε επαφή με το νερό εξαιτίας της μεγαλύτερης αγωγιμότητας της θερμότητας στο νερό σε σχέση με τον αέρα.  </a:t>
            </a: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 </a:t>
            </a:r>
            <a:endParaRPr sz="2400" dirty="0">
              <a:solidFill>
                <a:schemeClr val="dk1"/>
              </a:solidFill>
              <a:latin typeface="Calibri"/>
              <a:ea typeface="Calibri"/>
              <a:cs typeface="Calibri"/>
              <a:sym typeface="Calibri"/>
            </a:endParaRPr>
          </a:p>
        </p:txBody>
      </p:sp>
      <p:sp>
        <p:nvSpPr>
          <p:cNvPr id="478" name="Google Shape;478;p2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2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5" name="Google Shape;465;p2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6" name="Google Shape;466;p2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7" name="Google Shape;467;p2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8" name="Google Shape;468;p2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69" name="Google Shape;469;p2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0" name="Google Shape;470;p2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1" name="Google Shape;471;p2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2" name="Google Shape;472;p2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3" name="Google Shape;473;p2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4" name="Google Shape;474;p2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75" name="Google Shape;475;p2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76" name="Google Shape;476;p2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77" name="Google Shape;477;p20"/>
          <p:cNvSpPr txBox="1"/>
          <p:nvPr/>
        </p:nvSpPr>
        <p:spPr>
          <a:xfrm>
            <a:off x="359531" y="761698"/>
            <a:ext cx="8381698" cy="710959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Μηχανισμοί απώλειας θερμότητας</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Το </a:t>
            </a:r>
            <a:r>
              <a:rPr lang="el-GR" sz="2400" dirty="0">
                <a:solidFill>
                  <a:srgbClr val="287D7D"/>
                </a:solidFill>
                <a:latin typeface="Calibri"/>
                <a:ea typeface="Calibri"/>
                <a:cs typeface="Calibri"/>
                <a:sym typeface="Calibri"/>
              </a:rPr>
              <a:t>νερό απορροφά μεγαλύτερες ποσότητες θερμότητας από αυτές που απορροφά ο </a:t>
            </a:r>
            <a:r>
              <a:rPr lang="el-GR" sz="2400" dirty="0" smtClean="0">
                <a:solidFill>
                  <a:srgbClr val="287D7D"/>
                </a:solidFill>
                <a:latin typeface="Calibri"/>
                <a:ea typeface="Calibri"/>
                <a:cs typeface="Calibri"/>
                <a:sym typeface="Calibri"/>
              </a:rPr>
              <a:t>αέρας</a:t>
            </a:r>
            <a:endParaRPr lang="en-US" sz="2400" dirty="0" smtClean="0">
              <a:solidFill>
                <a:srgbClr val="287D7D"/>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συνεχής επαφή με βρεγμένα ρούχα μπορεί να μειώσει σημαντικά τη θερμοκρασία  του σώματος εξαιτίας της αποβολής μεγάλων ποσών θερμότητας. </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Αντίθετα, ένα ζεστό μπάνιο αυξάνει ελάχιστα τη θερμοκρασία του σώματος</a:t>
            </a:r>
            <a:r>
              <a:rPr lang="el-GR" sz="2400" dirty="0" smtClean="0">
                <a:solidFill>
                  <a:schemeClr val="dk1"/>
                </a:solidFill>
                <a:latin typeface="Calibri"/>
                <a:ea typeface="Calibri"/>
                <a:cs typeface="Calibri"/>
                <a:sym typeface="Calibri"/>
              </a:rPr>
              <a:t>.</a:t>
            </a: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Σημείωση: Η θερμοκρασία μεταφέρεται από το θερμότερο στο ψυχρότερο μέσο.</a:t>
            </a:r>
            <a:endParaRPr sz="28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 </a:t>
            </a:r>
            <a:endParaRPr sz="2000" dirty="0">
              <a:solidFill>
                <a:schemeClr val="dk1"/>
              </a:solidFill>
              <a:latin typeface="Calibri"/>
              <a:ea typeface="Calibri"/>
              <a:cs typeface="Calibri"/>
              <a:sym typeface="Calibri"/>
            </a:endParaRPr>
          </a:p>
        </p:txBody>
      </p:sp>
      <p:sp>
        <p:nvSpPr>
          <p:cNvPr id="478" name="Google Shape;478;p20"/>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4" name="Google Shape;484;p2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5" name="Google Shape;485;p2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6" name="Google Shape;486;p2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7" name="Google Shape;487;p2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8" name="Google Shape;488;p2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9" name="Google Shape;489;p2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0" name="Google Shape;490;p2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1" name="Google Shape;491;p2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2" name="Google Shape;492;p2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3" name="Google Shape;493;p2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4" name="Google Shape;494;p2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95" name="Google Shape;495;p2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96" name="Google Shape;496;p21"/>
          <p:cNvSpPr txBox="1"/>
          <p:nvPr/>
        </p:nvSpPr>
        <p:spPr>
          <a:xfrm>
            <a:off x="250674" y="671731"/>
            <a:ext cx="8893326" cy="674026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Η αποβολή θερμότητας με μετάδοση </a:t>
            </a:r>
            <a:r>
              <a:rPr lang="el-GR" sz="2400" dirty="0">
                <a:solidFill>
                  <a:schemeClr val="dk1"/>
                </a:solidFill>
                <a:latin typeface="Calibri"/>
                <a:ea typeface="Calibri"/>
                <a:cs typeface="Calibri"/>
                <a:sym typeface="Calibri"/>
              </a:rPr>
              <a:t>οφείλεται στην κυκλοφορία ρευμάτων του </a:t>
            </a:r>
            <a:r>
              <a:rPr lang="el-GR" sz="2400" dirty="0" smtClean="0">
                <a:solidFill>
                  <a:schemeClr val="dk1"/>
                </a:solidFill>
                <a:latin typeface="Calibri"/>
                <a:ea typeface="Calibri"/>
                <a:cs typeface="Calibri"/>
                <a:sym typeface="Calibri"/>
              </a:rPr>
              <a:t>αέρα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Το </a:t>
            </a:r>
            <a:r>
              <a:rPr lang="el-GR" sz="2400" dirty="0">
                <a:solidFill>
                  <a:schemeClr val="dk1"/>
                </a:solidFill>
                <a:latin typeface="Calibri"/>
                <a:ea typeface="Calibri"/>
                <a:cs typeface="Calibri"/>
                <a:sym typeface="Calibri"/>
              </a:rPr>
              <a:t>ανθρώπινο σώμα περιβάλλεται από ένα θερμό «στρώμα» αέρα, το οποίο συνεχώς αντικαθίσταται από τον ψυχρότερο αέρα του περιβάλλοντος, με αποτέλεσμα να απομακρύνεται συνεχώς </a:t>
            </a:r>
            <a:r>
              <a:rPr lang="el-GR" sz="2400" dirty="0" smtClean="0">
                <a:solidFill>
                  <a:schemeClr val="dk1"/>
                </a:solidFill>
                <a:latin typeface="Calibri"/>
                <a:ea typeface="Calibri"/>
                <a:cs typeface="Calibri"/>
                <a:sym typeface="Calibri"/>
              </a:rPr>
              <a:t>θερμότητα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Εάν </a:t>
            </a:r>
            <a:r>
              <a:rPr lang="el-GR" sz="2400" dirty="0">
                <a:solidFill>
                  <a:schemeClr val="dk1"/>
                </a:solidFill>
                <a:latin typeface="Calibri"/>
                <a:ea typeface="Calibri"/>
                <a:cs typeface="Calibri"/>
                <a:sym typeface="Calibri"/>
              </a:rPr>
              <a:t>η θερμοκρασία του αέρα περιβάλλοντος είναι υψηλότερη από την θερμοκρασία του θερμού στρώματος αέρα που περιβάλλει το ανθρώπινο σώμα, η μετάδοση θερμότητας από το σώμα προς το περιβάλλον είναι μικρότερη.</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497" name="Google Shape;497;p2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2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4" name="Google Shape;484;p2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5" name="Google Shape;485;p2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6" name="Google Shape;486;p2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7" name="Google Shape;487;p2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8" name="Google Shape;488;p2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89" name="Google Shape;489;p2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0" name="Google Shape;490;p2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1" name="Google Shape;491;p2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2" name="Google Shape;492;p2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3" name="Google Shape;493;p2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494" name="Google Shape;494;p2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495" name="Google Shape;495;p2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496" name="Google Shape;496;p21"/>
          <p:cNvSpPr txBox="1"/>
          <p:nvPr/>
        </p:nvSpPr>
        <p:spPr>
          <a:xfrm>
            <a:off x="218017" y="848782"/>
            <a:ext cx="8299449"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smtClean="0">
                <a:solidFill>
                  <a:srgbClr val="287D7D"/>
                </a:solidFill>
                <a:latin typeface="Calibri"/>
                <a:ea typeface="Calibri"/>
                <a:cs typeface="Calibri"/>
                <a:sym typeface="Calibri"/>
              </a:rPr>
              <a:t>Η </a:t>
            </a:r>
            <a:r>
              <a:rPr lang="el-GR" sz="2400" b="1" dirty="0">
                <a:solidFill>
                  <a:srgbClr val="287D7D"/>
                </a:solidFill>
                <a:latin typeface="Calibri"/>
                <a:ea typeface="Calibri"/>
                <a:cs typeface="Calibri"/>
                <a:sym typeface="Calibri"/>
              </a:rPr>
              <a:t>άδηλη αναπνοή </a:t>
            </a:r>
            <a:r>
              <a:rPr lang="el-GR" sz="2400" dirty="0">
                <a:solidFill>
                  <a:schemeClr val="dk1"/>
                </a:solidFill>
                <a:latin typeface="Calibri"/>
                <a:ea typeface="Calibri"/>
                <a:cs typeface="Calibri"/>
                <a:sym typeface="Calibri"/>
              </a:rPr>
              <a:t>είναι η διαδικασία με την οποία υδρατμοί διαχέονται στην επιφάνεια του δέρματος μέσα από μικρούς πόρους και στην συνέχεια </a:t>
            </a:r>
            <a:r>
              <a:rPr lang="el-GR" sz="2400" dirty="0" smtClean="0">
                <a:solidFill>
                  <a:schemeClr val="dk1"/>
                </a:solidFill>
                <a:latin typeface="Calibri"/>
                <a:ea typeface="Calibri"/>
                <a:cs typeface="Calibri"/>
                <a:sym typeface="Calibri"/>
              </a:rPr>
              <a:t>εξατμίζονται</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Η διαδικασία αυτή είναι συνεχής και  διαφορετική από την εφίδρωση και αποτελεί έναν μηχανισμό αποβολής θερμότητας από το δέρμα.</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άδηλη αναπνοή είναι πιο έντονη όταν το περιβάλλον είναι ιδιαίτερα ξηρό. </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p:txBody>
      </p:sp>
      <p:sp>
        <p:nvSpPr>
          <p:cNvPr id="497" name="Google Shape;497;p21"/>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3" name="Google Shape;503;p2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4" name="Google Shape;504;p2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5" name="Google Shape;505;p2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6" name="Google Shape;506;p2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7" name="Google Shape;507;p2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8" name="Google Shape;508;p2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9" name="Google Shape;509;p2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0" name="Google Shape;510;p2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1" name="Google Shape;511;p2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2" name="Google Shape;512;p2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3" name="Google Shape;513;p2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14" name="Google Shape;514;p2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15" name="Google Shape;515;p22"/>
          <p:cNvSpPr txBox="1"/>
          <p:nvPr/>
        </p:nvSpPr>
        <p:spPr>
          <a:xfrm>
            <a:off x="260352" y="755649"/>
            <a:ext cx="5310715"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Θερμορύθμιση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Εφίδρωση</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εφίδρωση πραγματοποιείται με τους ιδρωτοποιούς αδένες και ενεργοποιείται όταν η θερμοκρασία του περιβάλλοντος είναι ιδιαίτερα </a:t>
            </a:r>
            <a:r>
              <a:rPr lang="el-GR" sz="2400" dirty="0" smtClean="0">
                <a:solidFill>
                  <a:schemeClr val="dk1"/>
                </a:solidFill>
                <a:latin typeface="Calibri"/>
                <a:ea typeface="Calibri"/>
                <a:cs typeface="Calibri"/>
                <a:sym typeface="Calibri"/>
              </a:rPr>
              <a:t>υψηλή</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διαδικασία της εφίδρωσης ελέγχεται από το συμπαθητικό νευρικό σύστημα. </a:t>
            </a:r>
            <a:endParaRPr sz="2000" dirty="0"/>
          </a:p>
        </p:txBody>
      </p:sp>
      <p:sp>
        <p:nvSpPr>
          <p:cNvPr id="516" name="Google Shape;516;p2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pic>
        <p:nvPicPr>
          <p:cNvPr id="517" name="Google Shape;517;p22" descr="Αποτέλεσμα εικόνας για ιδρωτοποιοί αδένες"/>
          <p:cNvPicPr preferRelativeResize="0"/>
          <p:nvPr/>
        </p:nvPicPr>
        <p:blipFill rotWithShape="1">
          <a:blip r:embed="rId3">
            <a:alphaModFix/>
          </a:blip>
          <a:srcRect/>
          <a:stretch/>
        </p:blipFill>
        <p:spPr>
          <a:xfrm>
            <a:off x="5725886" y="1480457"/>
            <a:ext cx="3243943" cy="2294617"/>
          </a:xfrm>
          <a:prstGeom prst="rect">
            <a:avLst/>
          </a:prstGeom>
          <a:noFill/>
          <a:ln>
            <a:noFill/>
          </a:ln>
        </p:spPr>
      </p:pic>
      <p:sp>
        <p:nvSpPr>
          <p:cNvPr id="518" name="Google Shape;518;p22"/>
          <p:cNvSpPr txBox="1"/>
          <p:nvPr/>
        </p:nvSpPr>
        <p:spPr>
          <a:xfrm>
            <a:off x="5878287" y="3986542"/>
            <a:ext cx="2774574"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7.5</a:t>
            </a:r>
            <a:r>
              <a:rPr lang="el-GR" sz="1100" dirty="0">
                <a:solidFill>
                  <a:schemeClr val="dk1"/>
                </a:solidFill>
                <a:latin typeface="Calibri"/>
                <a:ea typeface="Calibri"/>
                <a:cs typeface="Calibri"/>
                <a:sym typeface="Calibri"/>
              </a:rPr>
              <a:t>: Ιδρωτοποιός αδένας</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και εξάτμιση ιδρώτα.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ebooks.edu.gr</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7"/>
        <p:cNvGrpSpPr/>
        <p:nvPr/>
      </p:nvGrpSpPr>
      <p:grpSpPr>
        <a:xfrm>
          <a:off x="0" y="0"/>
          <a:ext cx="0" cy="0"/>
          <a:chOff x="0" y="0"/>
          <a:chExt cx="0" cy="0"/>
        </a:xfrm>
      </p:grpSpPr>
      <p:sp>
        <p:nvSpPr>
          <p:cNvPr id="168" name="Google Shape;168;p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 name="Google Shape;169;p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0" name="Google Shape;170;p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 name="Google Shape;171;p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2" name="Google Shape;172;p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 name="Google Shape;173;p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 name="Google Shape;174;p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 name="Google Shape;175;p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 name="Google Shape;176;p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7" name="Google Shape;177;p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 name="Google Shape;178;p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9" name="Google Shape;179;p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0" name="Google Shape;180;p5"/>
          <p:cNvCxnSpPr/>
          <p:nvPr/>
        </p:nvCxnSpPr>
        <p:spPr>
          <a:xfrm>
            <a:off x="263833" y="13036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1" name="Google Shape;181;p5"/>
          <p:cNvSpPr txBox="1"/>
          <p:nvPr/>
        </p:nvSpPr>
        <p:spPr>
          <a:xfrm>
            <a:off x="370417" y="941916"/>
            <a:ext cx="3091240"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600" b="1" dirty="0">
                <a:solidFill>
                  <a:schemeClr val="dk1"/>
                </a:solidFill>
                <a:latin typeface="Calibri"/>
                <a:ea typeface="Calibri"/>
                <a:cs typeface="Calibri"/>
                <a:sym typeface="Calibri"/>
              </a:rPr>
              <a:t>Λέξεις – Φράσεις Κλειδιά:</a:t>
            </a:r>
            <a:endParaRPr sz="1600" b="1" dirty="0">
              <a:solidFill>
                <a:schemeClr val="dk1"/>
              </a:solidFill>
              <a:latin typeface="Calibri"/>
              <a:ea typeface="Calibri"/>
              <a:cs typeface="Calibri"/>
              <a:sym typeface="Calibri"/>
            </a:endParaRPr>
          </a:p>
        </p:txBody>
      </p:sp>
      <p:sp>
        <p:nvSpPr>
          <p:cNvPr id="182" name="Google Shape;182;p5"/>
          <p:cNvSpPr txBox="1"/>
          <p:nvPr/>
        </p:nvSpPr>
        <p:spPr>
          <a:xfrm>
            <a:off x="303287" y="1162957"/>
            <a:ext cx="3670000" cy="5262939"/>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1200" b="1"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Θερμορύθμιση: </a:t>
            </a:r>
            <a:r>
              <a:rPr lang="el-GR" sz="2000" dirty="0">
                <a:solidFill>
                  <a:schemeClr val="dk1"/>
                </a:solidFill>
                <a:latin typeface="Calibri"/>
                <a:ea typeface="Calibri"/>
                <a:cs typeface="Calibri"/>
                <a:sym typeface="Calibri"/>
              </a:rPr>
              <a:t>είναι μία σύνθετη διαδικασία του οργανισμού, η οποία επιτρέπει τη διατήρηση της θερμοκρασίας του σώματος σε ένα περιορισμένο εύρος ανεξαρτήτως της θερμοκρασίας περιβάλλοντος και της εσωτερικής παραγωγής θερμότητας.</a:t>
            </a:r>
            <a:endParaRPr sz="2400" dirty="0"/>
          </a:p>
          <a:p>
            <a:pPr marL="0" marR="0" lvl="0" indent="-76200" algn="l" rtl="0">
              <a:lnSpc>
                <a:spcPct val="150000"/>
              </a:lnSpc>
              <a:spcBef>
                <a:spcPts val="0"/>
              </a:spcBef>
              <a:spcAft>
                <a:spcPts val="0"/>
              </a:spcAft>
              <a:buClr>
                <a:schemeClr val="dk1"/>
              </a:buClr>
              <a:buSzPts val="1200"/>
            </a:pPr>
            <a:endParaRPr sz="2400" dirty="0">
              <a:solidFill>
                <a:schemeClr val="dk1"/>
              </a:solidFill>
              <a:latin typeface="Calibri"/>
              <a:ea typeface="Calibri"/>
              <a:cs typeface="Calibri"/>
              <a:sym typeface="Calibri"/>
            </a:endParaRPr>
          </a:p>
        </p:txBody>
      </p:sp>
      <p:sp>
        <p:nvSpPr>
          <p:cNvPr id="183" name="Google Shape;183;p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1191381" y="6097067"/>
            <a:ext cx="2012950" cy="570442"/>
          </a:xfrm>
          <a:prstGeom prst="rect">
            <a:avLst/>
          </a:prstGeom>
          <a:noFill/>
          <a:ln>
            <a:noFill/>
          </a:ln>
        </p:spPr>
      </p:pic>
      <p:pic>
        <p:nvPicPr>
          <p:cNvPr id="210947" name="Picture 3"/>
          <p:cNvPicPr>
            <a:picLocks noChangeAspect="1" noChangeArrowheads="1"/>
          </p:cNvPicPr>
          <p:nvPr/>
        </p:nvPicPr>
        <p:blipFill>
          <a:blip r:embed="rId4"/>
          <a:srcRect/>
          <a:stretch>
            <a:fillRect/>
          </a:stretch>
        </p:blipFill>
        <p:spPr bwMode="auto">
          <a:xfrm>
            <a:off x="4234543" y="1317171"/>
            <a:ext cx="4818970" cy="5359854"/>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3" name="Google Shape;503;p2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4" name="Google Shape;504;p2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5" name="Google Shape;505;p2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6" name="Google Shape;506;p2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7" name="Google Shape;507;p2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8" name="Google Shape;508;p2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09" name="Google Shape;509;p2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0" name="Google Shape;510;p2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1" name="Google Shape;511;p2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2" name="Google Shape;512;p2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13" name="Google Shape;513;p2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14" name="Google Shape;514;p2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15" name="Google Shape;515;p22"/>
          <p:cNvSpPr txBox="1"/>
          <p:nvPr/>
        </p:nvSpPr>
        <p:spPr>
          <a:xfrm>
            <a:off x="260352" y="755649"/>
            <a:ext cx="5824762" cy="609393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Θερμορύθμιση</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Εφίδρωση</a:t>
            </a:r>
            <a:endParaRPr sz="2400" dirty="0"/>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γυναίκες διαθέτουν μεγαλύτερη πυκνότητα ιδρωτοποιών αδένων σε σχέση με τους άνδρες, αλλά η παραγωγή ιδρώτα από αυτούς είναι πολύ μικρότερη από αυτή  των ιδρωτοποιών αδένων των ανδρών.</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Σε υψηλές θερμοκρασίες περιβάλλοντος η εφίδρωση στις γυναίκες εμφανίζεται αργότερα και είναι μικρότερη σε σχέση με τους άνδρες. </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εφίδρωση αποτελεί τον </a:t>
            </a:r>
            <a:r>
              <a:rPr lang="el-GR" sz="2000" b="1" dirty="0">
                <a:solidFill>
                  <a:schemeClr val="dk1"/>
                </a:solidFill>
                <a:latin typeface="Calibri"/>
                <a:ea typeface="Calibri"/>
                <a:cs typeface="Calibri"/>
                <a:sym typeface="Calibri"/>
              </a:rPr>
              <a:t>κύριο μηχανισμό αποβολής  θερμότητας </a:t>
            </a:r>
            <a:r>
              <a:rPr lang="el-GR" sz="2000" dirty="0">
                <a:solidFill>
                  <a:schemeClr val="dk1"/>
                </a:solidFill>
                <a:latin typeface="Calibri"/>
                <a:ea typeface="Calibri"/>
                <a:cs typeface="Calibri"/>
                <a:sym typeface="Calibri"/>
              </a:rPr>
              <a:t>σε υψηλές θερμοκρασίες περιβάλλοντος</a:t>
            </a:r>
            <a:r>
              <a:rPr lang="el-GR" sz="1600" dirty="0">
                <a:solidFill>
                  <a:schemeClr val="dk1"/>
                </a:solidFill>
                <a:latin typeface="Calibri"/>
                <a:ea typeface="Calibri"/>
                <a:cs typeface="Calibri"/>
                <a:sym typeface="Calibri"/>
              </a:rPr>
              <a:t>.</a:t>
            </a:r>
            <a:endParaRPr sz="1800" dirty="0"/>
          </a:p>
        </p:txBody>
      </p:sp>
      <p:sp>
        <p:nvSpPr>
          <p:cNvPr id="516" name="Google Shape;516;p22"/>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FF0000"/>
                </a:solidFill>
                <a:latin typeface="Calibri"/>
                <a:ea typeface="Calibri"/>
                <a:cs typeface="Calibri"/>
                <a:sym typeface="Calibri"/>
              </a:rPr>
              <a:t>Υποενότητα</a:t>
            </a:r>
            <a:r>
              <a:rPr lang="en-US" sz="3200" b="1" dirty="0">
                <a:solidFill>
                  <a:srgbClr val="FF0000"/>
                </a:solidFill>
                <a:latin typeface="Calibri"/>
                <a:ea typeface="Calibri"/>
                <a:cs typeface="Calibri"/>
                <a:sym typeface="Calibri"/>
              </a:rPr>
              <a:t> 7.1: </a:t>
            </a:r>
            <a:r>
              <a:rPr lang="en-US" sz="3200" b="1" dirty="0" err="1">
                <a:solidFill>
                  <a:srgbClr val="FF0000"/>
                </a:solidFill>
                <a:latin typeface="Calibri"/>
                <a:ea typeface="Calibri"/>
                <a:cs typeface="Calibri"/>
                <a:sym typeface="Calibri"/>
              </a:rPr>
              <a:t>Θερμορύθμιση</a:t>
            </a:r>
            <a:endParaRPr lang="en-US" sz="3200" dirty="0">
              <a:solidFill>
                <a:srgbClr val="FF0000"/>
              </a:solidFill>
              <a:latin typeface="Calibri"/>
              <a:ea typeface="Calibri"/>
              <a:cs typeface="Calibri"/>
              <a:sym typeface="Calibri"/>
            </a:endParaRPr>
          </a:p>
        </p:txBody>
      </p:sp>
      <p:pic>
        <p:nvPicPr>
          <p:cNvPr id="517" name="Google Shape;517;p22" descr="Αποτέλεσμα εικόνας για ιδρωτοποιοί αδένες"/>
          <p:cNvPicPr preferRelativeResize="0"/>
          <p:nvPr/>
        </p:nvPicPr>
        <p:blipFill rotWithShape="1">
          <a:blip r:embed="rId3">
            <a:alphaModFix/>
          </a:blip>
          <a:srcRect/>
          <a:stretch/>
        </p:blipFill>
        <p:spPr>
          <a:xfrm>
            <a:off x="6489245" y="1905000"/>
            <a:ext cx="2457450" cy="3078389"/>
          </a:xfrm>
          <a:prstGeom prst="rect">
            <a:avLst/>
          </a:prstGeom>
          <a:noFill/>
          <a:ln>
            <a:noFill/>
          </a:ln>
        </p:spPr>
      </p:pic>
      <p:sp>
        <p:nvSpPr>
          <p:cNvPr id="518" name="Google Shape;518;p22"/>
          <p:cNvSpPr txBox="1"/>
          <p:nvPr/>
        </p:nvSpPr>
        <p:spPr>
          <a:xfrm>
            <a:off x="6651171" y="5369028"/>
            <a:ext cx="2273831"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7.5</a:t>
            </a:r>
            <a:r>
              <a:rPr lang="el-GR" sz="1100" dirty="0">
                <a:solidFill>
                  <a:schemeClr val="dk1"/>
                </a:solidFill>
                <a:latin typeface="Calibri"/>
                <a:ea typeface="Calibri"/>
                <a:cs typeface="Calibri"/>
                <a:sym typeface="Calibri"/>
              </a:rPr>
              <a:t>: Ιδρωτοποιός αδένας</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και εξάτμιση ιδρώτα.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ebooks.edu.gr</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64067" y="1306286"/>
            <a:ext cx="7324725" cy="2918732"/>
          </a:xfrm>
          <a:prstGeom prst="rect">
            <a:avLst/>
          </a:prstGeom>
          <a:noFill/>
          <a:ln w="9525">
            <a:noFill/>
            <a:miter lim="800000"/>
            <a:headEnd/>
            <a:tailEnd/>
          </a:ln>
          <a:effectLst>
            <a:softEdge rad="317500"/>
          </a:effec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1"/>
            <a:ext cx="914399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004888" y="938213"/>
            <a:ext cx="7134225" cy="4981575"/>
          </a:xfrm>
          <a:prstGeom prst="rect">
            <a:avLst/>
          </a:prstGeom>
          <a:noFill/>
          <a:ln w="9525">
            <a:noFill/>
            <a:miter lim="800000"/>
            <a:headEnd/>
            <a:tailEnd/>
          </a:ln>
          <a:effectLst>
            <a:softEdge rad="6350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3999"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4" name="Google Shape;524;p2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5" name="Google Shape;525;p2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6" name="Google Shape;526;p2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7" name="Google Shape;527;p2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8" name="Google Shape;528;p2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9" name="Google Shape;529;p2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0" name="Google Shape;530;p2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1" name="Google Shape;531;p2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2" name="Google Shape;532;p2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3" name="Google Shape;533;p2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4" name="Google Shape;534;p2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35" name="Google Shape;535;p2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37" name="Google Shape;537;p23"/>
          <p:cNvSpPr txBox="1"/>
          <p:nvPr/>
        </p:nvSpPr>
        <p:spPr>
          <a:xfrm>
            <a:off x="0" y="240008"/>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267266" name="Picture 2" descr="ΠΥΡΕΤΟΣ - Σκόπας Βλάσης | Ιατρός Πνευμονολόγος στα Μελίσσια"/>
          <p:cNvPicPr>
            <a:picLocks noChangeAspect="1" noChangeArrowheads="1"/>
          </p:cNvPicPr>
          <p:nvPr/>
        </p:nvPicPr>
        <p:blipFill>
          <a:blip r:embed="rId3"/>
          <a:srcRect/>
          <a:stretch>
            <a:fillRect/>
          </a:stretch>
        </p:blipFill>
        <p:spPr bwMode="auto">
          <a:xfrm>
            <a:off x="1803399" y="1999569"/>
            <a:ext cx="5773057" cy="3247345"/>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2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4" name="Google Shape;524;p2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5" name="Google Shape;525;p2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6" name="Google Shape;526;p2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7" name="Google Shape;527;p2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8" name="Google Shape;528;p2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29" name="Google Shape;529;p2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0" name="Google Shape;530;p2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1" name="Google Shape;531;p2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2" name="Google Shape;532;p2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3" name="Google Shape;533;p2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34" name="Google Shape;534;p2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35" name="Google Shape;535;p2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36" name="Google Shape;536;p23"/>
          <p:cNvSpPr txBox="1"/>
          <p:nvPr/>
        </p:nvSpPr>
        <p:spPr>
          <a:xfrm>
            <a:off x="141514" y="794353"/>
            <a:ext cx="6466115" cy="590927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Πυρετική Κίνηση</a:t>
            </a:r>
            <a:endParaRPr sz="2400" dirty="0"/>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Πυρετός </a:t>
            </a:r>
            <a:r>
              <a:rPr lang="el-GR" sz="2000" dirty="0">
                <a:solidFill>
                  <a:schemeClr val="dk1"/>
                </a:solidFill>
                <a:latin typeface="Calibri"/>
                <a:ea typeface="Calibri"/>
                <a:cs typeface="Calibri"/>
                <a:sym typeface="Calibri"/>
              </a:rPr>
              <a:t>είναι η αύξηση της θερμοκρασίας του σώματος πάνω από τα φυσιολογικά </a:t>
            </a:r>
            <a:r>
              <a:rPr lang="el-GR" sz="2000" dirty="0" smtClean="0">
                <a:solidFill>
                  <a:schemeClr val="dk1"/>
                </a:solidFill>
                <a:latin typeface="Calibri"/>
                <a:ea typeface="Calibri"/>
                <a:cs typeface="Calibri"/>
                <a:sym typeface="Calibri"/>
              </a:rPr>
              <a:t>επίπεδα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Ο υποθάλαμος δέχεται την επίδραση πολλών ουσιών και  μετά την επεξεργασία  τους δίνει εντολή για θερμογένεση και έμμεσα αύξηση της θερμοκρασίας του </a:t>
            </a:r>
            <a:r>
              <a:rPr lang="el-GR" sz="2000" dirty="0" smtClean="0">
                <a:solidFill>
                  <a:schemeClr val="dk1"/>
                </a:solidFill>
                <a:latin typeface="Calibri"/>
                <a:ea typeface="Calibri"/>
                <a:cs typeface="Calibri"/>
                <a:sym typeface="Calibri"/>
              </a:rPr>
              <a:t>σώματος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Οι ουσίες που προκαλούν πυρετό ονομάζονται </a:t>
            </a:r>
            <a:r>
              <a:rPr lang="el-GR" sz="2000" b="1" dirty="0">
                <a:solidFill>
                  <a:schemeClr val="dk1"/>
                </a:solidFill>
                <a:latin typeface="Calibri"/>
                <a:ea typeface="Calibri"/>
                <a:cs typeface="Calibri"/>
                <a:sym typeface="Calibri"/>
              </a:rPr>
              <a:t>πυρετογόνα</a:t>
            </a:r>
            <a:r>
              <a:rPr lang="el-GR" sz="2000" dirty="0">
                <a:solidFill>
                  <a:schemeClr val="dk1"/>
                </a:solidFill>
                <a:latin typeface="Calibri"/>
                <a:ea typeface="Calibri"/>
                <a:cs typeface="Calibri"/>
                <a:sym typeface="Calibri"/>
              </a:rPr>
              <a:t> και διακρίνονται σε ενδογενή πυρετογόνα και </a:t>
            </a:r>
            <a:r>
              <a:rPr lang="el-GR" sz="2000" dirty="0" smtClean="0">
                <a:solidFill>
                  <a:schemeClr val="dk1"/>
                </a:solidFill>
                <a:latin typeface="Calibri"/>
                <a:ea typeface="Calibri"/>
                <a:cs typeface="Calibri"/>
                <a:sym typeface="Calibri"/>
              </a:rPr>
              <a:t>εξωγενή</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ενδογενή πυρετογόνα απελευθερώνονται στο αίμα και μεταφέρονται στον υποθάλαμο, όπου ασκούν την δράση τους για αύξηση της θερμοκρασίας.</a:t>
            </a:r>
            <a:endParaRPr sz="2400" dirty="0"/>
          </a:p>
          <a:p>
            <a:pPr marL="0" marR="0" lvl="0" indent="0" algn="l" rtl="0">
              <a:lnSpc>
                <a:spcPct val="150000"/>
              </a:lnSpc>
              <a:spcBef>
                <a:spcPts val="0"/>
              </a:spcBef>
              <a:spcAft>
                <a:spcPts val="0"/>
              </a:spcAft>
              <a:buNone/>
            </a:pPr>
            <a:r>
              <a:rPr lang="el-GR" sz="1200" dirty="0">
                <a:solidFill>
                  <a:schemeClr val="dk1"/>
                </a:solidFill>
                <a:latin typeface="Calibri"/>
                <a:ea typeface="Calibri"/>
                <a:cs typeface="Calibri"/>
                <a:sym typeface="Calibri"/>
              </a:rPr>
              <a:t>. </a:t>
            </a:r>
            <a:endParaRPr dirty="0"/>
          </a:p>
        </p:txBody>
      </p:sp>
      <p:sp>
        <p:nvSpPr>
          <p:cNvPr id="537" name="Google Shape;537;p23"/>
          <p:cNvSpPr txBox="1"/>
          <p:nvPr/>
        </p:nvSpPr>
        <p:spPr>
          <a:xfrm>
            <a:off x="0" y="240008"/>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538" name="Google Shape;538;p23"/>
          <p:cNvPicPr preferRelativeResize="0"/>
          <p:nvPr/>
        </p:nvPicPr>
        <p:blipFill rotWithShape="1">
          <a:blip r:embed="rId3">
            <a:alphaModFix/>
          </a:blip>
          <a:srcRect/>
          <a:stretch/>
        </p:blipFill>
        <p:spPr>
          <a:xfrm>
            <a:off x="6683829" y="1360713"/>
            <a:ext cx="2328182" cy="4484915"/>
          </a:xfrm>
          <a:prstGeom prst="rect">
            <a:avLst/>
          </a:prstGeom>
          <a:noFill/>
          <a:ln>
            <a:noFill/>
          </a:ln>
        </p:spPr>
      </p:pic>
      <p:sp>
        <p:nvSpPr>
          <p:cNvPr id="539" name="Google Shape;539;p23"/>
          <p:cNvSpPr txBox="1"/>
          <p:nvPr/>
        </p:nvSpPr>
        <p:spPr>
          <a:xfrm>
            <a:off x="6381672" y="5825126"/>
            <a:ext cx="260680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7.6</a:t>
            </a:r>
            <a:r>
              <a:rPr lang="el-GR" sz="1100" dirty="0">
                <a:solidFill>
                  <a:schemeClr val="dk1"/>
                </a:solidFill>
                <a:latin typeface="Calibri"/>
                <a:ea typeface="Calibri"/>
                <a:cs typeface="Calibri"/>
                <a:sym typeface="Calibri"/>
              </a:rPr>
              <a:t>: Δράση πυρετογόνων ουσιών </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μέσω υποθαλάμου.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appk.gr</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5" name="Google Shape;545;p2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6" name="Google Shape;546;p2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7" name="Google Shape;547;p2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8" name="Google Shape;548;p2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49" name="Google Shape;549;p2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0" name="Google Shape;550;p2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1" name="Google Shape;551;p2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2" name="Google Shape;552;p2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3" name="Google Shape;553;p2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4" name="Google Shape;554;p2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55" name="Google Shape;555;p2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56" name="Google Shape;556;p2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57" name="Google Shape;557;p24"/>
          <p:cNvSpPr txBox="1"/>
          <p:nvPr/>
        </p:nvSpPr>
        <p:spPr>
          <a:xfrm>
            <a:off x="163589" y="837897"/>
            <a:ext cx="5877981" cy="486282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Πυρετική κίνηση</a:t>
            </a:r>
            <a:endParaRPr sz="2400" dirty="0"/>
          </a:p>
          <a:p>
            <a:pPr marL="0" marR="0" lvl="0" indent="0" algn="l" rtl="0">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εξωγενή πυρετογόνα περιλαμβάνουν μικροβιακές τοξίνες, μικροβιακά προϊόντα ή  και ολόκληρους </a:t>
            </a:r>
            <a:r>
              <a:rPr lang="el-GR" sz="2000" dirty="0" smtClean="0">
                <a:solidFill>
                  <a:schemeClr val="dk1"/>
                </a:solidFill>
                <a:latin typeface="Calibri"/>
                <a:ea typeface="Calibri"/>
                <a:cs typeface="Calibri"/>
                <a:sym typeface="Calibri"/>
              </a:rPr>
              <a:t>μικροοργανισμούς</a:t>
            </a:r>
            <a:endParaRPr lang="en-US" sz="2000" dirty="0" smtClean="0">
              <a:solidFill>
                <a:schemeClr val="dk1"/>
              </a:solidFill>
              <a:latin typeface="Calibri"/>
              <a:ea typeface="Calibri"/>
              <a:cs typeface="Calibri"/>
              <a:sym typeface="Calibri"/>
            </a:endParaRPr>
          </a:p>
          <a:p>
            <a:pPr marL="0" marR="0" lvl="0" indent="0" algn="l" rtl="0">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εξωγενή πυρετογόνα δρουν διεγείροντας τα κύτταρα του ανοσοποιητικού συστήματος, τα οποία παράγουν μεσολαβητικές </a:t>
            </a:r>
            <a:r>
              <a:rPr lang="el-GR" sz="2000" dirty="0" smtClean="0">
                <a:solidFill>
                  <a:schemeClr val="dk1"/>
                </a:solidFill>
                <a:latin typeface="Calibri"/>
                <a:ea typeface="Calibri"/>
                <a:cs typeface="Calibri"/>
                <a:sym typeface="Calibri"/>
              </a:rPr>
              <a:t>ουσίες</a:t>
            </a:r>
            <a:endParaRPr lang="en-US" sz="2000" dirty="0" smtClean="0">
              <a:solidFill>
                <a:schemeClr val="dk1"/>
              </a:solidFill>
              <a:latin typeface="Calibri"/>
              <a:ea typeface="Calibri"/>
              <a:cs typeface="Calibri"/>
              <a:sym typeface="Calibri"/>
            </a:endParaRPr>
          </a:p>
          <a:p>
            <a:pPr marL="0" marR="0" lvl="0" indent="0" algn="l" rtl="0">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ουσίες αυτές είναι υπεύθυνες για την πρόκληση του πυρετού, δρώντας μέσα από τον </a:t>
            </a:r>
            <a:r>
              <a:rPr lang="el-GR" sz="2000" dirty="0" smtClean="0">
                <a:solidFill>
                  <a:schemeClr val="dk1"/>
                </a:solidFill>
                <a:latin typeface="Calibri"/>
                <a:ea typeface="Calibri"/>
                <a:cs typeface="Calibri"/>
                <a:sym typeface="Calibri"/>
              </a:rPr>
              <a:t>υποθάλαμο</a:t>
            </a:r>
            <a:endParaRPr lang="en-US" sz="2000" dirty="0" smtClean="0">
              <a:solidFill>
                <a:schemeClr val="dk1"/>
              </a:solidFill>
              <a:latin typeface="Calibri"/>
              <a:ea typeface="Calibri"/>
              <a:cs typeface="Calibri"/>
              <a:sym typeface="Calibri"/>
            </a:endParaRPr>
          </a:p>
          <a:p>
            <a:pPr marL="0" marR="0" lvl="0" indent="0" algn="l" rtl="0">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Στη </a:t>
            </a:r>
            <a:r>
              <a:rPr lang="el-GR" sz="2000" dirty="0">
                <a:solidFill>
                  <a:schemeClr val="dk1"/>
                </a:solidFill>
                <a:latin typeface="Calibri"/>
                <a:ea typeface="Calibri"/>
                <a:cs typeface="Calibri"/>
                <a:sym typeface="Calibri"/>
              </a:rPr>
              <a:t>συνέχεια, ο υποθάλαμος στέλνει ερεθίσματα προς άλλες περιοχές του εγκεφάλου και την περιφέρεια για αύξηση της θερμοκρασίας του σώματος μέσα από την </a:t>
            </a:r>
            <a:r>
              <a:rPr lang="el-GR" sz="2000" dirty="0" err="1">
                <a:solidFill>
                  <a:schemeClr val="dk1"/>
                </a:solidFill>
                <a:latin typeface="Calibri"/>
                <a:ea typeface="Calibri"/>
                <a:cs typeface="Calibri"/>
                <a:sym typeface="Calibri"/>
              </a:rPr>
              <a:t>αγγειοσύσπαση</a:t>
            </a:r>
            <a:r>
              <a:rPr lang="el-GR" sz="2000" dirty="0">
                <a:solidFill>
                  <a:schemeClr val="dk1"/>
                </a:solidFill>
                <a:latin typeface="Calibri"/>
                <a:ea typeface="Calibri"/>
                <a:cs typeface="Calibri"/>
                <a:sym typeface="Calibri"/>
              </a:rPr>
              <a:t> στις </a:t>
            </a:r>
            <a:r>
              <a:rPr lang="el-GR" sz="2000" dirty="0" err="1">
                <a:solidFill>
                  <a:schemeClr val="dk1"/>
                </a:solidFill>
                <a:latin typeface="Calibri"/>
                <a:ea typeface="Calibri"/>
                <a:cs typeface="Calibri"/>
                <a:sym typeface="Calibri"/>
              </a:rPr>
              <a:t>αρτηριοφλεβικές</a:t>
            </a:r>
            <a:r>
              <a:rPr lang="el-GR" sz="2000" dirty="0">
                <a:solidFill>
                  <a:schemeClr val="dk1"/>
                </a:solidFill>
                <a:latin typeface="Calibri"/>
                <a:ea typeface="Calibri"/>
                <a:cs typeface="Calibri"/>
                <a:sym typeface="Calibri"/>
              </a:rPr>
              <a:t>  αναστομώσεις του δέρματος προκαλώντας ρίγος.</a:t>
            </a:r>
            <a:endParaRPr sz="2400" dirty="0"/>
          </a:p>
        </p:txBody>
      </p:sp>
      <p:sp>
        <p:nvSpPr>
          <p:cNvPr id="558" name="Google Shape;558;p24"/>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559" name="Google Shape;559;p24" descr="Αποτέλεσμα εικόνας για πυρετογόνα"/>
          <p:cNvPicPr preferRelativeResize="0"/>
          <p:nvPr/>
        </p:nvPicPr>
        <p:blipFill rotWithShape="1">
          <a:blip r:embed="rId3">
            <a:alphaModFix/>
          </a:blip>
          <a:srcRect/>
          <a:stretch/>
        </p:blipFill>
        <p:spPr>
          <a:xfrm>
            <a:off x="5632839" y="1587044"/>
            <a:ext cx="3380531" cy="3942897"/>
          </a:xfrm>
          <a:prstGeom prst="rect">
            <a:avLst/>
          </a:prstGeom>
          <a:noFill/>
          <a:ln>
            <a:noFill/>
          </a:ln>
        </p:spPr>
      </p:pic>
      <p:sp>
        <p:nvSpPr>
          <p:cNvPr id="560" name="Google Shape;560;p24"/>
          <p:cNvSpPr txBox="1"/>
          <p:nvPr/>
        </p:nvSpPr>
        <p:spPr>
          <a:xfrm>
            <a:off x="5995381" y="5807454"/>
            <a:ext cx="314861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7.7</a:t>
            </a:r>
            <a:r>
              <a:rPr lang="el-GR" sz="1100" dirty="0">
                <a:solidFill>
                  <a:schemeClr val="dk1"/>
                </a:solidFill>
                <a:latin typeface="Calibri"/>
                <a:ea typeface="Calibri"/>
                <a:cs typeface="Calibri"/>
                <a:sym typeface="Calibri"/>
              </a:rPr>
              <a:t>: Σχηματική απεικόνιση της δράσης</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των πυρετογόνων ουσιών.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socpred.gr)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6" name="Google Shape;566;p2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7" name="Google Shape;567;p2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8" name="Google Shape;568;p2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9" name="Google Shape;569;p2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0" name="Google Shape;570;p2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1" name="Google Shape;571;p2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2" name="Google Shape;572;p2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3" name="Google Shape;573;p2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4" name="Google Shape;574;p2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5" name="Google Shape;575;p2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6" name="Google Shape;576;p2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77" name="Google Shape;577;p2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78" name="Google Shape;578;p25"/>
          <p:cNvSpPr txBox="1"/>
          <p:nvPr/>
        </p:nvSpPr>
        <p:spPr>
          <a:xfrm>
            <a:off x="261585" y="777182"/>
            <a:ext cx="8882415"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Πυρετική κίνηση</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Πυρετός</a:t>
            </a:r>
            <a:endParaRPr sz="2000" dirty="0">
              <a:solidFill>
                <a:srgbClr val="287D7D"/>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Πυρετός εμφανίζεται και </a:t>
            </a:r>
            <a:r>
              <a:rPr lang="el-GR" sz="2000" dirty="0">
                <a:solidFill>
                  <a:srgbClr val="287D7D"/>
                </a:solidFill>
                <a:latin typeface="Calibri"/>
                <a:ea typeface="Calibri"/>
                <a:cs typeface="Calibri"/>
                <a:sym typeface="Calibri"/>
              </a:rPr>
              <a:t>σε μη λοιμώδη νοσήματα </a:t>
            </a:r>
            <a:r>
              <a:rPr lang="el-GR" sz="2000" dirty="0">
                <a:solidFill>
                  <a:schemeClr val="dk1"/>
                </a:solidFill>
                <a:latin typeface="Calibri"/>
                <a:ea typeface="Calibri"/>
                <a:cs typeface="Calibri"/>
                <a:sym typeface="Calibri"/>
              </a:rPr>
              <a:t>με ενεργοποίηση των  ενδογενών πυρετογόνων, τα οποία παράγονται </a:t>
            </a:r>
            <a:r>
              <a:rPr lang="el-GR" sz="2000" dirty="0">
                <a:solidFill>
                  <a:srgbClr val="287D7D"/>
                </a:solidFill>
                <a:latin typeface="Calibri"/>
                <a:ea typeface="Calibri"/>
                <a:cs typeface="Calibri"/>
                <a:sym typeface="Calibri"/>
              </a:rPr>
              <a:t>εξαιτίας </a:t>
            </a:r>
            <a:r>
              <a:rPr lang="el-GR" sz="2000" dirty="0" err="1">
                <a:solidFill>
                  <a:srgbClr val="287D7D"/>
                </a:solidFill>
                <a:latin typeface="Calibri"/>
                <a:ea typeface="Calibri"/>
                <a:cs typeface="Calibri"/>
                <a:sym typeface="Calibri"/>
              </a:rPr>
              <a:t>ιστικής</a:t>
            </a:r>
            <a:r>
              <a:rPr lang="el-GR" sz="2000" dirty="0">
                <a:solidFill>
                  <a:srgbClr val="287D7D"/>
                </a:solidFill>
                <a:latin typeface="Calibri"/>
                <a:ea typeface="Calibri"/>
                <a:cs typeface="Calibri"/>
                <a:sym typeface="Calibri"/>
              </a:rPr>
              <a:t>  βλάβης ή παθολογικών κυττάρων.</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Παραδείγματα </a:t>
            </a:r>
            <a:r>
              <a:rPr lang="el-GR" sz="2000" dirty="0" err="1">
                <a:solidFill>
                  <a:schemeClr val="dk1"/>
                </a:solidFill>
                <a:latin typeface="Calibri"/>
                <a:ea typeface="Calibri"/>
                <a:cs typeface="Calibri"/>
                <a:sym typeface="Calibri"/>
              </a:rPr>
              <a:t>ιστικής</a:t>
            </a:r>
            <a:r>
              <a:rPr lang="el-GR" sz="2000" dirty="0">
                <a:solidFill>
                  <a:schemeClr val="dk1"/>
                </a:solidFill>
                <a:latin typeface="Calibri"/>
                <a:ea typeface="Calibri"/>
                <a:cs typeface="Calibri"/>
                <a:sym typeface="Calibri"/>
              </a:rPr>
              <a:t> καταστροφής και διέγερσης της απελευθέρωσης ενδογενών πυρετογόνων είναι: </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Το έμφραγμα του </a:t>
            </a:r>
            <a:r>
              <a:rPr lang="el-GR" sz="2000" dirty="0" smtClean="0">
                <a:solidFill>
                  <a:schemeClr val="dk1"/>
                </a:solidFill>
                <a:latin typeface="Calibri"/>
                <a:ea typeface="Calibri"/>
                <a:cs typeface="Calibri"/>
                <a:sym typeface="Calibri"/>
              </a:rPr>
              <a:t>μυοκαρδίου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πνευμονική </a:t>
            </a:r>
            <a:r>
              <a:rPr lang="el-GR" sz="2000" dirty="0" smtClean="0">
                <a:solidFill>
                  <a:schemeClr val="dk1"/>
                </a:solidFill>
                <a:latin typeface="Calibri"/>
                <a:ea typeface="Calibri"/>
                <a:cs typeface="Calibri"/>
                <a:sym typeface="Calibri"/>
              </a:rPr>
              <a:t>εμβολή</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ένα </a:t>
            </a:r>
            <a:r>
              <a:rPr lang="el-GR" sz="2000" dirty="0">
                <a:solidFill>
                  <a:schemeClr val="dk1"/>
                </a:solidFill>
                <a:latin typeface="Calibri"/>
                <a:ea typeface="Calibri"/>
                <a:cs typeface="Calibri"/>
                <a:sym typeface="Calibri"/>
              </a:rPr>
              <a:t>μεγάλο </a:t>
            </a:r>
            <a:r>
              <a:rPr lang="el-GR" sz="2000" dirty="0" smtClean="0">
                <a:solidFill>
                  <a:schemeClr val="dk1"/>
                </a:solidFill>
                <a:latin typeface="Calibri"/>
                <a:ea typeface="Calibri"/>
                <a:cs typeface="Calibri"/>
                <a:sym typeface="Calibri"/>
              </a:rPr>
              <a:t>χειρουργείο</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μεγάλα </a:t>
            </a:r>
            <a:r>
              <a:rPr lang="el-GR" sz="2000" dirty="0">
                <a:solidFill>
                  <a:schemeClr val="dk1"/>
                </a:solidFill>
                <a:latin typeface="Calibri"/>
                <a:ea typeface="Calibri"/>
                <a:cs typeface="Calibri"/>
                <a:sym typeface="Calibri"/>
              </a:rPr>
              <a:t>ή/και βαθιά </a:t>
            </a:r>
            <a:r>
              <a:rPr lang="el-GR" sz="2000" dirty="0" smtClean="0">
                <a:solidFill>
                  <a:schemeClr val="dk1"/>
                </a:solidFill>
                <a:latin typeface="Calibri"/>
                <a:ea typeface="Calibri"/>
                <a:cs typeface="Calibri"/>
                <a:sym typeface="Calibri"/>
              </a:rPr>
              <a:t>τραύματα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και  </a:t>
            </a:r>
            <a:r>
              <a:rPr lang="el-GR" sz="2000" dirty="0" smtClean="0">
                <a:solidFill>
                  <a:schemeClr val="dk1"/>
                </a:solidFill>
                <a:latin typeface="Calibri"/>
                <a:ea typeface="Calibri"/>
                <a:cs typeface="Calibri"/>
                <a:sym typeface="Calibri"/>
              </a:rPr>
              <a:t>εγκαύματα</a:t>
            </a:r>
            <a:endParaRPr sz="2400" dirty="0"/>
          </a:p>
        </p:txBody>
      </p:sp>
      <p:sp>
        <p:nvSpPr>
          <p:cNvPr id="579" name="Google Shape;579;p2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195586" name="Picture 2" descr="Καρδιογράφημα Archives - ΓΕΩΡΓΙΟΣ ΓΙΑΝΝΑΚΑΚΗΣ ΚΑΡΔΙΟΛΟΓΟΣ"/>
          <p:cNvPicPr>
            <a:picLocks noChangeAspect="1" noChangeArrowheads="1" noCrop="1"/>
          </p:cNvPicPr>
          <p:nvPr/>
        </p:nvPicPr>
        <p:blipFill>
          <a:blip r:embed="rId3"/>
          <a:srcRect/>
          <a:stretch>
            <a:fillRect/>
          </a:stretch>
        </p:blipFill>
        <p:spPr bwMode="auto">
          <a:xfrm>
            <a:off x="4422775" y="3565072"/>
            <a:ext cx="1524000" cy="2143125"/>
          </a:xfrm>
          <a:prstGeom prst="rect">
            <a:avLst/>
          </a:prstGeom>
          <a:noFill/>
        </p:spPr>
      </p:pic>
      <p:pic>
        <p:nvPicPr>
          <p:cNvPr id="195588" name="Picture 4" descr="Μάζευε κι ας είναι και ρόγες!” - Freedive Greece"/>
          <p:cNvPicPr>
            <a:picLocks noChangeAspect="1" noChangeArrowheads="1" noCrop="1"/>
          </p:cNvPicPr>
          <p:nvPr/>
        </p:nvPicPr>
        <p:blipFill>
          <a:blip r:embed="rId4"/>
          <a:srcRect/>
          <a:stretch>
            <a:fillRect/>
          </a:stretch>
        </p:blipFill>
        <p:spPr bwMode="auto">
          <a:xfrm>
            <a:off x="5932713" y="3766458"/>
            <a:ext cx="2980419" cy="2587624"/>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442913" y="676275"/>
            <a:ext cx="8258175"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 name="Google Shape;169;p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0" name="Google Shape;170;p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 name="Google Shape;171;p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2" name="Google Shape;172;p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 name="Google Shape;173;p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 name="Google Shape;174;p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 name="Google Shape;175;p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 name="Google Shape;176;p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7" name="Google Shape;177;p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 name="Google Shape;178;p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9" name="Google Shape;179;p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0" name="Google Shape;180;p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1" name="Google Shape;181;p5"/>
          <p:cNvSpPr txBox="1"/>
          <p:nvPr/>
        </p:nvSpPr>
        <p:spPr>
          <a:xfrm>
            <a:off x="370417" y="941916"/>
            <a:ext cx="412538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b="1" dirty="0">
                <a:solidFill>
                  <a:schemeClr val="dk1"/>
                </a:solidFill>
                <a:latin typeface="Calibri"/>
                <a:ea typeface="Calibri"/>
                <a:cs typeface="Calibri"/>
                <a:sym typeface="Calibri"/>
              </a:rPr>
              <a:t>Λέξεις</a:t>
            </a:r>
            <a:r>
              <a:rPr lang="el-GR" sz="1500" b="1" dirty="0">
                <a:solidFill>
                  <a:schemeClr val="dk1"/>
                </a:solidFill>
                <a:latin typeface="Calibri"/>
                <a:ea typeface="Calibri"/>
                <a:cs typeface="Calibri"/>
                <a:sym typeface="Calibri"/>
              </a:rPr>
              <a:t> </a:t>
            </a:r>
            <a:r>
              <a:rPr lang="el-GR" sz="1600" b="1" dirty="0">
                <a:solidFill>
                  <a:schemeClr val="dk1"/>
                </a:solidFill>
                <a:latin typeface="Calibri"/>
                <a:ea typeface="Calibri"/>
                <a:cs typeface="Calibri"/>
                <a:sym typeface="Calibri"/>
              </a:rPr>
              <a:t>– Φράσεις Κλειδιά:</a:t>
            </a:r>
            <a:endParaRPr sz="1600" b="1" dirty="0">
              <a:solidFill>
                <a:schemeClr val="dk1"/>
              </a:solidFill>
              <a:latin typeface="Calibri"/>
              <a:ea typeface="Calibri"/>
              <a:cs typeface="Calibri"/>
              <a:sym typeface="Calibri"/>
            </a:endParaRPr>
          </a:p>
        </p:txBody>
      </p:sp>
      <p:sp>
        <p:nvSpPr>
          <p:cNvPr id="182" name="Google Shape;182;p5"/>
          <p:cNvSpPr txBox="1"/>
          <p:nvPr/>
        </p:nvSpPr>
        <p:spPr>
          <a:xfrm>
            <a:off x="248858" y="1696356"/>
            <a:ext cx="3789741" cy="3323946"/>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buFont typeface="Arial"/>
              <a:buChar char="•"/>
            </a:pPr>
            <a:r>
              <a:rPr lang="el-GR" sz="2800" b="1" dirty="0" smtClean="0">
                <a:solidFill>
                  <a:schemeClr val="dk1"/>
                </a:solidFill>
                <a:latin typeface="Calibri"/>
                <a:ea typeface="Calibri"/>
                <a:cs typeface="Calibri"/>
                <a:sym typeface="Calibri"/>
              </a:rPr>
              <a:t>Υποθάλαμος</a:t>
            </a:r>
            <a:r>
              <a:rPr lang="el-GR" sz="2800" b="1" dirty="0">
                <a:solidFill>
                  <a:schemeClr val="dk1"/>
                </a:solidFill>
                <a:latin typeface="Calibri"/>
                <a:ea typeface="Calibri"/>
                <a:cs typeface="Calibri"/>
                <a:sym typeface="Calibri"/>
              </a:rPr>
              <a:t>: </a:t>
            </a:r>
            <a:r>
              <a:rPr lang="el-GR" sz="2800" dirty="0">
                <a:solidFill>
                  <a:schemeClr val="dk1"/>
                </a:solidFill>
                <a:latin typeface="Calibri"/>
                <a:ea typeface="Calibri"/>
                <a:cs typeface="Calibri"/>
                <a:sym typeface="Calibri"/>
              </a:rPr>
              <a:t>είναι το υπεύθυνο για την θερμορύθμιση κέντρο του </a:t>
            </a:r>
            <a:r>
              <a:rPr lang="el-GR" sz="2800" dirty="0" smtClean="0">
                <a:solidFill>
                  <a:schemeClr val="dk1"/>
                </a:solidFill>
                <a:latin typeface="Calibri"/>
                <a:ea typeface="Calibri"/>
                <a:cs typeface="Calibri"/>
                <a:sym typeface="Calibri"/>
              </a:rPr>
              <a:t>εγκεφάλου</a:t>
            </a:r>
            <a:endParaRPr sz="3200" dirty="0"/>
          </a:p>
          <a:p>
            <a:pPr marL="0" marR="0" lvl="0" indent="-76200" algn="l" rtl="0">
              <a:lnSpc>
                <a:spcPct val="150000"/>
              </a:lnSpc>
              <a:spcBef>
                <a:spcPts val="0"/>
              </a:spcBef>
              <a:spcAft>
                <a:spcPts val="0"/>
              </a:spcAft>
              <a:buClr>
                <a:schemeClr val="dk1"/>
              </a:buClr>
              <a:buSzPts val="1200"/>
              <a:buFont typeface="Arial"/>
              <a:buChar char="•"/>
            </a:pPr>
            <a:r>
              <a:rPr lang="el-GR" sz="2800" b="1" dirty="0">
                <a:solidFill>
                  <a:schemeClr val="dk1"/>
                </a:solidFill>
                <a:latin typeface="Calibri"/>
                <a:ea typeface="Calibri"/>
                <a:cs typeface="Calibri"/>
                <a:sym typeface="Calibri"/>
              </a:rPr>
              <a:t> </a:t>
            </a:r>
            <a:endParaRPr sz="2800" dirty="0">
              <a:solidFill>
                <a:schemeClr val="dk1"/>
              </a:solidFill>
              <a:latin typeface="Calibri"/>
              <a:ea typeface="Calibri"/>
              <a:cs typeface="Calibri"/>
              <a:sym typeface="Calibri"/>
            </a:endParaRPr>
          </a:p>
        </p:txBody>
      </p:sp>
      <p:sp>
        <p:nvSpPr>
          <p:cNvPr id="183" name="Google Shape;183;p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843038" y="5705181"/>
            <a:ext cx="2012950" cy="570442"/>
          </a:xfrm>
          <a:prstGeom prst="rect">
            <a:avLst/>
          </a:prstGeom>
          <a:noFill/>
          <a:ln>
            <a:noFill/>
          </a:ln>
        </p:spPr>
      </p:pic>
      <p:pic>
        <p:nvPicPr>
          <p:cNvPr id="20" name="Picture 3"/>
          <p:cNvPicPr>
            <a:picLocks noChangeAspect="1" noChangeArrowheads="1"/>
          </p:cNvPicPr>
          <p:nvPr/>
        </p:nvPicPr>
        <p:blipFill>
          <a:blip r:embed="rId4"/>
          <a:srcRect/>
          <a:stretch>
            <a:fillRect/>
          </a:stretch>
        </p:blipFill>
        <p:spPr bwMode="auto">
          <a:xfrm>
            <a:off x="4147457" y="1458686"/>
            <a:ext cx="4818970" cy="5174796"/>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6" name="Google Shape;566;p2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7" name="Google Shape;567;p2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8" name="Google Shape;568;p2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9" name="Google Shape;569;p2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0" name="Google Shape;570;p2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1" name="Google Shape;571;p2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2" name="Google Shape;572;p2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3" name="Google Shape;573;p2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4" name="Google Shape;574;p2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5" name="Google Shape;575;p2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6" name="Google Shape;576;p2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77" name="Google Shape;577;p2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78" name="Google Shape;578;p25"/>
          <p:cNvSpPr txBox="1"/>
          <p:nvPr/>
        </p:nvSpPr>
        <p:spPr>
          <a:xfrm>
            <a:off x="348671" y="2148782"/>
            <a:ext cx="5453416"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Πυρετική κίνηση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Πυρετός</a:t>
            </a:r>
            <a:endParaRPr sz="2400" dirty="0">
              <a:solidFill>
                <a:srgbClr val="287D7D"/>
              </a:solidFill>
              <a:latin typeface="Calibri"/>
              <a:ea typeface="Calibri"/>
              <a:cs typeface="Calibri"/>
              <a:sym typeface="Calibri"/>
            </a:endParaRPr>
          </a:p>
          <a:p>
            <a:pPr marL="171450" marR="0" lvl="0" indent="-171450" algn="l" rtl="0">
              <a:lnSpc>
                <a:spcPct val="150000"/>
              </a:lnSpc>
              <a:spcBef>
                <a:spcPts val="0"/>
              </a:spcBef>
              <a:spcAft>
                <a:spcPts val="0"/>
              </a:spcAft>
              <a:buClr>
                <a:schemeClr val="dk1"/>
              </a:buClr>
              <a:buSzPts val="1200"/>
              <a:buFont typeface="Arial"/>
              <a:buChar char="•"/>
            </a:pPr>
            <a:r>
              <a:rPr lang="el-GR" sz="2400" dirty="0" smtClean="0">
                <a:solidFill>
                  <a:schemeClr val="dk1"/>
                </a:solidFill>
                <a:latin typeface="Calibri"/>
                <a:ea typeface="Calibri"/>
                <a:cs typeface="Calibri"/>
                <a:sym typeface="Calibri"/>
              </a:rPr>
              <a:t>Επίσης </a:t>
            </a:r>
            <a:r>
              <a:rPr lang="el-GR" sz="2400" dirty="0">
                <a:solidFill>
                  <a:schemeClr val="dk1"/>
                </a:solidFill>
                <a:latin typeface="Calibri"/>
                <a:ea typeface="Calibri"/>
                <a:cs typeface="Calibri"/>
                <a:sym typeface="Calibri"/>
              </a:rPr>
              <a:t>ο πυρετός που παρατηρείται σε </a:t>
            </a:r>
            <a:r>
              <a:rPr lang="el-GR" sz="2400" dirty="0">
                <a:solidFill>
                  <a:srgbClr val="287D7D"/>
                </a:solidFill>
                <a:latin typeface="Calibri"/>
                <a:ea typeface="Calibri"/>
                <a:cs typeface="Calibri"/>
                <a:sym typeface="Calibri"/>
              </a:rPr>
              <a:t>νεοπλάσματα</a:t>
            </a:r>
            <a:r>
              <a:rPr lang="el-GR" sz="2400" dirty="0">
                <a:solidFill>
                  <a:schemeClr val="dk1"/>
                </a:solidFill>
                <a:latin typeface="Calibri"/>
                <a:ea typeface="Calibri"/>
                <a:cs typeface="Calibri"/>
                <a:sym typeface="Calibri"/>
              </a:rPr>
              <a:t> οφείλεται στα </a:t>
            </a:r>
            <a:r>
              <a:rPr lang="el-GR" sz="2400" dirty="0" err="1">
                <a:solidFill>
                  <a:schemeClr val="dk1"/>
                </a:solidFill>
                <a:latin typeface="Calibri"/>
                <a:ea typeface="Calibri"/>
                <a:cs typeface="Calibri"/>
                <a:sym typeface="Calibri"/>
              </a:rPr>
              <a:t>νεοπλασματικά</a:t>
            </a:r>
            <a:r>
              <a:rPr lang="el-GR" sz="2400" dirty="0">
                <a:solidFill>
                  <a:schemeClr val="dk1"/>
                </a:solidFill>
                <a:latin typeface="Calibri"/>
                <a:ea typeface="Calibri"/>
                <a:cs typeface="Calibri"/>
                <a:sym typeface="Calibri"/>
              </a:rPr>
              <a:t> κύτταρα που δρουν ως πυρετογόνα και παράγουν </a:t>
            </a:r>
            <a:r>
              <a:rPr lang="el-GR" sz="2400" dirty="0" err="1" smtClean="0">
                <a:solidFill>
                  <a:schemeClr val="dk1"/>
                </a:solidFill>
                <a:latin typeface="Calibri"/>
                <a:ea typeface="Calibri"/>
                <a:cs typeface="Calibri"/>
                <a:sym typeface="Calibri"/>
              </a:rPr>
              <a:t>κυτταροκίνες</a:t>
            </a:r>
            <a:endParaRPr sz="2800" dirty="0"/>
          </a:p>
        </p:txBody>
      </p:sp>
      <p:sp>
        <p:nvSpPr>
          <p:cNvPr id="579" name="Google Shape;579;p2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340994" name="Picture 2" descr="Researchers Explore CAR-T Cell&amp;#39;s Potential -- Mass General Giving"/>
          <p:cNvPicPr>
            <a:picLocks noChangeAspect="1" noChangeArrowheads="1"/>
          </p:cNvPicPr>
          <p:nvPr/>
        </p:nvPicPr>
        <p:blipFill>
          <a:blip r:embed="rId3"/>
          <a:srcRect/>
          <a:stretch>
            <a:fillRect/>
          </a:stretch>
        </p:blipFill>
        <p:spPr bwMode="auto">
          <a:xfrm>
            <a:off x="5834744" y="1390423"/>
            <a:ext cx="3068864" cy="4914901"/>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6" name="Google Shape;566;p2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7" name="Google Shape;567;p2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8" name="Google Shape;568;p2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9" name="Google Shape;569;p2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0" name="Google Shape;570;p2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1" name="Google Shape;571;p2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2" name="Google Shape;572;p2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3" name="Google Shape;573;p2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4" name="Google Shape;574;p2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5" name="Google Shape;575;p2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6" name="Google Shape;576;p2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77" name="Google Shape;577;p2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78" name="Google Shape;578;p25"/>
          <p:cNvSpPr txBox="1"/>
          <p:nvPr/>
        </p:nvSpPr>
        <p:spPr>
          <a:xfrm>
            <a:off x="261585" y="809839"/>
            <a:ext cx="6683501" cy="387794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Πυρετική κίνηση</a:t>
            </a:r>
            <a:endParaRPr sz="2800" dirty="0"/>
          </a:p>
          <a:p>
            <a:pPr marL="0" marR="0" lvl="0" indent="0" algn="l" rtl="0">
              <a:lnSpc>
                <a:spcPct val="150000"/>
              </a:lnSpc>
              <a:spcBef>
                <a:spcPts val="0"/>
              </a:spcBef>
              <a:spcAft>
                <a:spcPts val="0"/>
              </a:spcAft>
              <a:buNone/>
            </a:pPr>
            <a:r>
              <a:rPr lang="el-GR" sz="2400" dirty="0">
                <a:solidFill>
                  <a:srgbClr val="287D7D"/>
                </a:solidFill>
                <a:latin typeface="Calibri"/>
                <a:ea typeface="Calibri"/>
                <a:cs typeface="Calibri"/>
                <a:sym typeface="Calibri"/>
              </a:rPr>
              <a:t>Πυρετός</a:t>
            </a:r>
            <a:endParaRPr sz="2400" dirty="0">
              <a:solidFill>
                <a:srgbClr val="287D7D"/>
              </a:solidFill>
              <a:latin typeface="Calibri"/>
              <a:ea typeface="Calibri"/>
              <a:cs typeface="Calibri"/>
              <a:sym typeface="Calibri"/>
            </a:endParaRPr>
          </a:p>
          <a:p>
            <a:pPr marL="171450" marR="0" lvl="0" indent="-171450" algn="l" rtl="0">
              <a:lnSpc>
                <a:spcPct val="150000"/>
              </a:lnSpc>
              <a:spcBef>
                <a:spcPts val="0"/>
              </a:spcBef>
              <a:spcAft>
                <a:spcPts val="0"/>
              </a:spcAft>
              <a:buClr>
                <a:srgbClr val="287D7D"/>
              </a:buClr>
              <a:buSzPts val="1200"/>
              <a:buFont typeface="Arial"/>
              <a:buChar char="•"/>
            </a:pPr>
            <a:r>
              <a:rPr lang="el-GR" sz="2400" dirty="0" err="1" smtClean="0">
                <a:solidFill>
                  <a:srgbClr val="287D7D"/>
                </a:solidFill>
                <a:latin typeface="Calibri"/>
                <a:ea typeface="Calibri"/>
                <a:cs typeface="Calibri"/>
                <a:sym typeface="Calibri"/>
              </a:rPr>
              <a:t>Αυτοάνοσα</a:t>
            </a:r>
            <a:r>
              <a:rPr lang="el-GR" sz="2400" dirty="0" smtClean="0">
                <a:solidFill>
                  <a:srgbClr val="287D7D"/>
                </a:solidFill>
                <a:latin typeface="Calibri"/>
                <a:ea typeface="Calibri"/>
                <a:cs typeface="Calibri"/>
                <a:sym typeface="Calibri"/>
              </a:rPr>
              <a:t> </a:t>
            </a:r>
            <a:r>
              <a:rPr lang="el-GR" sz="2400" dirty="0">
                <a:solidFill>
                  <a:srgbClr val="287D7D"/>
                </a:solidFill>
                <a:latin typeface="Calibri"/>
                <a:ea typeface="Calibri"/>
                <a:cs typeface="Calibri"/>
                <a:sym typeface="Calibri"/>
              </a:rPr>
              <a:t>νοσήματα και </a:t>
            </a:r>
            <a:r>
              <a:rPr lang="el-GR" sz="2400" dirty="0" err="1">
                <a:solidFill>
                  <a:srgbClr val="287D7D"/>
                </a:solidFill>
                <a:latin typeface="Calibri"/>
                <a:ea typeface="Calibri"/>
                <a:cs typeface="Calibri"/>
                <a:sym typeface="Calibri"/>
              </a:rPr>
              <a:t>αυτόφλεγμονώδη</a:t>
            </a:r>
            <a:r>
              <a:rPr lang="el-GR" sz="2400" dirty="0">
                <a:solidFill>
                  <a:srgbClr val="287D7D"/>
                </a:solidFill>
                <a:latin typeface="Calibri"/>
                <a:ea typeface="Calibri"/>
                <a:cs typeface="Calibri"/>
                <a:sym typeface="Calibri"/>
              </a:rPr>
              <a:t> σύνδρομα </a:t>
            </a:r>
            <a:r>
              <a:rPr lang="el-GR" sz="2400" dirty="0">
                <a:solidFill>
                  <a:schemeClr val="dk1"/>
                </a:solidFill>
                <a:latin typeface="Calibri"/>
                <a:ea typeface="Calibri"/>
                <a:cs typeface="Calibri"/>
                <a:sym typeface="Calibri"/>
              </a:rPr>
              <a:t>εμφανίζουν πυρετό μέσω των </a:t>
            </a:r>
            <a:r>
              <a:rPr lang="el-GR" sz="2400" dirty="0" err="1">
                <a:solidFill>
                  <a:schemeClr val="dk1"/>
                </a:solidFill>
                <a:latin typeface="Calibri"/>
                <a:ea typeface="Calibri"/>
                <a:cs typeface="Calibri"/>
                <a:sym typeface="Calibri"/>
              </a:rPr>
              <a:t>κυτταροκινών</a:t>
            </a:r>
            <a:r>
              <a:rPr lang="el-GR" sz="2400" dirty="0">
                <a:solidFill>
                  <a:schemeClr val="dk1"/>
                </a:solidFill>
                <a:latin typeface="Calibri"/>
                <a:ea typeface="Calibri"/>
                <a:cs typeface="Calibri"/>
                <a:sym typeface="Calibri"/>
              </a:rPr>
              <a:t>,  οι οποίες είναι υπεύθυνες για τη φλεγμονή και δρουν και ως ενδογενή πυρετογόνα.</a:t>
            </a:r>
            <a:endParaRPr sz="28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579" name="Google Shape;579;p2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338946" name="Picture 2" descr="Ιβουπροφαίνη | Pharma Wiki | Fandom"/>
          <p:cNvPicPr>
            <a:picLocks noChangeAspect="1" noChangeArrowheads="1" noCrop="1"/>
          </p:cNvPicPr>
          <p:nvPr/>
        </p:nvPicPr>
        <p:blipFill>
          <a:blip r:embed="rId3"/>
          <a:srcRect/>
          <a:stretch>
            <a:fillRect/>
          </a:stretch>
        </p:blipFill>
        <p:spPr bwMode="auto">
          <a:xfrm>
            <a:off x="2496004" y="4244975"/>
            <a:ext cx="3238500" cy="2276475"/>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2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6" name="Google Shape;566;p2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7" name="Google Shape;567;p2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8" name="Google Shape;568;p2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69" name="Google Shape;569;p2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0" name="Google Shape;570;p2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1" name="Google Shape;571;p2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2" name="Google Shape;572;p2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3" name="Google Shape;573;p2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4" name="Google Shape;574;p2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5" name="Google Shape;575;p2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76" name="Google Shape;576;p2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77" name="Google Shape;577;p2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78" name="Google Shape;578;p25"/>
          <p:cNvSpPr txBox="1"/>
          <p:nvPr/>
        </p:nvSpPr>
        <p:spPr>
          <a:xfrm>
            <a:off x="305126" y="733640"/>
            <a:ext cx="8544960" cy="406261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Πυρετική κίνηση</a:t>
            </a:r>
            <a:endParaRPr sz="2800" dirty="0"/>
          </a:p>
          <a:p>
            <a:pPr marL="0" marR="0" lvl="0" indent="0" algn="l" rtl="0">
              <a:spcBef>
                <a:spcPts val="0"/>
              </a:spcBef>
              <a:spcAft>
                <a:spcPts val="0"/>
              </a:spcAft>
              <a:buNone/>
            </a:pPr>
            <a:r>
              <a:rPr lang="el-GR" sz="2400" dirty="0">
                <a:solidFill>
                  <a:srgbClr val="287D7D"/>
                </a:solidFill>
                <a:latin typeface="Calibri"/>
                <a:ea typeface="Calibri"/>
                <a:cs typeface="Calibri"/>
                <a:sym typeface="Calibri"/>
              </a:rPr>
              <a:t>Πυρετός</a:t>
            </a:r>
            <a:endParaRPr sz="2400" dirty="0">
              <a:solidFill>
                <a:srgbClr val="287D7D"/>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GR" sz="2400" dirty="0" smtClean="0">
                <a:solidFill>
                  <a:schemeClr val="dk1"/>
                </a:solidFill>
                <a:latin typeface="Calibri"/>
                <a:ea typeface="Calibri"/>
                <a:cs typeface="Calibri"/>
                <a:sym typeface="Calibri"/>
              </a:rPr>
              <a:t>Τέλος</a:t>
            </a:r>
            <a:r>
              <a:rPr lang="el-GR" sz="2400" dirty="0">
                <a:solidFill>
                  <a:schemeClr val="dk1"/>
                </a:solidFill>
                <a:latin typeface="Calibri"/>
                <a:ea typeface="Calibri"/>
                <a:cs typeface="Calibri"/>
                <a:sym typeface="Calibri"/>
              </a:rPr>
              <a:t>, πυρετός μπορεί να προκληθεί από </a:t>
            </a:r>
            <a:r>
              <a:rPr lang="el-GR" sz="2400" dirty="0">
                <a:solidFill>
                  <a:srgbClr val="287D7D"/>
                </a:solidFill>
                <a:latin typeface="Calibri"/>
                <a:ea typeface="Calibri"/>
                <a:cs typeface="Calibri"/>
                <a:sym typeface="Calibri"/>
              </a:rPr>
              <a:t>βλάβες του κεντρικού νευρικού συστήματος </a:t>
            </a:r>
            <a:r>
              <a:rPr lang="el-GR" sz="2400" dirty="0">
                <a:solidFill>
                  <a:schemeClr val="dk1"/>
                </a:solidFill>
                <a:latin typeface="Calibri"/>
                <a:ea typeface="Calibri"/>
                <a:cs typeface="Calibri"/>
                <a:sym typeface="Calibri"/>
              </a:rPr>
              <a:t>στην περιοχή του υποθαλάμου και αποκαλείται </a:t>
            </a:r>
            <a:r>
              <a:rPr lang="el-GR" sz="2400" dirty="0" err="1">
                <a:solidFill>
                  <a:schemeClr val="dk1"/>
                </a:solidFill>
                <a:latin typeface="Calibri"/>
                <a:ea typeface="Calibri"/>
                <a:cs typeface="Calibri"/>
                <a:sym typeface="Calibri"/>
              </a:rPr>
              <a:t>νευρογενής</a:t>
            </a:r>
            <a:r>
              <a:rPr lang="el-GR" sz="2400" dirty="0">
                <a:solidFill>
                  <a:schemeClr val="dk1"/>
                </a:solidFill>
                <a:latin typeface="Calibri"/>
                <a:ea typeface="Calibri"/>
                <a:cs typeface="Calibri"/>
                <a:sym typeface="Calibri"/>
              </a:rPr>
              <a:t> </a:t>
            </a:r>
            <a:r>
              <a:rPr lang="el-GR" sz="2400" dirty="0" smtClean="0">
                <a:solidFill>
                  <a:schemeClr val="dk1"/>
                </a:solidFill>
                <a:latin typeface="Calibri"/>
                <a:ea typeface="Calibri"/>
                <a:cs typeface="Calibri"/>
                <a:sym typeface="Calibri"/>
              </a:rPr>
              <a:t>πυρετός</a:t>
            </a:r>
            <a:endParaRPr lang="en-US" sz="2400" dirty="0" smtClean="0">
              <a:solidFill>
                <a:schemeClr val="dk1"/>
              </a:solidFill>
              <a:latin typeface="Calibri"/>
              <a:ea typeface="Calibri"/>
              <a:cs typeface="Calibri"/>
              <a:sym typeface="Calibri"/>
            </a:endParaRPr>
          </a:p>
          <a:p>
            <a:pPr marL="171450" marR="0" lvl="0" indent="-171450" algn="l" rtl="0">
              <a:spcBef>
                <a:spcPts val="0"/>
              </a:spcBef>
              <a:spcAft>
                <a:spcPts val="0"/>
              </a:spcAft>
              <a:buClr>
                <a:schemeClr val="dk1"/>
              </a:buClr>
              <a:buSzPts val="1200"/>
              <a:buFont typeface="Arial"/>
              <a:buChar char="•"/>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Η εγκεφαλική αιμορραγία, ή αύξηση της </a:t>
            </a:r>
            <a:r>
              <a:rPr lang="el-GR" sz="2400" dirty="0" err="1">
                <a:solidFill>
                  <a:schemeClr val="dk1"/>
                </a:solidFill>
                <a:latin typeface="Calibri"/>
                <a:ea typeface="Calibri"/>
                <a:cs typeface="Calibri"/>
                <a:sym typeface="Calibri"/>
              </a:rPr>
              <a:t>ενδοκρανιακής</a:t>
            </a:r>
            <a:r>
              <a:rPr lang="el-GR" sz="2400" dirty="0">
                <a:solidFill>
                  <a:schemeClr val="dk1"/>
                </a:solidFill>
                <a:latin typeface="Calibri"/>
                <a:ea typeface="Calibri"/>
                <a:cs typeface="Calibri"/>
                <a:sym typeface="Calibri"/>
              </a:rPr>
              <a:t> πίεσης,  όγκοι του εγκεφάλου και βλάβες του υποθαλάμου εμφανίζουν πυρετό κεντρικής αιτιολογίας που δεν ανταποκρίνεται στα αντιπυρετικά.</a:t>
            </a: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p:txBody>
      </p:sp>
      <p:sp>
        <p:nvSpPr>
          <p:cNvPr id="579" name="Google Shape;579;p2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7.2: Πυρετική κίνηση</a:t>
            </a:r>
            <a:endParaRPr sz="3200" dirty="0">
              <a:solidFill>
                <a:srgbClr val="3A3838"/>
              </a:solidFill>
              <a:latin typeface="Calibri"/>
              <a:ea typeface="Calibri"/>
              <a:cs typeface="Calibri"/>
              <a:sym typeface="Calibri"/>
            </a:endParaRPr>
          </a:p>
        </p:txBody>
      </p:sp>
      <p:pic>
        <p:nvPicPr>
          <p:cNvPr id="336898" name="Picture 2" descr="Βασική ανατομική οργάνωση - ppt κατέβασμα"/>
          <p:cNvPicPr>
            <a:picLocks noChangeAspect="1" noChangeArrowheads="1"/>
          </p:cNvPicPr>
          <p:nvPr/>
        </p:nvPicPr>
        <p:blipFill>
          <a:blip r:embed="rId3"/>
          <a:srcRect l="3539" t="33184" r="4720" b="22024"/>
          <a:stretch>
            <a:fillRect/>
          </a:stretch>
        </p:blipFill>
        <p:spPr bwMode="auto">
          <a:xfrm>
            <a:off x="0" y="4332514"/>
            <a:ext cx="8948057" cy="2090058"/>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5" name="Google Shape;585;p2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6" name="Google Shape;586;p2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7" name="Google Shape;587;p2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8" name="Google Shape;588;p2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9" name="Google Shape;589;p2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0" name="Google Shape;590;p2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1" name="Google Shape;591;p2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2" name="Google Shape;592;p2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3" name="Google Shape;593;p2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4" name="Google Shape;594;p2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5" name="Google Shape;595;p2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96" name="Google Shape;596;p2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98" name="Google Shape;598;p2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5" name="Google Shape;585;p2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6" name="Google Shape;586;p2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7" name="Google Shape;587;p2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8" name="Google Shape;588;p2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9" name="Google Shape;589;p2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0" name="Google Shape;590;p2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1" name="Google Shape;591;p2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2" name="Google Shape;592;p2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3" name="Google Shape;593;p2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4" name="Google Shape;594;p2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5" name="Google Shape;595;p2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96" name="Google Shape;596;p2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97" name="Google Shape;597;p26"/>
          <p:cNvSpPr txBox="1"/>
          <p:nvPr/>
        </p:nvSpPr>
        <p:spPr>
          <a:xfrm>
            <a:off x="527681" y="1982060"/>
            <a:ext cx="7974062"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Υπερθερμία είναι η κατάσταση στην  οποία υπάρχει αύξηση της θερμοκρασίας του σώματος χωρίς να υπάρχει στον υποθάλαμο αλλαγή του «</a:t>
            </a:r>
            <a:r>
              <a:rPr lang="el-GR" sz="2400" b="1" dirty="0">
                <a:solidFill>
                  <a:schemeClr val="dk1"/>
                </a:solidFill>
                <a:latin typeface="Calibri"/>
                <a:ea typeface="Calibri"/>
                <a:cs typeface="Calibri"/>
                <a:sym typeface="Calibri"/>
              </a:rPr>
              <a:t>επιπέδου αναφοράς</a:t>
            </a:r>
            <a:r>
              <a:rPr lang="el-GR" sz="2400" dirty="0">
                <a:solidFill>
                  <a:schemeClr val="dk1"/>
                </a:solidFill>
                <a:latin typeface="Calibri"/>
                <a:ea typeface="Calibri"/>
                <a:cs typeface="Calibri"/>
                <a:sym typeface="Calibri"/>
              </a:rPr>
              <a:t>», δηλαδή δεν γίνεται επεξεργασία για ερεθίσματα αύξησης της </a:t>
            </a:r>
            <a:r>
              <a:rPr lang="el-GR" sz="2400" dirty="0" smtClean="0">
                <a:solidFill>
                  <a:schemeClr val="dk1"/>
                </a:solidFill>
                <a:latin typeface="Calibri"/>
                <a:ea typeface="Calibri"/>
                <a:cs typeface="Calibri"/>
                <a:sym typeface="Calibri"/>
              </a:rPr>
              <a:t>θερμοκρασίας</a:t>
            </a:r>
            <a:endParaRPr sz="2800" dirty="0"/>
          </a:p>
        </p:txBody>
      </p:sp>
      <p:sp>
        <p:nvSpPr>
          <p:cNvPr id="598" name="Google Shape;598;p2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5" name="Google Shape;585;p2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6" name="Google Shape;586;p2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7" name="Google Shape;587;p2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8" name="Google Shape;588;p2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9" name="Google Shape;589;p2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0" name="Google Shape;590;p2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1" name="Google Shape;591;p2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2" name="Google Shape;592;p2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3" name="Google Shape;593;p2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4" name="Google Shape;594;p2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5" name="Google Shape;595;p2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96" name="Google Shape;596;p2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97" name="Google Shape;597;p26"/>
          <p:cNvSpPr txBox="1"/>
          <p:nvPr/>
        </p:nvSpPr>
        <p:spPr>
          <a:xfrm>
            <a:off x="440595" y="860831"/>
            <a:ext cx="8442148" cy="452427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Στη </a:t>
            </a:r>
            <a:r>
              <a:rPr lang="el-GR" sz="2400" dirty="0">
                <a:solidFill>
                  <a:schemeClr val="dk1"/>
                </a:solidFill>
                <a:latin typeface="Calibri"/>
                <a:ea typeface="Calibri"/>
                <a:cs typeface="Calibri"/>
                <a:sym typeface="Calibri"/>
              </a:rPr>
              <a:t>υπερθερμία, η οποία είναι μια </a:t>
            </a:r>
            <a:r>
              <a:rPr lang="el-GR" sz="2400" dirty="0">
                <a:solidFill>
                  <a:srgbClr val="287D7D"/>
                </a:solidFill>
                <a:latin typeface="Calibri"/>
                <a:ea typeface="Calibri"/>
                <a:cs typeface="Calibri"/>
                <a:sym typeface="Calibri"/>
              </a:rPr>
              <a:t>παθολογική κατάσταση, </a:t>
            </a:r>
            <a:r>
              <a:rPr lang="el-GR" sz="2400" dirty="0">
                <a:solidFill>
                  <a:schemeClr val="dk1"/>
                </a:solidFill>
                <a:latin typeface="Calibri"/>
                <a:ea typeface="Calibri"/>
                <a:cs typeface="Calibri"/>
                <a:sym typeface="Calibri"/>
              </a:rPr>
              <a:t>οι θερμορυθμιστικοί μηχανισμοί του οργανισμού δεν μπορούν να ανταποκριθούν στην ιδιαίτερη υψηλή θερμότητα του περιβάλλοντος ή στην ιδιαίτερα υψηλή παραγωγή θερμότητας από τον ίδιο τον </a:t>
            </a:r>
            <a:r>
              <a:rPr lang="el-GR" sz="2400" dirty="0" smtClean="0">
                <a:solidFill>
                  <a:schemeClr val="dk1"/>
                </a:solidFill>
                <a:latin typeface="Calibri"/>
                <a:ea typeface="Calibri"/>
                <a:cs typeface="Calibri"/>
                <a:sym typeface="Calibri"/>
              </a:rPr>
              <a:t>οργανισμό</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Η </a:t>
            </a:r>
            <a:r>
              <a:rPr lang="el-GR" sz="2400" dirty="0">
                <a:solidFill>
                  <a:schemeClr val="dk1"/>
                </a:solidFill>
                <a:latin typeface="Calibri"/>
                <a:ea typeface="Calibri"/>
                <a:cs typeface="Calibri"/>
                <a:sym typeface="Calibri"/>
              </a:rPr>
              <a:t>θερμοπληξία εξαιτίας αυξημένης θερμοκρασίας περιβάλλοντος αποτελεί συχνή περίπτωση υπερθερμίας</a:t>
            </a:r>
            <a:r>
              <a:rPr lang="el-GR" sz="1800" dirty="0" smtClean="0">
                <a:solidFill>
                  <a:schemeClr val="dk1"/>
                </a:solidFill>
                <a:latin typeface="Calibri"/>
                <a:ea typeface="Calibri"/>
                <a:cs typeface="Calibri"/>
                <a:sym typeface="Calibri"/>
              </a:rPr>
              <a:t>.</a:t>
            </a:r>
            <a:endParaRPr sz="2000" dirty="0"/>
          </a:p>
        </p:txBody>
      </p:sp>
      <p:sp>
        <p:nvSpPr>
          <p:cNvPr id="598" name="Google Shape;598;p2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5" name="Google Shape;585;p2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6" name="Google Shape;586;p2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7" name="Google Shape;587;p2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8" name="Google Shape;588;p2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89" name="Google Shape;589;p2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0" name="Google Shape;590;p2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1" name="Google Shape;591;p2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2" name="Google Shape;592;p2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3" name="Google Shape;593;p2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4" name="Google Shape;594;p2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595" name="Google Shape;595;p2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596" name="Google Shape;596;p2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597" name="Google Shape;597;p26"/>
          <p:cNvSpPr txBox="1"/>
          <p:nvPr/>
        </p:nvSpPr>
        <p:spPr>
          <a:xfrm>
            <a:off x="342624" y="904374"/>
            <a:ext cx="5034919" cy="52629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spcBef>
                <a:spcPts val="0"/>
              </a:spcBef>
              <a:spcAft>
                <a:spcPts val="0"/>
              </a:spcAft>
              <a:buNone/>
            </a:pPr>
            <a:endParaRPr lang="en-US" sz="24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l-GR" sz="2400" dirty="0" smtClean="0">
                <a:solidFill>
                  <a:schemeClr val="dk1"/>
                </a:solidFill>
                <a:latin typeface="Calibri"/>
                <a:ea typeface="Calibri"/>
                <a:cs typeface="Calibri"/>
                <a:sym typeface="Calibri"/>
              </a:rPr>
              <a:t>Παραδείγματα </a:t>
            </a:r>
            <a:r>
              <a:rPr lang="el-GR" sz="2400" dirty="0">
                <a:solidFill>
                  <a:schemeClr val="dk1"/>
                </a:solidFill>
                <a:latin typeface="Calibri"/>
                <a:ea typeface="Calibri"/>
                <a:cs typeface="Calibri"/>
                <a:sym typeface="Calibri"/>
              </a:rPr>
              <a:t>υπερθερμίας εξαιτίας υπερβολικής παραγωγής θερμότητας από τον ίδιο τον οργανισμό εμφανίζονται σε μαραθωνοδρόμους, σε στρατιώτες, σε αθλητές κ.α. με παρατεταμένη μυϊκή </a:t>
            </a:r>
            <a:r>
              <a:rPr lang="el-GR" sz="2400" dirty="0" smtClean="0">
                <a:solidFill>
                  <a:schemeClr val="dk1"/>
                </a:solidFill>
                <a:latin typeface="Calibri"/>
                <a:ea typeface="Calibri"/>
                <a:cs typeface="Calibri"/>
                <a:sym typeface="Calibri"/>
              </a:rPr>
              <a:t>άσκηση</a:t>
            </a:r>
            <a:endParaRPr lang="en-US" sz="24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l-GR" sz="2400" dirty="0" smtClean="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0" algn="l" rtl="0">
              <a:spcBef>
                <a:spcPts val="0"/>
              </a:spcBef>
              <a:spcAft>
                <a:spcPts val="0"/>
              </a:spcAft>
              <a:buNone/>
            </a:pPr>
            <a:r>
              <a:rPr lang="el-GR" sz="2400" dirty="0" smtClean="0">
                <a:solidFill>
                  <a:schemeClr val="dk1"/>
                </a:solidFill>
                <a:latin typeface="Calibri"/>
                <a:ea typeface="Calibri"/>
                <a:cs typeface="Calibri"/>
                <a:sym typeface="Calibri"/>
              </a:rPr>
              <a:t>Στις </a:t>
            </a:r>
            <a:r>
              <a:rPr lang="el-GR" sz="2400" dirty="0">
                <a:solidFill>
                  <a:schemeClr val="dk1"/>
                </a:solidFill>
                <a:latin typeface="Calibri"/>
                <a:ea typeface="Calibri"/>
                <a:cs typeface="Calibri"/>
                <a:sym typeface="Calibri"/>
              </a:rPr>
              <a:t>περιπτώσεις αυτές, </a:t>
            </a:r>
            <a:r>
              <a:rPr lang="el-GR" sz="2400" dirty="0">
                <a:solidFill>
                  <a:srgbClr val="287D7D"/>
                </a:solidFill>
                <a:latin typeface="Calibri"/>
                <a:ea typeface="Calibri"/>
                <a:cs typeface="Calibri"/>
                <a:sym typeface="Calibri"/>
              </a:rPr>
              <a:t>οι αντιρροπιστικοί μηχανισμοί </a:t>
            </a:r>
            <a:r>
              <a:rPr lang="el-GR" sz="2400" dirty="0">
                <a:solidFill>
                  <a:schemeClr val="dk1"/>
                </a:solidFill>
                <a:latin typeface="Calibri"/>
                <a:ea typeface="Calibri"/>
                <a:cs typeface="Calibri"/>
                <a:sym typeface="Calibri"/>
              </a:rPr>
              <a:t>του οργανισμού δεν μπορούν να ανταποκριθούν στα ιδιαίτερα υψηλά ποσά </a:t>
            </a:r>
            <a:r>
              <a:rPr lang="el-GR" sz="2400" dirty="0" smtClean="0">
                <a:solidFill>
                  <a:schemeClr val="dk1"/>
                </a:solidFill>
                <a:latin typeface="Calibri"/>
                <a:ea typeface="Calibri"/>
                <a:cs typeface="Calibri"/>
                <a:sym typeface="Calibri"/>
              </a:rPr>
              <a:t>θερμότητας</a:t>
            </a:r>
            <a:endParaRPr sz="2800" dirty="0"/>
          </a:p>
        </p:txBody>
      </p:sp>
      <p:sp>
        <p:nvSpPr>
          <p:cNvPr id="598" name="Google Shape;598;p2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pic>
        <p:nvPicPr>
          <p:cNvPr id="347138" name="Picture 2" descr="Κάντε αυτή την άσκηση 3 λεπτών πριν πέσετε για ύπνο και δείτε τα πόδια σας  να αδυνατίζουν σε χρόνο μηδέν! - Ομορφιά &amp;amp; Υγεία - Athens magazine"/>
          <p:cNvPicPr>
            <a:picLocks noChangeAspect="1" noChangeArrowheads="1" noCrop="1"/>
          </p:cNvPicPr>
          <p:nvPr/>
        </p:nvPicPr>
        <p:blipFill>
          <a:blip r:embed="rId3"/>
          <a:srcRect/>
          <a:stretch>
            <a:fillRect/>
          </a:stretch>
        </p:blipFill>
        <p:spPr bwMode="auto">
          <a:xfrm>
            <a:off x="5311775" y="1589313"/>
            <a:ext cx="3832225" cy="4974771"/>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4" name="Google Shape;604;p2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5" name="Google Shape;605;p2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6" name="Google Shape;606;p2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7" name="Google Shape;607;p2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8" name="Google Shape;608;p2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9" name="Google Shape;609;p2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0" name="Google Shape;610;p2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1" name="Google Shape;611;p2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2" name="Google Shape;612;p2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3" name="Google Shape;613;p2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4" name="Google Shape;614;p2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15" name="Google Shape;615;p2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16" name="Google Shape;616;p27"/>
          <p:cNvSpPr txBox="1"/>
          <p:nvPr/>
        </p:nvSpPr>
        <p:spPr>
          <a:xfrm>
            <a:off x="262794" y="807612"/>
            <a:ext cx="5245377" cy="507827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υπερβολική θερμοκρασία του περιβάλλοντος σε περιόδους παρατεταμένου καύσωνα είναι δυνατό να μην επιτρέψει στους </a:t>
            </a:r>
            <a:r>
              <a:rPr lang="el-GR" sz="2400" dirty="0" err="1">
                <a:solidFill>
                  <a:schemeClr val="dk1"/>
                </a:solidFill>
                <a:latin typeface="Calibri"/>
                <a:ea typeface="Calibri"/>
                <a:cs typeface="Calibri"/>
                <a:sym typeface="Calibri"/>
              </a:rPr>
              <a:t>αντιρροπιστικούς</a:t>
            </a:r>
            <a:r>
              <a:rPr lang="el-GR" sz="2400" dirty="0">
                <a:solidFill>
                  <a:schemeClr val="dk1"/>
                </a:solidFill>
                <a:latin typeface="Calibri"/>
                <a:ea typeface="Calibri"/>
                <a:cs typeface="Calibri"/>
                <a:sym typeface="Calibri"/>
              </a:rPr>
              <a:t> μηχανισμούς του οργανισμού να ανταπεξέλθουν στην υψηλή θερμοκρασία και να προκληθεί </a:t>
            </a:r>
            <a:r>
              <a:rPr lang="el-GR" sz="2400" dirty="0" smtClean="0">
                <a:solidFill>
                  <a:schemeClr val="dk1"/>
                </a:solidFill>
                <a:latin typeface="Calibri"/>
                <a:ea typeface="Calibri"/>
                <a:cs typeface="Calibri"/>
                <a:sym typeface="Calibri"/>
              </a:rPr>
              <a:t>υπερθερμία</a:t>
            </a:r>
            <a:endParaRPr sz="2800" dirty="0"/>
          </a:p>
        </p:txBody>
      </p:sp>
      <p:sp>
        <p:nvSpPr>
          <p:cNvPr id="617" name="Google Shape;617;p2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pic>
        <p:nvPicPr>
          <p:cNvPr id="191490" name="Picture 2" descr="Ήλιος, Πηγή Ενέργειας αλλά και Ζωής... - Ηλιακή Ενέργεια"/>
          <p:cNvPicPr>
            <a:picLocks noChangeAspect="1" noChangeArrowheads="1" noCrop="1"/>
          </p:cNvPicPr>
          <p:nvPr/>
        </p:nvPicPr>
        <p:blipFill>
          <a:blip r:embed="rId3"/>
          <a:srcRect/>
          <a:stretch>
            <a:fillRect/>
          </a:stretch>
        </p:blipFill>
        <p:spPr bwMode="auto">
          <a:xfrm>
            <a:off x="5508171" y="2220231"/>
            <a:ext cx="3366862" cy="3385911"/>
          </a:xfrm>
          <a:prstGeom prst="rect">
            <a:avLst/>
          </a:prstGeom>
          <a:noFill/>
          <a:effectLst>
            <a:softEdge rad="3175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4" name="Google Shape;604;p2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5" name="Google Shape;605;p2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6" name="Google Shape;606;p2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7" name="Google Shape;607;p2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8" name="Google Shape;608;p2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9" name="Google Shape;609;p2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0" name="Google Shape;610;p2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1" name="Google Shape;611;p2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2" name="Google Shape;612;p2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3" name="Google Shape;613;p2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4" name="Google Shape;614;p2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15" name="Google Shape;615;p2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16" name="Google Shape;616;p27"/>
          <p:cNvSpPr txBox="1"/>
          <p:nvPr/>
        </p:nvSpPr>
        <p:spPr>
          <a:xfrm>
            <a:off x="273680" y="1994154"/>
            <a:ext cx="5071206" cy="341627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Επίσης </a:t>
            </a:r>
            <a:r>
              <a:rPr lang="el-GR" sz="2400" dirty="0">
                <a:solidFill>
                  <a:schemeClr val="dk1"/>
                </a:solidFill>
                <a:latin typeface="Calibri"/>
                <a:ea typeface="Calibri"/>
                <a:cs typeface="Calibri"/>
                <a:sym typeface="Calibri"/>
              </a:rPr>
              <a:t>η </a:t>
            </a:r>
            <a:r>
              <a:rPr lang="el-GR" sz="2400" dirty="0">
                <a:solidFill>
                  <a:srgbClr val="287D7D"/>
                </a:solidFill>
                <a:latin typeface="Calibri"/>
                <a:ea typeface="Calibri"/>
                <a:cs typeface="Calibri"/>
                <a:sym typeface="Calibri"/>
              </a:rPr>
              <a:t>διαταραχή αγγειοκινητικών μηχανισμών </a:t>
            </a:r>
            <a:r>
              <a:rPr lang="el-GR" sz="2400" dirty="0">
                <a:solidFill>
                  <a:schemeClr val="dk1"/>
                </a:solidFill>
                <a:latin typeface="Calibri"/>
                <a:ea typeface="Calibri"/>
                <a:cs typeface="Calibri"/>
                <a:sym typeface="Calibri"/>
              </a:rPr>
              <a:t>αποβολής θερμότητας σε βρέφη, ηλικιωμένους και ανθρώπους με καρδιαγγειακά νοσήματα μπορεί να προκαλέσει </a:t>
            </a:r>
            <a:r>
              <a:rPr lang="el-GR" sz="2400" dirty="0" smtClean="0">
                <a:solidFill>
                  <a:schemeClr val="dk1"/>
                </a:solidFill>
                <a:latin typeface="Calibri"/>
                <a:ea typeface="Calibri"/>
                <a:cs typeface="Calibri"/>
                <a:sym typeface="Calibri"/>
              </a:rPr>
              <a:t>υπερθερμία</a:t>
            </a:r>
            <a:endParaRPr sz="2800" dirty="0"/>
          </a:p>
        </p:txBody>
      </p:sp>
      <p:sp>
        <p:nvSpPr>
          <p:cNvPr id="617" name="Google Shape;617;p2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pic>
        <p:nvPicPr>
          <p:cNvPr id="17" name="Picture 2" descr="Καρδιογράφημα Archives - ΓΕΩΡΓΙΟΣ ΓΙΑΝΝΑΚΑΚΗΣ ΚΑΡΔΙΟΛΟΓΟΣ"/>
          <p:cNvPicPr>
            <a:picLocks noChangeAspect="1" noChangeArrowheads="1" noCrop="1"/>
          </p:cNvPicPr>
          <p:nvPr/>
        </p:nvPicPr>
        <p:blipFill>
          <a:blip r:embed="rId3"/>
          <a:srcRect/>
          <a:stretch>
            <a:fillRect/>
          </a:stretch>
        </p:blipFill>
        <p:spPr bwMode="auto">
          <a:xfrm>
            <a:off x="6447517" y="1616530"/>
            <a:ext cx="2119539" cy="4457699"/>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4" name="Google Shape;604;p2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5" name="Google Shape;605;p2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6" name="Google Shape;606;p2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7" name="Google Shape;607;p2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8" name="Google Shape;608;p2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9" name="Google Shape;609;p2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0" name="Google Shape;610;p2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1" name="Google Shape;611;p2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2" name="Google Shape;612;p2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3" name="Google Shape;613;p2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4" name="Google Shape;614;p2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15" name="Google Shape;615;p2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16" name="Google Shape;616;p27"/>
          <p:cNvSpPr txBox="1"/>
          <p:nvPr/>
        </p:nvSpPr>
        <p:spPr>
          <a:xfrm>
            <a:off x="393423" y="785840"/>
            <a:ext cx="4537806" cy="526293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800" dirty="0">
                <a:solidFill>
                  <a:srgbClr val="EA6045"/>
                </a:solidFill>
                <a:latin typeface="Calibri"/>
                <a:ea typeface="Calibri"/>
                <a:cs typeface="Calibri"/>
                <a:sym typeface="Calibri"/>
              </a:rPr>
              <a:t>Υπερθερμία</a:t>
            </a:r>
            <a:endParaRPr sz="3200" dirty="0"/>
          </a:p>
          <a:p>
            <a:pPr marL="0" marR="0" lvl="0" indent="0" algn="l" rtl="0">
              <a:lnSpc>
                <a:spcPct val="150000"/>
              </a:lnSpc>
              <a:spcBef>
                <a:spcPts val="0"/>
              </a:spcBef>
              <a:spcAft>
                <a:spcPts val="0"/>
              </a:spcAft>
              <a:buNone/>
            </a:pPr>
            <a:r>
              <a:rPr lang="el-GR" sz="2800" dirty="0" smtClean="0">
                <a:solidFill>
                  <a:schemeClr val="dk1"/>
                </a:solidFill>
                <a:latin typeface="Calibri"/>
                <a:ea typeface="Calibri"/>
                <a:cs typeface="Calibri"/>
                <a:sym typeface="Calibri"/>
              </a:rPr>
              <a:t>Η </a:t>
            </a:r>
            <a:r>
              <a:rPr lang="el-GR" sz="2800" dirty="0">
                <a:solidFill>
                  <a:schemeClr val="dk1"/>
                </a:solidFill>
                <a:latin typeface="Calibri"/>
                <a:ea typeface="Calibri"/>
                <a:cs typeface="Calibri"/>
                <a:sym typeface="Calibri"/>
              </a:rPr>
              <a:t>υπερθερμία μπορεί να οφείλεται </a:t>
            </a:r>
            <a:r>
              <a:rPr lang="el-GR" sz="2800" dirty="0">
                <a:solidFill>
                  <a:srgbClr val="287D7D"/>
                </a:solidFill>
                <a:latin typeface="Calibri"/>
                <a:ea typeface="Calibri"/>
                <a:cs typeface="Calibri"/>
                <a:sym typeface="Calibri"/>
              </a:rPr>
              <a:t>στη δράση ορισμένων ορμονών, </a:t>
            </a:r>
            <a:r>
              <a:rPr lang="el-GR" sz="2800" dirty="0">
                <a:solidFill>
                  <a:schemeClr val="dk1"/>
                </a:solidFill>
                <a:latin typeface="Calibri"/>
                <a:ea typeface="Calibri"/>
                <a:cs typeface="Calibri"/>
                <a:sym typeface="Calibri"/>
              </a:rPr>
              <a:t>όπως οι </a:t>
            </a:r>
            <a:r>
              <a:rPr lang="el-GR" sz="2800" dirty="0" err="1">
                <a:solidFill>
                  <a:schemeClr val="dk1"/>
                </a:solidFill>
                <a:latin typeface="Calibri"/>
                <a:ea typeface="Calibri"/>
                <a:cs typeface="Calibri"/>
                <a:sym typeface="Calibri"/>
              </a:rPr>
              <a:t>θυρεοειδικές</a:t>
            </a:r>
            <a:r>
              <a:rPr lang="el-GR" sz="2800" dirty="0">
                <a:solidFill>
                  <a:schemeClr val="dk1"/>
                </a:solidFill>
                <a:latin typeface="Calibri"/>
                <a:ea typeface="Calibri"/>
                <a:cs typeface="Calibri"/>
                <a:sym typeface="Calibri"/>
              </a:rPr>
              <a:t>  ορμόνες στον υπερθυρεοειδισμό και οι </a:t>
            </a:r>
            <a:r>
              <a:rPr lang="el-GR" sz="2800" dirty="0" err="1">
                <a:solidFill>
                  <a:schemeClr val="dk1"/>
                </a:solidFill>
                <a:latin typeface="Calibri"/>
                <a:ea typeface="Calibri"/>
                <a:cs typeface="Calibri"/>
                <a:sym typeface="Calibri"/>
              </a:rPr>
              <a:t>κατεχολαμίνες</a:t>
            </a:r>
            <a:r>
              <a:rPr lang="el-GR" sz="2800" dirty="0">
                <a:solidFill>
                  <a:schemeClr val="dk1"/>
                </a:solidFill>
                <a:latin typeface="Calibri"/>
                <a:ea typeface="Calibri"/>
                <a:cs typeface="Calibri"/>
                <a:sym typeface="Calibri"/>
              </a:rPr>
              <a:t> στο </a:t>
            </a:r>
            <a:r>
              <a:rPr lang="el-GR" sz="2800" dirty="0" err="1" smtClean="0">
                <a:solidFill>
                  <a:schemeClr val="dk1"/>
                </a:solidFill>
                <a:latin typeface="Calibri"/>
                <a:ea typeface="Calibri"/>
                <a:cs typeface="Calibri"/>
                <a:sym typeface="Calibri"/>
              </a:rPr>
              <a:t>φαιοχρωμοκύττωμα</a:t>
            </a:r>
            <a:endParaRPr sz="3200" dirty="0"/>
          </a:p>
        </p:txBody>
      </p:sp>
      <p:sp>
        <p:nvSpPr>
          <p:cNvPr id="617" name="Google Shape;617;p2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sp>
        <p:nvSpPr>
          <p:cNvPr id="343042" name="AutoShape 2" descr="Υπερθυρεοειδισμός | Δρ. Θεοδώρα Μαργαρίτη, Χειρουργός Θυρεοειδού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43044" name="AutoShape 4" descr="Υπερθυρεοειδισμός | Δρ. Θεοδώρα Μαργαρίτη, Χειρουργός Θυρεοειδού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343046" name="AutoShape 6" descr="Υπερθυρεοειδισμός | Δρ. Θεοδώρα Μαργαρίτη, Χειρουργός Θυρεοειδού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43048" name="Picture 8" descr="Ιωάνννης Ζουριδάκης - Γενικός Χειρουργός - Υποθυρεοειδισμός -  Υπερθυρεοειδισμός"/>
          <p:cNvPicPr>
            <a:picLocks noChangeAspect="1" noChangeArrowheads="1"/>
          </p:cNvPicPr>
          <p:nvPr/>
        </p:nvPicPr>
        <p:blipFill>
          <a:blip r:embed="rId3"/>
          <a:srcRect/>
          <a:stretch>
            <a:fillRect/>
          </a:stretch>
        </p:blipFill>
        <p:spPr bwMode="auto">
          <a:xfrm>
            <a:off x="5486400" y="1455737"/>
            <a:ext cx="3252560" cy="4914901"/>
          </a:xfrm>
          <a:prstGeom prst="rect">
            <a:avLst/>
          </a:prstGeom>
          <a:noFill/>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69" name="Google Shape;169;p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0" name="Google Shape;170;p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1" name="Google Shape;171;p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2" name="Google Shape;172;p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3" name="Google Shape;173;p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4" name="Google Shape;174;p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5" name="Google Shape;175;p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6" name="Google Shape;176;p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7" name="Google Shape;177;p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8" name="Google Shape;178;p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179" name="Google Shape;179;p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180" name="Google Shape;180;p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181" name="Google Shape;181;p5"/>
          <p:cNvSpPr txBox="1"/>
          <p:nvPr/>
        </p:nvSpPr>
        <p:spPr>
          <a:xfrm>
            <a:off x="370417" y="941916"/>
            <a:ext cx="394032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1" dirty="0">
                <a:solidFill>
                  <a:schemeClr val="dk1"/>
                </a:solidFill>
                <a:latin typeface="Calibri"/>
                <a:ea typeface="Calibri"/>
                <a:cs typeface="Calibri"/>
                <a:sym typeface="Calibri"/>
              </a:rPr>
              <a:t>Λέξεις – Φράσεις Κλειδιά:</a:t>
            </a:r>
            <a:endParaRPr sz="1800" b="1" dirty="0">
              <a:solidFill>
                <a:schemeClr val="dk1"/>
              </a:solidFill>
              <a:latin typeface="Calibri"/>
              <a:ea typeface="Calibri"/>
              <a:cs typeface="Calibri"/>
              <a:sym typeface="Calibri"/>
            </a:endParaRPr>
          </a:p>
        </p:txBody>
      </p:sp>
      <p:sp>
        <p:nvSpPr>
          <p:cNvPr id="182" name="Google Shape;182;p5"/>
          <p:cNvSpPr txBox="1"/>
          <p:nvPr/>
        </p:nvSpPr>
        <p:spPr>
          <a:xfrm>
            <a:off x="141514" y="1467757"/>
            <a:ext cx="4343400" cy="5632271"/>
          </a:xfrm>
          <a:prstGeom prst="rect">
            <a:avLst/>
          </a:prstGeom>
          <a:noFill/>
          <a:ln>
            <a:noFill/>
          </a:ln>
        </p:spPr>
        <p:txBody>
          <a:bodyPr spcFirstLastPara="1" wrap="square" lIns="91425" tIns="45700" rIns="91425" bIns="45700" anchor="t" anchorCtr="0">
            <a:spAutoFit/>
          </a:bodyPr>
          <a:lstStyle/>
          <a:p>
            <a:pPr marL="0" marR="0" lvl="0" indent="-76200" algn="l" rtl="0">
              <a:lnSpc>
                <a:spcPct val="150000"/>
              </a:lnSpc>
              <a:spcBef>
                <a:spcPts val="0"/>
              </a:spcBef>
              <a:spcAft>
                <a:spcPts val="0"/>
              </a:spcAft>
              <a:buClr>
                <a:schemeClr val="dk1"/>
              </a:buClr>
              <a:buSzPts val="1200"/>
            </a:pPr>
            <a:r>
              <a:rPr lang="el-GR" sz="2400" b="1" dirty="0" err="1" smtClean="0">
                <a:solidFill>
                  <a:schemeClr val="dk1"/>
                </a:solidFill>
                <a:latin typeface="Calibri"/>
                <a:ea typeface="Calibri"/>
                <a:cs typeface="Calibri"/>
                <a:sym typeface="Calibri"/>
              </a:rPr>
              <a:t>Θερμοϋποδοχείς</a:t>
            </a:r>
            <a:r>
              <a:rPr lang="el-GR" sz="2400" b="1" dirty="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ανήκουν στο νευρικό σύστημα και </a:t>
            </a:r>
            <a:r>
              <a:rPr lang="el-GR" sz="2400" dirty="0" smtClean="0">
                <a:solidFill>
                  <a:schemeClr val="dk1"/>
                </a:solidFill>
                <a:latin typeface="Calibri"/>
                <a:ea typeface="Calibri"/>
                <a:cs typeface="Calibri"/>
                <a:sym typeface="Calibri"/>
              </a:rPr>
              <a:t>βρίσκονται</a:t>
            </a:r>
            <a:r>
              <a:rPr lang="en-US" sz="2400" dirty="0" smtClean="0">
                <a:solidFill>
                  <a:schemeClr val="dk1"/>
                </a:solidFill>
                <a:latin typeface="Calibri"/>
                <a:ea typeface="Calibri"/>
                <a:cs typeface="Calibri"/>
                <a:sym typeface="Calibri"/>
              </a:rPr>
              <a:t>:</a:t>
            </a:r>
            <a:r>
              <a:rPr lang="el-GR" sz="2400" dirty="0" smtClean="0">
                <a:solidFill>
                  <a:schemeClr val="dk1"/>
                </a:solidFill>
                <a:latin typeface="Calibri"/>
                <a:ea typeface="Calibri"/>
                <a:cs typeface="Calibri"/>
                <a:sym typeface="Calibri"/>
              </a:rPr>
              <a:t> </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στο δέρμα</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 </a:t>
            </a:r>
            <a:r>
              <a:rPr lang="el-GR" sz="2400" dirty="0">
                <a:solidFill>
                  <a:schemeClr val="dk1"/>
                </a:solidFill>
                <a:latin typeface="Calibri"/>
                <a:ea typeface="Calibri"/>
                <a:cs typeface="Calibri"/>
                <a:sym typeface="Calibri"/>
              </a:rPr>
              <a:t>την κοιλιακή </a:t>
            </a:r>
            <a:r>
              <a:rPr lang="el-GR" sz="2400" dirty="0" smtClean="0">
                <a:solidFill>
                  <a:schemeClr val="dk1"/>
                </a:solidFill>
                <a:latin typeface="Calibri"/>
                <a:ea typeface="Calibri"/>
                <a:cs typeface="Calibri"/>
                <a:sym typeface="Calibri"/>
              </a:rPr>
              <a:t>κοιλότητα</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τον </a:t>
            </a:r>
            <a:r>
              <a:rPr lang="el-GR" sz="2400" dirty="0">
                <a:solidFill>
                  <a:schemeClr val="dk1"/>
                </a:solidFill>
                <a:latin typeface="Calibri"/>
                <a:ea typeface="Calibri"/>
                <a:cs typeface="Calibri"/>
                <a:sym typeface="Calibri"/>
              </a:rPr>
              <a:t>νωτιαίο μυελό </a:t>
            </a:r>
            <a:r>
              <a:rPr lang="el-GR" sz="2400" dirty="0" smtClean="0">
                <a:solidFill>
                  <a:schemeClr val="dk1"/>
                </a:solidFill>
                <a:latin typeface="Calibri"/>
                <a:ea typeface="Calibri"/>
                <a:cs typeface="Calibri"/>
                <a:sym typeface="Calibri"/>
              </a:rPr>
              <a:t>και</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buFont typeface="Wingdings" pitchFamily="2" charset="2"/>
              <a:buChar char="ü"/>
            </a:pPr>
            <a:r>
              <a:rPr lang="el-GR" sz="2400" dirty="0" smtClean="0">
                <a:solidFill>
                  <a:schemeClr val="dk1"/>
                </a:solidFill>
                <a:latin typeface="Calibri"/>
                <a:ea typeface="Calibri"/>
                <a:cs typeface="Calibri"/>
                <a:sym typeface="Calibri"/>
              </a:rPr>
              <a:t>τον </a:t>
            </a:r>
            <a:r>
              <a:rPr lang="el-GR" sz="2400" dirty="0">
                <a:solidFill>
                  <a:schemeClr val="dk1"/>
                </a:solidFill>
                <a:latin typeface="Calibri"/>
                <a:ea typeface="Calibri"/>
                <a:cs typeface="Calibri"/>
                <a:sym typeface="Calibri"/>
              </a:rPr>
              <a:t>εγκέφαλο </a:t>
            </a:r>
            <a:endParaRPr lang="en-US" sz="2400" dirty="0" smtClean="0">
              <a:solidFill>
                <a:schemeClr val="dk1"/>
              </a:solidFill>
              <a:latin typeface="Calibri"/>
              <a:ea typeface="Calibri"/>
              <a:cs typeface="Calibri"/>
              <a:sym typeface="Calibri"/>
            </a:endParaRPr>
          </a:p>
          <a:p>
            <a:pPr marL="0" marR="0" lvl="0" indent="-76200" algn="l" rtl="0">
              <a:lnSpc>
                <a:spcPct val="150000"/>
              </a:lnSpc>
              <a:spcBef>
                <a:spcPts val="0"/>
              </a:spcBef>
              <a:spcAft>
                <a:spcPts val="0"/>
              </a:spcAft>
              <a:buClr>
                <a:schemeClr val="dk1"/>
              </a:buClr>
              <a:buSzPts val="1200"/>
            </a:pPr>
            <a:r>
              <a:rPr lang="el-GR" sz="2400" dirty="0" smtClean="0">
                <a:solidFill>
                  <a:schemeClr val="dk1"/>
                </a:solidFill>
                <a:latin typeface="Calibri"/>
                <a:ea typeface="Calibri"/>
                <a:cs typeface="Calibri"/>
                <a:sym typeface="Calibri"/>
              </a:rPr>
              <a:t>και </a:t>
            </a:r>
            <a:r>
              <a:rPr lang="el-GR" sz="2400" dirty="0">
                <a:solidFill>
                  <a:schemeClr val="dk1"/>
                </a:solidFill>
                <a:latin typeface="Calibri"/>
                <a:ea typeface="Calibri"/>
                <a:cs typeface="Calibri"/>
                <a:sym typeface="Calibri"/>
              </a:rPr>
              <a:t>αντιλαμβάνονται τη θερμοκρασία και τις μεταβολές </a:t>
            </a:r>
            <a:r>
              <a:rPr lang="el-GR" sz="2400" dirty="0" smtClean="0">
                <a:solidFill>
                  <a:schemeClr val="dk1"/>
                </a:solidFill>
                <a:latin typeface="Calibri"/>
                <a:ea typeface="Calibri"/>
                <a:cs typeface="Calibri"/>
                <a:sym typeface="Calibri"/>
              </a:rPr>
              <a:t>της</a:t>
            </a:r>
            <a:endParaRPr sz="2800" dirty="0"/>
          </a:p>
          <a:p>
            <a:pPr marL="0" marR="0" lvl="0" indent="-76200" algn="l" rtl="0">
              <a:lnSpc>
                <a:spcPct val="150000"/>
              </a:lnSpc>
              <a:spcBef>
                <a:spcPts val="0"/>
              </a:spcBef>
              <a:spcAft>
                <a:spcPts val="0"/>
              </a:spcAft>
              <a:buClr>
                <a:schemeClr val="dk1"/>
              </a:buClr>
              <a:buSzPts val="1200"/>
              <a:buFont typeface="Arial"/>
              <a:buChar char="•"/>
            </a:pPr>
            <a:endParaRPr sz="2400" dirty="0">
              <a:solidFill>
                <a:schemeClr val="dk1"/>
              </a:solidFill>
              <a:latin typeface="Calibri"/>
              <a:ea typeface="Calibri"/>
              <a:cs typeface="Calibri"/>
              <a:sym typeface="Calibri"/>
            </a:endParaRPr>
          </a:p>
        </p:txBody>
      </p:sp>
      <p:sp>
        <p:nvSpPr>
          <p:cNvPr id="183" name="Google Shape;183;p5"/>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marL="0" marR="0" lvl="0" indent="0" algn="ctr" rtl="0">
              <a:spcBef>
                <a:spcPts val="0"/>
              </a:spcBef>
              <a:spcAft>
                <a:spcPts val="0"/>
              </a:spcAft>
              <a:buNone/>
            </a:pPr>
            <a:r>
              <a:rPr lang="el-GR" sz="3200" b="1">
                <a:solidFill>
                  <a:srgbClr val="3A3838"/>
                </a:solidFill>
                <a:latin typeface="Calibri"/>
                <a:ea typeface="Calibri"/>
                <a:cs typeface="Calibri"/>
                <a:sym typeface="Calibri"/>
              </a:rPr>
              <a:t>Ενότητα 7: Θερμοπληξία - Υποθερμία</a:t>
            </a:r>
            <a:endParaRPr sz="3200">
              <a:solidFill>
                <a:srgbClr val="3A3838"/>
              </a:solidFill>
              <a:latin typeface="Calibri"/>
              <a:ea typeface="Calibri"/>
              <a:cs typeface="Calibri"/>
              <a:sym typeface="Calibri"/>
            </a:endParaRPr>
          </a:p>
        </p:txBody>
      </p:sp>
      <p:pic>
        <p:nvPicPr>
          <p:cNvPr id="18" name="Picture 17" descr="Ινστιτούτο Εργασίας – Κέντρο Επαγγελματικής Κατάρτισης Γ.Σ.Ε.Ε."/>
          <p:cNvPicPr/>
          <p:nvPr/>
        </p:nvPicPr>
        <p:blipFill>
          <a:blip r:embed="rId3">
            <a:extLst>
              <a:ext uri="{28A0092B-C50C-407E-A947-70E740481C1C}">
                <a14:useLocalDpi xmlns:mc="http://schemas.openxmlformats.org/markup-compatibility/2006" xmlns:mv="urn:schemas-microsoft-com:mac:vml" xmlns:a14="http://schemas.microsoft.com/office/drawing/2010/main" xmlns="" val="0"/>
              </a:ext>
            </a:extLst>
          </a:blip>
          <a:srcRect/>
          <a:stretch>
            <a:fillRect/>
          </a:stretch>
        </p:blipFill>
        <p:spPr bwMode="auto">
          <a:xfrm>
            <a:off x="2465010" y="6287558"/>
            <a:ext cx="2012950" cy="570442"/>
          </a:xfrm>
          <a:prstGeom prst="rect">
            <a:avLst/>
          </a:prstGeom>
          <a:noFill/>
          <a:ln>
            <a:noFill/>
          </a:ln>
        </p:spPr>
      </p:pic>
      <p:pic>
        <p:nvPicPr>
          <p:cNvPr id="19" name="Picture 3"/>
          <p:cNvPicPr>
            <a:picLocks noChangeAspect="1" noChangeArrowheads="1"/>
          </p:cNvPicPr>
          <p:nvPr/>
        </p:nvPicPr>
        <p:blipFill>
          <a:blip r:embed="rId4"/>
          <a:srcRect/>
          <a:stretch>
            <a:fillRect/>
          </a:stretch>
        </p:blipFill>
        <p:spPr bwMode="auto">
          <a:xfrm>
            <a:off x="4637313" y="1436913"/>
            <a:ext cx="4416199" cy="5240111"/>
          </a:xfrm>
          <a:prstGeom prst="rect">
            <a:avLst/>
          </a:prstGeom>
          <a:noFill/>
          <a:ln w="9525">
            <a:noFill/>
            <a:miter lim="800000"/>
            <a:headEnd/>
            <a:tailEnd/>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2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4" name="Google Shape;604;p2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5" name="Google Shape;605;p2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6" name="Google Shape;606;p2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7" name="Google Shape;607;p2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8" name="Google Shape;608;p2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09" name="Google Shape;609;p2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0" name="Google Shape;610;p2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1" name="Google Shape;611;p2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2" name="Google Shape;612;p2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3" name="Google Shape;613;p2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14" name="Google Shape;614;p2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15" name="Google Shape;615;p2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16" name="Google Shape;616;p27"/>
          <p:cNvSpPr txBox="1"/>
          <p:nvPr/>
        </p:nvSpPr>
        <p:spPr>
          <a:xfrm>
            <a:off x="360765" y="774954"/>
            <a:ext cx="5517521" cy="61862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Υπερθερμία</a:t>
            </a:r>
            <a:endParaRPr sz="2800" dirty="0"/>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Τέλος</a:t>
            </a:r>
            <a:r>
              <a:rPr lang="el-GR" sz="2400" dirty="0">
                <a:solidFill>
                  <a:schemeClr val="dk1"/>
                </a:solidFill>
                <a:latin typeface="Calibri"/>
                <a:ea typeface="Calibri"/>
                <a:cs typeface="Calibri"/>
                <a:sym typeface="Calibri"/>
              </a:rPr>
              <a:t>, υπερθερμία μπορεί να εμφανιστεί  εξαιτίας της λήψης απαγορευμένων ουσιών , όπως κοκαΐνη,  αμφεταμίνες κ. α μέσα από την δράση τους στο κεντρικό νευρικό σύστημα και της έντονης </a:t>
            </a:r>
            <a:r>
              <a:rPr lang="el-GR" sz="2400" dirty="0" err="1">
                <a:solidFill>
                  <a:schemeClr val="dk1"/>
                </a:solidFill>
                <a:latin typeface="Calibri"/>
                <a:ea typeface="Calibri"/>
                <a:cs typeface="Calibri"/>
                <a:sym typeface="Calibri"/>
              </a:rPr>
              <a:t>αγγειοσύσπασης</a:t>
            </a:r>
            <a:r>
              <a:rPr lang="el-GR" sz="2400" dirty="0">
                <a:solidFill>
                  <a:schemeClr val="dk1"/>
                </a:solidFill>
                <a:latin typeface="Calibri"/>
                <a:ea typeface="Calibri"/>
                <a:cs typeface="Calibri"/>
                <a:sym typeface="Calibri"/>
              </a:rPr>
              <a:t> που προκαλούν.</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Πολύ σπάνια, υπερθερμία εμφανίζεται ως  κακοήθης νευροληπτική συνδρομή και σπανιότερα ως κακοήθης </a:t>
            </a:r>
            <a:r>
              <a:rPr lang="el-GR" sz="2400" dirty="0" smtClean="0">
                <a:solidFill>
                  <a:schemeClr val="dk1"/>
                </a:solidFill>
                <a:latin typeface="Calibri"/>
                <a:ea typeface="Calibri"/>
                <a:cs typeface="Calibri"/>
                <a:sym typeface="Calibri"/>
              </a:rPr>
              <a:t>υπερθερμία</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(Μ</a:t>
            </a:r>
            <a:r>
              <a:rPr lang="el-GR" sz="2400" dirty="0">
                <a:solidFill>
                  <a:schemeClr val="dk1"/>
                </a:solidFill>
                <a:latin typeface="Calibri"/>
                <a:ea typeface="Calibri"/>
                <a:cs typeface="Calibri"/>
                <a:sym typeface="Calibri"/>
              </a:rPr>
              <a:t>. </a:t>
            </a:r>
            <a:r>
              <a:rPr lang="el-GR" sz="2400" dirty="0" err="1">
                <a:solidFill>
                  <a:schemeClr val="dk1"/>
                </a:solidFill>
                <a:latin typeface="Calibri"/>
                <a:ea typeface="Calibri"/>
                <a:cs typeface="Calibri"/>
                <a:sym typeface="Calibri"/>
              </a:rPr>
              <a:t>Δούμας</a:t>
            </a:r>
            <a:r>
              <a:rPr lang="el-GR" sz="2400" dirty="0">
                <a:solidFill>
                  <a:schemeClr val="dk1"/>
                </a:solidFill>
                <a:latin typeface="Calibri"/>
                <a:ea typeface="Calibri"/>
                <a:cs typeface="Calibri"/>
                <a:sym typeface="Calibri"/>
              </a:rPr>
              <a:t>, </a:t>
            </a:r>
            <a:r>
              <a:rPr lang="el-GR" sz="2000" dirty="0">
                <a:solidFill>
                  <a:schemeClr val="dk1"/>
                </a:solidFill>
                <a:latin typeface="Calibri"/>
                <a:ea typeface="Calibri"/>
                <a:cs typeface="Calibri"/>
                <a:sym typeface="Calibri"/>
              </a:rPr>
              <a:t>2014)</a:t>
            </a:r>
            <a:endParaRPr sz="2400" dirty="0"/>
          </a:p>
        </p:txBody>
      </p:sp>
      <p:sp>
        <p:nvSpPr>
          <p:cNvPr id="617" name="Google Shape;617;p2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7.3: Υπερθερμία</a:t>
            </a:r>
            <a:endParaRPr sz="3200" dirty="0">
              <a:solidFill>
                <a:srgbClr val="3A3838"/>
              </a:solidFill>
              <a:latin typeface="Calibri"/>
              <a:ea typeface="Calibri"/>
              <a:cs typeface="Calibri"/>
              <a:sym typeface="Calibri"/>
            </a:endParaRPr>
          </a:p>
        </p:txBody>
      </p:sp>
      <p:pic>
        <p:nvPicPr>
          <p:cNvPr id="351234" name="Picture 2" descr="ΤΙ ΕΙΝΑΙ Η ΚΟΚΑΙΝΗ ; - Μετάβαση Στη Ζωή Απεξάρτηση"/>
          <p:cNvPicPr>
            <a:picLocks noChangeAspect="1" noChangeArrowheads="1"/>
          </p:cNvPicPr>
          <p:nvPr/>
        </p:nvPicPr>
        <p:blipFill>
          <a:blip r:embed="rId3"/>
          <a:srcRect/>
          <a:stretch>
            <a:fillRect/>
          </a:stretch>
        </p:blipFill>
        <p:spPr bwMode="auto">
          <a:xfrm>
            <a:off x="6012089" y="2960915"/>
            <a:ext cx="2857500" cy="1905000"/>
          </a:xfrm>
          <a:prstGeom prst="rect">
            <a:avLst/>
          </a:prstGeom>
          <a:noFill/>
          <a:effectLst>
            <a:softEdge rad="635000"/>
          </a:effectLst>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3" name="Google Shape;623;p2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4" name="Google Shape;624;p2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5" name="Google Shape;625;p2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6" name="Google Shape;626;p2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7" name="Google Shape;627;p2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8" name="Google Shape;628;p2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9" name="Google Shape;629;p2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0" name="Google Shape;630;p2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1" name="Google Shape;631;p2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2" name="Google Shape;632;p2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3" name="Google Shape;633;p2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34" name="Google Shape;634;p2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35" name="Google Shape;635;p28"/>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3" name="Google Shape;623;p2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4" name="Google Shape;624;p2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5" name="Google Shape;625;p2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6" name="Google Shape;626;p2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7" name="Google Shape;627;p2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8" name="Google Shape;628;p2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9" name="Google Shape;629;p2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0" name="Google Shape;630;p2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1" name="Google Shape;631;p2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2" name="Google Shape;632;p2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3" name="Google Shape;633;p2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34" name="Google Shape;634;p2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35" name="Google Shape;635;p28"/>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sp>
        <p:nvSpPr>
          <p:cNvPr id="636" name="Google Shape;636;p28"/>
          <p:cNvSpPr txBox="1"/>
          <p:nvPr/>
        </p:nvSpPr>
        <p:spPr>
          <a:xfrm>
            <a:off x="397051" y="1481316"/>
            <a:ext cx="5080881" cy="470894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Διαταραχές της θερμορύθμισης από αύξηση της </a:t>
            </a:r>
            <a:r>
              <a:rPr lang="el-GR" sz="2000" dirty="0" smtClean="0">
                <a:solidFill>
                  <a:srgbClr val="EA6045"/>
                </a:solidFill>
                <a:latin typeface="Calibri"/>
                <a:ea typeface="Calibri"/>
                <a:cs typeface="Calibri"/>
                <a:sym typeface="Calibri"/>
              </a:rPr>
              <a:t>θερμοκρασίας</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Οι κυριότερες επιπλοκές από  διαταραχές της θερμορύθμισης είναι οι ακόλουθες:</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a:solidFill>
                  <a:srgbClr val="287D7D"/>
                </a:solidFill>
                <a:latin typeface="Calibri"/>
                <a:ea typeface="Calibri"/>
                <a:cs typeface="Calibri"/>
                <a:sym typeface="Calibri"/>
              </a:rPr>
              <a:t>Θερμικό </a:t>
            </a:r>
            <a:r>
              <a:rPr lang="el-GR" sz="2000" dirty="0" smtClean="0">
                <a:solidFill>
                  <a:srgbClr val="287D7D"/>
                </a:solidFill>
                <a:latin typeface="Calibri"/>
                <a:ea typeface="Calibri"/>
                <a:cs typeface="Calibri"/>
                <a:sym typeface="Calibri"/>
              </a:rPr>
              <a:t>οίδημα</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a:solidFill>
                  <a:srgbClr val="287D7D"/>
                </a:solidFill>
                <a:latin typeface="Calibri"/>
                <a:ea typeface="Calibri"/>
                <a:cs typeface="Calibri"/>
                <a:sym typeface="Calibri"/>
              </a:rPr>
              <a:t>Επώδυνοι μυϊκοί </a:t>
            </a:r>
            <a:r>
              <a:rPr lang="el-GR" sz="2000" dirty="0" smtClean="0">
                <a:solidFill>
                  <a:srgbClr val="287D7D"/>
                </a:solidFill>
                <a:latin typeface="Calibri"/>
                <a:ea typeface="Calibri"/>
                <a:cs typeface="Calibri"/>
                <a:sym typeface="Calibri"/>
              </a:rPr>
              <a:t>σπασμοί</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a:solidFill>
                  <a:srgbClr val="287D7D"/>
                </a:solidFill>
                <a:latin typeface="Calibri"/>
                <a:ea typeface="Calibri"/>
                <a:cs typeface="Calibri"/>
                <a:sym typeface="Calibri"/>
              </a:rPr>
              <a:t>Λιποθυμικό επεισόδιο ή /και </a:t>
            </a:r>
            <a:r>
              <a:rPr lang="el-GR" sz="2000" dirty="0" err="1">
                <a:solidFill>
                  <a:srgbClr val="287D7D"/>
                </a:solidFill>
                <a:latin typeface="Calibri"/>
                <a:ea typeface="Calibri"/>
                <a:cs typeface="Calibri"/>
                <a:sym typeface="Calibri"/>
              </a:rPr>
              <a:t>συγκοπικό</a:t>
            </a:r>
            <a:r>
              <a:rPr lang="el-GR" sz="2000" dirty="0">
                <a:solidFill>
                  <a:srgbClr val="287D7D"/>
                </a:solidFill>
                <a:latin typeface="Calibri"/>
                <a:ea typeface="Calibri"/>
                <a:cs typeface="Calibri"/>
                <a:sym typeface="Calibri"/>
              </a:rPr>
              <a:t>  </a:t>
            </a:r>
            <a:r>
              <a:rPr lang="el-GR" sz="2000" dirty="0" smtClean="0">
                <a:solidFill>
                  <a:srgbClr val="287D7D"/>
                </a:solidFill>
                <a:latin typeface="Calibri"/>
                <a:ea typeface="Calibri"/>
                <a:cs typeface="Calibri"/>
                <a:sym typeface="Calibri"/>
              </a:rPr>
              <a:t>επεισόδιο</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a:solidFill>
                  <a:srgbClr val="287D7D"/>
                </a:solidFill>
                <a:latin typeface="Calibri"/>
                <a:ea typeface="Calibri"/>
                <a:cs typeface="Calibri"/>
                <a:sym typeface="Calibri"/>
              </a:rPr>
              <a:t>Θερμική </a:t>
            </a:r>
            <a:r>
              <a:rPr lang="el-GR" sz="2000" dirty="0" smtClean="0">
                <a:solidFill>
                  <a:srgbClr val="287D7D"/>
                </a:solidFill>
                <a:latin typeface="Calibri"/>
                <a:ea typeface="Calibri"/>
                <a:cs typeface="Calibri"/>
                <a:sym typeface="Calibri"/>
              </a:rPr>
              <a:t>εξάντληση</a:t>
            </a:r>
            <a:endParaRPr sz="2400" dirty="0"/>
          </a:p>
          <a:p>
            <a:pPr marL="171450" marR="0" lvl="0" indent="-171450" algn="l" rtl="0">
              <a:lnSpc>
                <a:spcPct val="150000"/>
              </a:lnSpc>
              <a:spcBef>
                <a:spcPts val="0"/>
              </a:spcBef>
              <a:spcAft>
                <a:spcPts val="0"/>
              </a:spcAft>
              <a:buClr>
                <a:srgbClr val="287D7D"/>
              </a:buClr>
              <a:buSzPts val="1200"/>
              <a:buFont typeface="Arial"/>
              <a:buChar char="•"/>
            </a:pPr>
            <a:r>
              <a:rPr lang="el-GR" sz="2000" dirty="0" smtClean="0">
                <a:solidFill>
                  <a:srgbClr val="287D7D"/>
                </a:solidFill>
                <a:latin typeface="Calibri"/>
                <a:ea typeface="Calibri"/>
                <a:cs typeface="Calibri"/>
                <a:sym typeface="Calibri"/>
              </a:rPr>
              <a:t>Θερμοπληξία</a:t>
            </a:r>
            <a:endParaRPr sz="2400" dirty="0"/>
          </a:p>
        </p:txBody>
      </p:sp>
      <p:pic>
        <p:nvPicPr>
          <p:cNvPr id="637" name="Google Shape;637;p28"/>
          <p:cNvPicPr preferRelativeResize="0"/>
          <p:nvPr/>
        </p:nvPicPr>
        <p:blipFill rotWithShape="1">
          <a:blip r:embed="rId3">
            <a:alphaModFix/>
          </a:blip>
          <a:srcRect/>
          <a:stretch/>
        </p:blipFill>
        <p:spPr>
          <a:xfrm>
            <a:off x="5655041" y="1747249"/>
            <a:ext cx="3336559" cy="2159448"/>
          </a:xfrm>
          <a:prstGeom prst="rect">
            <a:avLst/>
          </a:prstGeom>
          <a:noFill/>
          <a:ln>
            <a:noFill/>
          </a:ln>
        </p:spPr>
      </p:pic>
      <p:sp>
        <p:nvSpPr>
          <p:cNvPr id="638" name="Google Shape;638;p28"/>
          <p:cNvSpPr txBox="1"/>
          <p:nvPr/>
        </p:nvSpPr>
        <p:spPr>
          <a:xfrm>
            <a:off x="6444343" y="4141940"/>
            <a:ext cx="21932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7.8</a:t>
            </a:r>
            <a:r>
              <a:rPr lang="el-GR" sz="1100" dirty="0">
                <a:solidFill>
                  <a:schemeClr val="dk1"/>
                </a:solidFill>
                <a:latin typeface="Calibri"/>
                <a:ea typeface="Calibri"/>
                <a:cs typeface="Calibri"/>
                <a:sym typeface="Calibri"/>
              </a:rPr>
              <a:t>: Περιφερικό οίδημα.</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evaggelismos-hosp.gr)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8"/>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3" name="Google Shape;623;p28"/>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4" name="Google Shape;624;p28"/>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5" name="Google Shape;625;p28"/>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6" name="Google Shape;626;p28"/>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7" name="Google Shape;627;p28"/>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8" name="Google Shape;628;p28"/>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29" name="Google Shape;629;p28"/>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0" name="Google Shape;630;p28"/>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1" name="Google Shape;631;p28"/>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2" name="Google Shape;632;p28"/>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33" name="Google Shape;633;p28"/>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34" name="Google Shape;634;p28"/>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35" name="Google Shape;635;p28"/>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sp>
        <p:nvSpPr>
          <p:cNvPr id="636" name="Google Shape;636;p28"/>
          <p:cNvSpPr txBox="1"/>
          <p:nvPr/>
        </p:nvSpPr>
        <p:spPr>
          <a:xfrm>
            <a:off x="255536" y="1271896"/>
            <a:ext cx="5080881" cy="558610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Διαταραχές της θερμορύθμισης από αύξηση της θερμοκρασίας.</a:t>
            </a:r>
            <a:endParaRPr sz="2400" dirty="0"/>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ηπιότερη όλων των επιπλοκών είναι η εμφάνιση περιφερικού οιδήματος στα </a:t>
            </a:r>
            <a:r>
              <a:rPr lang="el-GR" sz="2000" dirty="0" smtClean="0">
                <a:solidFill>
                  <a:schemeClr val="dk1"/>
                </a:solidFill>
                <a:latin typeface="Calibri"/>
                <a:ea typeface="Calibri"/>
                <a:cs typeface="Calibri"/>
                <a:sym typeface="Calibri"/>
              </a:rPr>
              <a:t>άκρα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Τα </a:t>
            </a:r>
            <a:r>
              <a:rPr lang="el-GR" sz="2000" dirty="0" err="1">
                <a:solidFill>
                  <a:schemeClr val="dk1"/>
                </a:solidFill>
                <a:latin typeface="Calibri"/>
                <a:ea typeface="Calibri"/>
                <a:cs typeface="Calibri"/>
                <a:sym typeface="Calibri"/>
              </a:rPr>
              <a:t>συγκοπικά</a:t>
            </a:r>
            <a:r>
              <a:rPr lang="el-GR" sz="2000" dirty="0">
                <a:solidFill>
                  <a:schemeClr val="dk1"/>
                </a:solidFill>
                <a:latin typeface="Calibri"/>
                <a:ea typeface="Calibri"/>
                <a:cs typeface="Calibri"/>
                <a:sym typeface="Calibri"/>
              </a:rPr>
              <a:t> επεισόδια θέτουν σε άμεσο κίνδυνο τη ζωή του ανθρώπου και έχουν συνήθως καρδιολογικά αίτια και σπανιότερα </a:t>
            </a:r>
            <a:r>
              <a:rPr lang="el-GR" sz="2000" dirty="0" smtClean="0">
                <a:solidFill>
                  <a:schemeClr val="dk1"/>
                </a:solidFill>
                <a:latin typeface="Calibri"/>
                <a:ea typeface="Calibri"/>
                <a:cs typeface="Calibri"/>
                <a:sym typeface="Calibri"/>
              </a:rPr>
              <a:t>νευρολογικά</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rgbClr val="287D7D"/>
                </a:solidFill>
                <a:latin typeface="Calibri"/>
                <a:ea typeface="Calibri"/>
                <a:cs typeface="Calibri"/>
                <a:sym typeface="Calibri"/>
              </a:rPr>
              <a:t>Η </a:t>
            </a:r>
            <a:r>
              <a:rPr lang="el-GR" sz="2000" dirty="0">
                <a:solidFill>
                  <a:srgbClr val="287D7D"/>
                </a:solidFill>
                <a:latin typeface="Calibri"/>
                <a:ea typeface="Calibri"/>
                <a:cs typeface="Calibri"/>
                <a:sym typeface="Calibri"/>
              </a:rPr>
              <a:t>θερμοπληξία </a:t>
            </a:r>
            <a:r>
              <a:rPr lang="el-GR" sz="2000" dirty="0">
                <a:solidFill>
                  <a:schemeClr val="dk1"/>
                </a:solidFill>
                <a:latin typeface="Calibri"/>
                <a:ea typeface="Calibri"/>
                <a:cs typeface="Calibri"/>
                <a:sym typeface="Calibri"/>
              </a:rPr>
              <a:t>αποτελεί την δυσμενέστερη εξέλιξη της διαταραχής της θερμορύθμισης από αύξηση της </a:t>
            </a:r>
            <a:r>
              <a:rPr lang="el-GR" sz="2000" dirty="0" smtClean="0">
                <a:solidFill>
                  <a:schemeClr val="dk1"/>
                </a:solidFill>
                <a:latin typeface="Calibri"/>
                <a:ea typeface="Calibri"/>
                <a:cs typeface="Calibri"/>
                <a:sym typeface="Calibri"/>
              </a:rPr>
              <a:t>θερμοκρασίας</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 </a:t>
            </a:r>
            <a:endParaRPr sz="2400" dirty="0"/>
          </a:p>
        </p:txBody>
      </p:sp>
      <p:pic>
        <p:nvPicPr>
          <p:cNvPr id="637" name="Google Shape;637;p28"/>
          <p:cNvPicPr preferRelativeResize="0"/>
          <p:nvPr/>
        </p:nvPicPr>
        <p:blipFill rotWithShape="1">
          <a:blip r:embed="rId3">
            <a:alphaModFix/>
          </a:blip>
          <a:srcRect/>
          <a:stretch/>
        </p:blipFill>
        <p:spPr>
          <a:xfrm>
            <a:off x="5542290" y="1605735"/>
            <a:ext cx="3336559" cy="2159448"/>
          </a:xfrm>
          <a:prstGeom prst="rect">
            <a:avLst/>
          </a:prstGeom>
          <a:noFill/>
          <a:ln>
            <a:noFill/>
          </a:ln>
        </p:spPr>
      </p:pic>
      <p:sp>
        <p:nvSpPr>
          <p:cNvPr id="638" name="Google Shape;638;p28"/>
          <p:cNvSpPr txBox="1"/>
          <p:nvPr/>
        </p:nvSpPr>
        <p:spPr>
          <a:xfrm>
            <a:off x="6215743" y="4033083"/>
            <a:ext cx="21932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7.8</a:t>
            </a:r>
            <a:r>
              <a:rPr lang="el-GR" sz="1100" dirty="0">
                <a:solidFill>
                  <a:schemeClr val="dk1"/>
                </a:solidFill>
                <a:latin typeface="Calibri"/>
                <a:ea typeface="Calibri"/>
                <a:cs typeface="Calibri"/>
                <a:sym typeface="Calibri"/>
              </a:rPr>
              <a:t>: Περιφερικό οίδημα.</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evaggelismos-hosp.gr)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2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4" name="Google Shape;644;p2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5" name="Google Shape;645;p2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6" name="Google Shape;646;p2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7" name="Google Shape;647;p2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8" name="Google Shape;648;p2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9" name="Google Shape;649;p2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0" name="Google Shape;650;p2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1" name="Google Shape;651;p2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2" name="Google Shape;652;p2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3" name="Google Shape;653;p2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4" name="Google Shape;654;p2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55" name="Google Shape;655;p2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56" name="Google Shape;656;p29"/>
          <p:cNvSpPr txBox="1"/>
          <p:nvPr/>
        </p:nvSpPr>
        <p:spPr>
          <a:xfrm>
            <a:off x="201109" y="806402"/>
            <a:ext cx="5165548" cy="517060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Περιφερικό  θερμικό </a:t>
            </a:r>
            <a:r>
              <a:rPr lang="el-GR" sz="2400" dirty="0" smtClean="0">
                <a:solidFill>
                  <a:srgbClr val="EA6045"/>
                </a:solidFill>
                <a:latin typeface="Calibri"/>
                <a:ea typeface="Calibri"/>
                <a:cs typeface="Calibri"/>
                <a:sym typeface="Calibri"/>
              </a:rPr>
              <a:t>οίδημα</a:t>
            </a:r>
            <a:endParaRPr lang="en-US" sz="2400" dirty="0" smtClean="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Το περιφερικό οιδήματα είναι συνήθως η πρώτη εκδήλωση μετά τη διαταραχή της </a:t>
            </a:r>
            <a:r>
              <a:rPr lang="el-GR" sz="2400" dirty="0" smtClean="0">
                <a:solidFill>
                  <a:schemeClr val="dk1"/>
                </a:solidFill>
                <a:latin typeface="Calibri"/>
                <a:ea typeface="Calibri"/>
                <a:cs typeface="Calibri"/>
                <a:sym typeface="Calibri"/>
              </a:rPr>
              <a:t>θερμορύθμισης</a:t>
            </a:r>
            <a:endParaRPr lang="en-US" sz="24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smtClean="0">
                <a:solidFill>
                  <a:schemeClr val="dk1"/>
                </a:solidFill>
                <a:latin typeface="Calibri"/>
                <a:ea typeface="Calibri"/>
                <a:cs typeface="Calibri"/>
                <a:sym typeface="Calibri"/>
              </a:rPr>
              <a:t>Προκαλείται </a:t>
            </a:r>
            <a:r>
              <a:rPr lang="el-GR" sz="2400" dirty="0">
                <a:solidFill>
                  <a:schemeClr val="dk1"/>
                </a:solidFill>
                <a:latin typeface="Calibri"/>
                <a:ea typeface="Calibri"/>
                <a:cs typeface="Calibri"/>
                <a:sym typeface="Calibri"/>
              </a:rPr>
              <a:t>μετά από περιφερική αγγειοδιαστολή και συγκέντρωση του αίματος στα άκρα το οποίο δεν μπορεί να επιστρέψει στην </a:t>
            </a:r>
            <a:r>
              <a:rPr lang="el-GR" sz="2400" dirty="0" smtClean="0">
                <a:solidFill>
                  <a:schemeClr val="dk1"/>
                </a:solidFill>
                <a:latin typeface="Calibri"/>
                <a:ea typeface="Calibri"/>
                <a:cs typeface="Calibri"/>
                <a:sym typeface="Calibri"/>
              </a:rPr>
              <a:t>καρδιά</a:t>
            </a:r>
            <a:endParaRPr sz="2800" dirty="0"/>
          </a:p>
        </p:txBody>
      </p:sp>
      <p:sp>
        <p:nvSpPr>
          <p:cNvPr id="657" name="Google Shape;657;p29"/>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pic>
        <p:nvPicPr>
          <p:cNvPr id="658" name="Google Shape;658;p29" descr="Αποτέλεσμα εικόνας για ανάρροπη θέση ποδιου"/>
          <p:cNvPicPr preferRelativeResize="0"/>
          <p:nvPr/>
        </p:nvPicPr>
        <p:blipFill rotWithShape="1">
          <a:blip r:embed="rId3">
            <a:alphaModFix/>
          </a:blip>
          <a:srcRect/>
          <a:stretch/>
        </p:blipFill>
        <p:spPr>
          <a:xfrm>
            <a:off x="5674179" y="2242002"/>
            <a:ext cx="2914650" cy="2678340"/>
          </a:xfrm>
          <a:prstGeom prst="rect">
            <a:avLst/>
          </a:prstGeom>
          <a:noFill/>
          <a:ln>
            <a:noFill/>
          </a:ln>
        </p:spPr>
      </p:pic>
      <p:sp>
        <p:nvSpPr>
          <p:cNvPr id="659" name="Google Shape;659;p29"/>
          <p:cNvSpPr txBox="1"/>
          <p:nvPr/>
        </p:nvSpPr>
        <p:spPr>
          <a:xfrm>
            <a:off x="5714525" y="5146127"/>
            <a:ext cx="320953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7.9</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Ανάρροπη</a:t>
            </a:r>
            <a:r>
              <a:rPr lang="el-GR" sz="1100" dirty="0">
                <a:solidFill>
                  <a:schemeClr val="dk1"/>
                </a:solidFill>
                <a:latin typeface="Calibri"/>
                <a:ea typeface="Calibri"/>
                <a:cs typeface="Calibri"/>
                <a:sym typeface="Calibri"/>
              </a:rPr>
              <a:t> θέση σε περιφερικό οίδημα.</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medi-home.gr)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29"/>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4" name="Google Shape;644;p29"/>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5" name="Google Shape;645;p29"/>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6" name="Google Shape;646;p29"/>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7" name="Google Shape;647;p29"/>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8" name="Google Shape;648;p29"/>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49" name="Google Shape;649;p29"/>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0" name="Google Shape;650;p29"/>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1" name="Google Shape;651;p29"/>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2" name="Google Shape;652;p29"/>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3" name="Google Shape;653;p29"/>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54" name="Google Shape;654;p29"/>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55" name="Google Shape;655;p29"/>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56" name="Google Shape;656;p29"/>
          <p:cNvSpPr txBox="1"/>
          <p:nvPr/>
        </p:nvSpPr>
        <p:spPr>
          <a:xfrm>
            <a:off x="201108" y="806402"/>
            <a:ext cx="6265006" cy="6047769"/>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Περιφερικό  θερμικό </a:t>
            </a:r>
            <a:r>
              <a:rPr lang="el-GR" sz="1800" dirty="0" smtClean="0">
                <a:solidFill>
                  <a:srgbClr val="EA6045"/>
                </a:solidFill>
                <a:latin typeface="Calibri"/>
                <a:ea typeface="Calibri"/>
                <a:cs typeface="Calibri"/>
                <a:sym typeface="Calibri"/>
              </a:rPr>
              <a:t>οίδημα</a:t>
            </a:r>
            <a:endParaRPr lang="en-US" sz="1800" dirty="0" smtClean="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Τα </a:t>
            </a:r>
            <a:r>
              <a:rPr lang="el-GR" sz="2000" dirty="0">
                <a:solidFill>
                  <a:schemeClr val="dk1"/>
                </a:solidFill>
                <a:latin typeface="Calibri"/>
                <a:ea typeface="Calibri"/>
                <a:cs typeface="Calibri"/>
                <a:sym typeface="Calibri"/>
              </a:rPr>
              <a:t>περιφερικά οιδήματα όταν προκαλούνται από διαταραχές της θερμορύθμισης εξαιτίας αυξημένης θερμοκρασίας περιβάλλοντος, μπορεί:</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Να είναι εντελώς ακίνδυνα, εάν ήταν αποτέλεσμα φυσικής άσκησης σε υψηλές θερμοκρασίες</a:t>
            </a:r>
            <a:endParaRPr sz="2400" dirty="0"/>
          </a:p>
          <a:p>
            <a:pPr marL="171450" marR="0" lvl="0" indent="-171450" algn="l" rtl="0">
              <a:lnSpc>
                <a:spcPct val="150000"/>
              </a:lnSpc>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Να είναι ιδιαίτερα ανησυχητικά εάν υποκρύπτουν καρδιολογικά αίτια και χρήζουν άμεσης ιατρικής </a:t>
            </a:r>
            <a:r>
              <a:rPr lang="el-GR" sz="2000" dirty="0" smtClean="0">
                <a:solidFill>
                  <a:schemeClr val="dk1"/>
                </a:solidFill>
                <a:latin typeface="Calibri"/>
                <a:ea typeface="Calibri"/>
                <a:cs typeface="Calibri"/>
                <a:sym typeface="Calibri"/>
              </a:rPr>
              <a:t>εκτίμησης</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Τα περιφερικά θερμικά οιδήματα αντιμετωπίζονται άμεσα με τοποθέτηση των κάτω άκρων σε </a:t>
            </a:r>
            <a:r>
              <a:rPr lang="el-GR" sz="2000" dirty="0" err="1">
                <a:solidFill>
                  <a:schemeClr val="dk1"/>
                </a:solidFill>
                <a:latin typeface="Calibri"/>
                <a:ea typeface="Calibri"/>
                <a:cs typeface="Calibri"/>
                <a:sym typeface="Calibri"/>
              </a:rPr>
              <a:t>ανάρροπη</a:t>
            </a:r>
            <a:r>
              <a:rPr lang="el-GR" sz="2000" dirty="0">
                <a:solidFill>
                  <a:schemeClr val="dk1"/>
                </a:solidFill>
                <a:latin typeface="Calibri"/>
                <a:ea typeface="Calibri"/>
                <a:cs typeface="Calibri"/>
                <a:sym typeface="Calibri"/>
              </a:rPr>
              <a:t> θέση  και αποφυγή της </a:t>
            </a:r>
            <a:r>
              <a:rPr lang="el-GR" sz="2000" dirty="0" smtClean="0">
                <a:solidFill>
                  <a:schemeClr val="dk1"/>
                </a:solidFill>
                <a:latin typeface="Calibri"/>
                <a:ea typeface="Calibri"/>
                <a:cs typeface="Calibri"/>
                <a:sym typeface="Calibri"/>
              </a:rPr>
              <a:t>ορθοστασίας</a:t>
            </a:r>
            <a:endParaRPr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2000" dirty="0">
              <a:solidFill>
                <a:srgbClr val="EA6045"/>
              </a:solidFill>
              <a:latin typeface="Calibri"/>
              <a:ea typeface="Calibri"/>
              <a:cs typeface="Calibri"/>
              <a:sym typeface="Calibri"/>
            </a:endParaRPr>
          </a:p>
        </p:txBody>
      </p:sp>
      <p:sp>
        <p:nvSpPr>
          <p:cNvPr id="657" name="Google Shape;657;p29"/>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pic>
        <p:nvPicPr>
          <p:cNvPr id="658" name="Google Shape;658;p29" descr="Αποτέλεσμα εικόνας για ανάρροπη θέση ποδιου"/>
          <p:cNvPicPr preferRelativeResize="0"/>
          <p:nvPr/>
        </p:nvPicPr>
        <p:blipFill rotWithShape="1">
          <a:blip r:embed="rId3">
            <a:alphaModFix/>
          </a:blip>
          <a:srcRect/>
          <a:stretch/>
        </p:blipFill>
        <p:spPr>
          <a:xfrm>
            <a:off x="5826578" y="1665514"/>
            <a:ext cx="2914650" cy="2071913"/>
          </a:xfrm>
          <a:prstGeom prst="rect">
            <a:avLst/>
          </a:prstGeom>
          <a:noFill/>
          <a:ln>
            <a:noFill/>
          </a:ln>
        </p:spPr>
      </p:pic>
      <p:sp>
        <p:nvSpPr>
          <p:cNvPr id="659" name="Google Shape;659;p29"/>
          <p:cNvSpPr txBox="1"/>
          <p:nvPr/>
        </p:nvSpPr>
        <p:spPr>
          <a:xfrm>
            <a:off x="5714525" y="4068441"/>
            <a:ext cx="320953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7.9</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Ανάρροπη</a:t>
            </a:r>
            <a:r>
              <a:rPr lang="el-GR" sz="1100" dirty="0">
                <a:solidFill>
                  <a:schemeClr val="dk1"/>
                </a:solidFill>
                <a:latin typeface="Calibri"/>
                <a:ea typeface="Calibri"/>
                <a:cs typeface="Calibri"/>
                <a:sym typeface="Calibri"/>
              </a:rPr>
              <a:t> θέση σε περιφερικό οίδημα.</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medi-home.gr)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5" name="Google Shape;665;p3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6" name="Google Shape;666;p3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7" name="Google Shape;667;p3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8" name="Google Shape;668;p3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9" name="Google Shape;669;p3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0" name="Google Shape;670;p3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1" name="Google Shape;671;p3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2" name="Google Shape;672;p3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3" name="Google Shape;673;p3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4" name="Google Shape;674;p3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5" name="Google Shape;675;p3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76" name="Google Shape;676;p3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77" name="Google Shape;677;p30"/>
          <p:cNvSpPr txBox="1"/>
          <p:nvPr/>
        </p:nvSpPr>
        <p:spPr>
          <a:xfrm>
            <a:off x="190223" y="860830"/>
            <a:ext cx="7500040" cy="42472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Μυϊκοί σπασμοί</a:t>
            </a:r>
            <a:endParaRPr sz="2400" dirty="0"/>
          </a:p>
          <a:p>
            <a:pPr marL="0" marR="0" lvl="0" indent="0" algn="l" rtl="0">
              <a:lnSpc>
                <a:spcPct val="150000"/>
              </a:lnSpc>
              <a:spcBef>
                <a:spcPts val="0"/>
              </a:spcBef>
              <a:spcAft>
                <a:spcPts val="0"/>
              </a:spcAft>
              <a:buFont typeface="Wingdings" pitchFamily="2" charset="2"/>
              <a:buChar char="ü"/>
            </a:pPr>
            <a:r>
              <a:rPr lang="el-GR" sz="2000" dirty="0">
                <a:solidFill>
                  <a:schemeClr val="dk1"/>
                </a:solidFill>
                <a:latin typeface="Calibri"/>
                <a:ea typeface="Calibri"/>
                <a:cs typeface="Calibri"/>
                <a:sym typeface="Calibri"/>
              </a:rPr>
              <a:t>Στους/στις αθλητές/τριες όταν η άσκησή τους γίνεται σε υψηλές θερμοκρασίες, αλλά και σε εργαζόμενους/ες στην ύπαιθρο,  ή και σε στρατιώτες που κάνουν σωματική άσκηση ή εργασία σε υψηλές θερμοκρασίες παρατηρούνται μυϊκοί  σπασμοί, οι οποίοι μπορεί να εξελιχθούν σε θερμική εξάντληση ή  </a:t>
            </a:r>
            <a:r>
              <a:rPr lang="el-GR" sz="2000" dirty="0" smtClean="0">
                <a:solidFill>
                  <a:schemeClr val="dk1"/>
                </a:solidFill>
                <a:latin typeface="Calibri"/>
                <a:ea typeface="Calibri"/>
                <a:cs typeface="Calibri"/>
                <a:sym typeface="Calibri"/>
              </a:rPr>
              <a:t>θερμοπληξία</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μυϊκοί σπασμοί εμφανίζονται στους μυς των κάτω και άνω άκρων, ή/και  στους μυς της κοιλιάς και του </a:t>
            </a:r>
            <a:r>
              <a:rPr lang="el-GR" sz="2000" dirty="0" smtClean="0">
                <a:solidFill>
                  <a:schemeClr val="dk1"/>
                </a:solidFill>
                <a:latin typeface="Calibri"/>
                <a:ea typeface="Calibri"/>
                <a:cs typeface="Calibri"/>
                <a:sym typeface="Calibri"/>
              </a:rPr>
              <a:t>κορμού</a:t>
            </a:r>
            <a:endParaRPr sz="2400" dirty="0"/>
          </a:p>
        </p:txBody>
      </p:sp>
      <p:sp>
        <p:nvSpPr>
          <p:cNvPr id="678" name="Google Shape;678;p30"/>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0"/>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5" name="Google Shape;665;p30"/>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6" name="Google Shape;666;p30"/>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7" name="Google Shape;667;p30"/>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8" name="Google Shape;668;p30"/>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69" name="Google Shape;669;p30"/>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0" name="Google Shape;670;p30"/>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1" name="Google Shape;671;p30"/>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2" name="Google Shape;672;p30"/>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3" name="Google Shape;673;p30"/>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4" name="Google Shape;674;p30"/>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75" name="Google Shape;675;p30"/>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76" name="Google Shape;676;p30"/>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77" name="Google Shape;677;p30"/>
          <p:cNvSpPr txBox="1"/>
          <p:nvPr/>
        </p:nvSpPr>
        <p:spPr>
          <a:xfrm>
            <a:off x="255536" y="937030"/>
            <a:ext cx="8485693" cy="6509434"/>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Μυϊκοί σπασμοί</a:t>
            </a:r>
            <a:endParaRPr sz="2400" dirty="0"/>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Συχνά </a:t>
            </a:r>
            <a:r>
              <a:rPr lang="el-GR" sz="2000" dirty="0">
                <a:solidFill>
                  <a:schemeClr val="dk1"/>
                </a:solidFill>
                <a:latin typeface="Calibri"/>
                <a:ea typeface="Calibri"/>
                <a:cs typeface="Calibri"/>
                <a:sym typeface="Calibri"/>
              </a:rPr>
              <a:t>είναι επώδυνοι και η συχνότητά τους  και η διάρκειά τους αυξάνει όταν υπάρχει </a:t>
            </a:r>
            <a:r>
              <a:rPr lang="el-GR" sz="2000" dirty="0" smtClean="0">
                <a:solidFill>
                  <a:schemeClr val="dk1"/>
                </a:solidFill>
                <a:latin typeface="Calibri"/>
                <a:ea typeface="Calibri"/>
                <a:cs typeface="Calibri"/>
                <a:sym typeface="Calibri"/>
              </a:rPr>
              <a:t>επιδείνωση</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μυϊκοί σπασμοί εξαιτίας υψηλών θερμοκρασιών περιβάλλοντος εμφανίζονται συχνότερα σε άτομα με φαρμακευτική αγωγή και δυσκολίες προσαρμογής στη </a:t>
            </a:r>
            <a:r>
              <a:rPr lang="el-GR" sz="2000" dirty="0" smtClean="0">
                <a:solidFill>
                  <a:schemeClr val="dk1"/>
                </a:solidFill>
                <a:latin typeface="Calibri"/>
                <a:ea typeface="Calibri"/>
                <a:cs typeface="Calibri"/>
                <a:sym typeface="Calibri"/>
              </a:rPr>
              <a:t>ζέστη</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Αντιμετωπίζονται </a:t>
            </a:r>
            <a:r>
              <a:rPr lang="el-GR" sz="2000" dirty="0">
                <a:solidFill>
                  <a:schemeClr val="dk1"/>
                </a:solidFill>
                <a:latin typeface="Calibri"/>
                <a:ea typeface="Calibri"/>
                <a:cs typeface="Calibri"/>
                <a:sym typeface="Calibri"/>
              </a:rPr>
              <a:t>με ενυδάτωση και πρόσληψη ηλεκτρολυτών, κυρίως </a:t>
            </a:r>
            <a:r>
              <a:rPr lang="el-GR" sz="2000" dirty="0" smtClean="0">
                <a:solidFill>
                  <a:schemeClr val="dk1"/>
                </a:solidFill>
                <a:latin typeface="Calibri"/>
                <a:ea typeface="Calibri"/>
                <a:cs typeface="Calibri"/>
                <a:sym typeface="Calibri"/>
              </a:rPr>
              <a:t>νατρίου</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Εάν </a:t>
            </a:r>
            <a:r>
              <a:rPr lang="el-GR" sz="2000" dirty="0">
                <a:solidFill>
                  <a:schemeClr val="dk1"/>
                </a:solidFill>
                <a:latin typeface="Calibri"/>
                <a:ea typeface="Calibri"/>
                <a:cs typeface="Calibri"/>
                <a:sym typeface="Calibri"/>
              </a:rPr>
              <a:t>δεν είναι δυνατή η επαρκής πρόσληψη υγρών και ηλεκτρολυτών από το στόμα απαιτείται η μεταφορά του ατόμου που έχει σπασμούς σε μονάδα </a:t>
            </a:r>
            <a:r>
              <a:rPr lang="el-GR" sz="2000" dirty="0" smtClean="0">
                <a:solidFill>
                  <a:schemeClr val="dk1"/>
                </a:solidFill>
                <a:latin typeface="Calibri"/>
                <a:ea typeface="Calibri"/>
                <a:cs typeface="Calibri"/>
                <a:sym typeface="Calibri"/>
              </a:rPr>
              <a:t>υγείας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Font typeface="Wingdings" pitchFamily="2" charset="2"/>
              <a:buChar char="ü"/>
            </a:pPr>
            <a:r>
              <a:rPr lang="el-GR" sz="2000" dirty="0" smtClean="0">
                <a:solidFill>
                  <a:schemeClr val="dk1"/>
                </a:solidFill>
                <a:latin typeface="Calibri"/>
                <a:ea typeface="Calibri"/>
                <a:cs typeface="Calibri"/>
                <a:sym typeface="Calibri"/>
              </a:rPr>
              <a:t>Οι </a:t>
            </a:r>
            <a:r>
              <a:rPr lang="el-GR" sz="2000" dirty="0">
                <a:solidFill>
                  <a:schemeClr val="dk1"/>
                </a:solidFill>
                <a:latin typeface="Calibri"/>
                <a:ea typeface="Calibri"/>
                <a:cs typeface="Calibri"/>
                <a:sym typeface="Calibri"/>
              </a:rPr>
              <a:t>μαραθωνοδρόμοι εμφανίζουν συχνά, τόσο οιδήματα όσο και σπασμούς, όπως και οι ηλικιωμένοι/ες.</a:t>
            </a:r>
            <a:endParaRPr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rgbClr val="EA6045"/>
              </a:solidFill>
              <a:latin typeface="Calibri"/>
              <a:ea typeface="Calibri"/>
              <a:cs typeface="Calibri"/>
              <a:sym typeface="Calibri"/>
            </a:endParaRPr>
          </a:p>
        </p:txBody>
      </p:sp>
      <p:sp>
        <p:nvSpPr>
          <p:cNvPr id="678" name="Google Shape;678;p30"/>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4" name="Google Shape;684;p3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5" name="Google Shape;685;p3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6" name="Google Shape;686;p3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7" name="Google Shape;687;p3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8" name="Google Shape;688;p3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9" name="Google Shape;689;p3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0" name="Google Shape;690;p3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1" name="Google Shape;691;p3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2" name="Google Shape;692;p3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3" name="Google Shape;693;p3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4" name="Google Shape;694;p3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95" name="Google Shape;695;p3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96" name="Google Shape;696;p31"/>
          <p:cNvSpPr txBox="1"/>
          <p:nvPr/>
        </p:nvSpPr>
        <p:spPr>
          <a:xfrm>
            <a:off x="255536" y="839059"/>
            <a:ext cx="6079950"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400" dirty="0">
                <a:solidFill>
                  <a:srgbClr val="EA6045"/>
                </a:solidFill>
                <a:latin typeface="Calibri"/>
                <a:ea typeface="Calibri"/>
                <a:cs typeface="Calibri"/>
                <a:sym typeface="Calibri"/>
              </a:rPr>
              <a:t>Λιποθυμικό  επεισόδιο.</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Τα λιποθυμικά επεισόδια αποτελούν συχνή εκδήλωση σε περιπτώσεις παρατεταμένης διάρκειας υψηλών θερμοκρασιών του περιβάλλοντος ή έντονης σωματικής άσκησης σε περιβάλλον με υψηλές θερμοκρασίες.</a:t>
            </a:r>
            <a:endParaRPr sz="2800" dirty="0"/>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Η θερμοκρασία του σώματος μπορεί να είναι πάνω από 37 βαθμούς Κελσίου.</a:t>
            </a:r>
            <a:endParaRPr sz="2800" dirty="0"/>
          </a:p>
          <a:p>
            <a:pPr marL="0" marR="0" lvl="0" indent="0" algn="l" rtl="0">
              <a:lnSpc>
                <a:spcPct val="150000"/>
              </a:lnSpc>
              <a:spcBef>
                <a:spcPts val="0"/>
              </a:spcBef>
              <a:spcAft>
                <a:spcPts val="0"/>
              </a:spcAft>
              <a:buNone/>
            </a:pPr>
            <a:endParaRPr sz="24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400" dirty="0">
                <a:solidFill>
                  <a:schemeClr val="dk1"/>
                </a:solidFill>
                <a:latin typeface="Calibri"/>
                <a:ea typeface="Calibri"/>
                <a:cs typeface="Calibri"/>
                <a:sym typeface="Calibri"/>
              </a:rPr>
              <a:t> </a:t>
            </a:r>
            <a:endParaRPr sz="2800" dirty="0"/>
          </a:p>
        </p:txBody>
      </p:sp>
      <p:sp>
        <p:nvSpPr>
          <p:cNvPr id="697" name="Google Shape;697;p31"/>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pic>
        <p:nvPicPr>
          <p:cNvPr id="698" name="Google Shape;698;p31" descr="Αποτέλεσμα εικόνας για λιποθυμία"/>
          <p:cNvPicPr preferRelativeResize="0"/>
          <p:nvPr/>
        </p:nvPicPr>
        <p:blipFill rotWithShape="1">
          <a:blip r:embed="rId3">
            <a:alphaModFix/>
          </a:blip>
          <a:srcRect/>
          <a:stretch/>
        </p:blipFill>
        <p:spPr>
          <a:xfrm>
            <a:off x="5867458" y="1614407"/>
            <a:ext cx="3000375" cy="1689251"/>
          </a:xfrm>
          <a:prstGeom prst="rect">
            <a:avLst/>
          </a:prstGeom>
          <a:noFill/>
          <a:ln>
            <a:noFill/>
          </a:ln>
        </p:spPr>
      </p:pic>
      <p:sp>
        <p:nvSpPr>
          <p:cNvPr id="699" name="Google Shape;699;p31"/>
          <p:cNvSpPr txBox="1"/>
          <p:nvPr/>
        </p:nvSpPr>
        <p:spPr>
          <a:xfrm>
            <a:off x="6607628" y="4242613"/>
            <a:ext cx="2293433"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7.10</a:t>
            </a:r>
            <a:r>
              <a:rPr lang="el-GR" sz="1100" dirty="0">
                <a:solidFill>
                  <a:schemeClr val="dk1"/>
                </a:solidFill>
                <a:latin typeface="Calibri"/>
                <a:ea typeface="Calibri"/>
                <a:cs typeface="Calibri"/>
                <a:sym typeface="Calibri"/>
              </a:rPr>
              <a:t>: Αντιμετώπιση λιποθυμίας. </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Copyright:housephsych.com</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1"/>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4" name="Google Shape;684;p31"/>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5" name="Google Shape;685;p31"/>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6" name="Google Shape;686;p31"/>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7" name="Google Shape;687;p31"/>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8" name="Google Shape;688;p31"/>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89" name="Google Shape;689;p31"/>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0" name="Google Shape;690;p31"/>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1" name="Google Shape;691;p31"/>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2" name="Google Shape;692;p31"/>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3" name="Google Shape;693;p31"/>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694" name="Google Shape;694;p31"/>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695" name="Google Shape;695;p31"/>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696" name="Google Shape;696;p31"/>
          <p:cNvSpPr txBox="1"/>
          <p:nvPr/>
        </p:nvSpPr>
        <p:spPr>
          <a:xfrm>
            <a:off x="320850" y="937030"/>
            <a:ext cx="5698949" cy="655560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Λιποθυμικό  επεισόδιο.</a:t>
            </a:r>
            <a:endParaRPr sz="2400" dirty="0"/>
          </a:p>
          <a:p>
            <a:pPr marL="0" marR="0" lvl="0" indent="0" algn="l" rtl="0">
              <a:lnSpc>
                <a:spcPct val="150000"/>
              </a:lnSpc>
              <a:spcBef>
                <a:spcPts val="0"/>
              </a:spcBef>
              <a:spcAft>
                <a:spcPts val="0"/>
              </a:spcAft>
              <a:buNone/>
            </a:pPr>
            <a:r>
              <a:rPr lang="el-GR" sz="2000" b="1" dirty="0" smtClean="0">
                <a:solidFill>
                  <a:schemeClr val="dk1"/>
                </a:solidFill>
                <a:latin typeface="Calibri"/>
                <a:ea typeface="Calibri"/>
                <a:cs typeface="Calibri"/>
                <a:sym typeface="Calibri"/>
              </a:rPr>
              <a:t>Συνήθως </a:t>
            </a:r>
            <a:r>
              <a:rPr lang="el-GR" sz="2000" b="1" dirty="0">
                <a:solidFill>
                  <a:schemeClr val="dk1"/>
                </a:solidFill>
                <a:latin typeface="Calibri"/>
                <a:ea typeface="Calibri"/>
                <a:cs typeface="Calibri"/>
                <a:sym typeface="Calibri"/>
              </a:rPr>
              <a:t>εκδηλώνεται με αρκετά ή όλα από τα ακόλουθα:</a:t>
            </a:r>
            <a:endParaRPr sz="2400" b="1"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Αδυναμία, ζάλη, εφίδρωση, έμετοι, υπνηλία, υπόταση, ταχυκαρδία και ευερεθιστότητα.</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Επίσης παρατηρούνται σπανιότερα </a:t>
            </a:r>
            <a:r>
              <a:rPr lang="el-GR" sz="2000" dirty="0">
                <a:solidFill>
                  <a:srgbClr val="287D7D"/>
                </a:solidFill>
                <a:latin typeface="Calibri"/>
                <a:ea typeface="Calibri"/>
                <a:cs typeface="Calibri"/>
                <a:sym typeface="Calibri"/>
              </a:rPr>
              <a:t>σύγχυση, υπεραερισμός, μυϊκή ασυνεργία και συγκοπικά επεισόδια.</a:t>
            </a:r>
            <a:endParaRPr sz="2400" dirty="0"/>
          </a:p>
          <a:p>
            <a:pPr marL="0" marR="0" lvl="0" indent="0" algn="l" rtl="0">
              <a:lnSpc>
                <a:spcPct val="150000"/>
              </a:lnSpc>
              <a:spcBef>
                <a:spcPts val="0"/>
              </a:spcBef>
              <a:spcAft>
                <a:spcPts val="0"/>
              </a:spcAft>
              <a:buNone/>
            </a:pPr>
            <a:r>
              <a:rPr lang="el-GR" sz="2000" dirty="0">
                <a:solidFill>
                  <a:srgbClr val="287D7D"/>
                </a:solidFill>
                <a:latin typeface="Calibri"/>
                <a:ea typeface="Calibri"/>
                <a:cs typeface="Calibri"/>
                <a:sym typeface="Calibri"/>
              </a:rPr>
              <a:t>Τα συγκοπικά επεισόδια με απώλεια συνείδησης και καρδιολογική βλάβη πρέπει να διερευνώνται άμεσα από ειδικό  όταν εμφανίζονται σε συνθήκες αυξημένης θερμοκρασίας</a:t>
            </a:r>
            <a:r>
              <a:rPr lang="el-GR" sz="2000" dirty="0">
                <a:solidFill>
                  <a:schemeClr val="dk1"/>
                </a:solidFill>
                <a:latin typeface="Calibri"/>
                <a:ea typeface="Calibri"/>
                <a:cs typeface="Calibri"/>
                <a:sym typeface="Calibri"/>
              </a:rPr>
              <a:t>.</a:t>
            </a:r>
            <a:endParaRPr sz="2400" dirty="0"/>
          </a:p>
          <a:p>
            <a:pPr marL="0" marR="0" lvl="0" indent="0" algn="l" rtl="0">
              <a:lnSpc>
                <a:spcPct val="150000"/>
              </a:lnSpc>
              <a:spcBef>
                <a:spcPts val="0"/>
              </a:spcBef>
              <a:spcAft>
                <a:spcPts val="0"/>
              </a:spcAft>
              <a:buNone/>
            </a:pPr>
            <a:endParaRPr sz="20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 </a:t>
            </a:r>
            <a:endParaRPr sz="2000" dirty="0"/>
          </a:p>
        </p:txBody>
      </p:sp>
      <p:sp>
        <p:nvSpPr>
          <p:cNvPr id="697" name="Google Shape;697;p31"/>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pic>
        <p:nvPicPr>
          <p:cNvPr id="698" name="Google Shape;698;p31" descr="Αποτέλεσμα εικόνας για λιποθυμία"/>
          <p:cNvPicPr preferRelativeResize="0"/>
          <p:nvPr/>
        </p:nvPicPr>
        <p:blipFill rotWithShape="1">
          <a:blip r:embed="rId3">
            <a:alphaModFix/>
          </a:blip>
          <a:srcRect/>
          <a:stretch/>
        </p:blipFill>
        <p:spPr>
          <a:xfrm>
            <a:off x="5965429" y="2180465"/>
            <a:ext cx="3000375" cy="1689251"/>
          </a:xfrm>
          <a:prstGeom prst="rect">
            <a:avLst/>
          </a:prstGeom>
          <a:noFill/>
          <a:ln>
            <a:noFill/>
          </a:ln>
        </p:spPr>
      </p:pic>
      <p:sp>
        <p:nvSpPr>
          <p:cNvPr id="699" name="Google Shape;699;p31"/>
          <p:cNvSpPr txBox="1"/>
          <p:nvPr/>
        </p:nvSpPr>
        <p:spPr>
          <a:xfrm>
            <a:off x="6607628" y="4242613"/>
            <a:ext cx="2293433" cy="6001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7.10</a:t>
            </a:r>
            <a:r>
              <a:rPr lang="el-GR" sz="1100" dirty="0">
                <a:solidFill>
                  <a:schemeClr val="dk1"/>
                </a:solidFill>
                <a:latin typeface="Calibri"/>
                <a:ea typeface="Calibri"/>
                <a:cs typeface="Calibri"/>
                <a:sym typeface="Calibri"/>
              </a:rPr>
              <a:t>: Αντιμετώπιση λιποθυμίας. </a:t>
            </a:r>
            <a:endParaRPr sz="1100" dirty="0">
              <a:solidFill>
                <a:schemeClr val="dk1"/>
              </a:solidFill>
              <a:latin typeface="Calibri"/>
              <a:ea typeface="Calibri"/>
              <a:cs typeface="Calibri"/>
              <a:sym typeface="Calibri"/>
            </a:endParaRPr>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Copyright:housephsych.com</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p:cNvPicPr>
            <a:picLocks noChangeAspect="1" noChangeArrowheads="1"/>
          </p:cNvPicPr>
          <p:nvPr/>
        </p:nvPicPr>
        <p:blipFill>
          <a:blip r:embed="rId2"/>
          <a:srcRect/>
          <a:stretch>
            <a:fillRect/>
          </a:stretch>
        </p:blipFill>
        <p:spPr bwMode="auto">
          <a:xfrm>
            <a:off x="283029" y="562655"/>
            <a:ext cx="8588828" cy="60232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2"/>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05" name="Google Shape;705;p32"/>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06" name="Google Shape;706;p32"/>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07" name="Google Shape;707;p32"/>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08" name="Google Shape;708;p32"/>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09" name="Google Shape;709;p32"/>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0" name="Google Shape;710;p32"/>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1" name="Google Shape;711;p32"/>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2" name="Google Shape;712;p32"/>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3" name="Google Shape;713;p32"/>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4" name="Google Shape;714;p32"/>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15" name="Google Shape;715;p32"/>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16" name="Google Shape;716;p32"/>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17" name="Google Shape;717;p32"/>
          <p:cNvSpPr txBox="1"/>
          <p:nvPr/>
        </p:nvSpPr>
        <p:spPr>
          <a:xfrm>
            <a:off x="266422" y="904373"/>
            <a:ext cx="5927549" cy="674026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Λιποθυμικό  επεισόδιο.</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Για την αντιμετώπιση των λιποθυμικών επεισοδίων μεταφέρουμε το θύμα σε σκιερό και δροσερό χώρο αν γίνεται.</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Το τοποθετούμε σε θέση ανάνηψης και ανασηκώνουμε τα κάτω άκρα περίπου 30 εκατοστά από το έδαφος.</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Εάν το θύμα </a:t>
            </a:r>
            <a:r>
              <a:rPr lang="el-GR" sz="1800" dirty="0">
                <a:solidFill>
                  <a:srgbClr val="287D7D"/>
                </a:solidFill>
                <a:latin typeface="Calibri"/>
                <a:ea typeface="Calibri"/>
                <a:cs typeface="Calibri"/>
                <a:sym typeface="Calibri"/>
              </a:rPr>
              <a:t>δεν έχει απώλεια συνείδησης</a:t>
            </a:r>
            <a:r>
              <a:rPr lang="el-GR" sz="1800" dirty="0">
                <a:solidFill>
                  <a:schemeClr val="dk1"/>
                </a:solidFill>
                <a:latin typeface="Calibri"/>
                <a:ea typeface="Calibri"/>
                <a:cs typeface="Calibri"/>
                <a:sym typeface="Calibri"/>
              </a:rPr>
              <a:t>, </a:t>
            </a:r>
            <a:r>
              <a:rPr lang="el-GR" sz="1800" dirty="0">
                <a:solidFill>
                  <a:srgbClr val="287D7D"/>
                </a:solidFill>
                <a:latin typeface="Calibri"/>
                <a:ea typeface="Calibri"/>
                <a:cs typeface="Calibri"/>
                <a:sym typeface="Calibri"/>
              </a:rPr>
              <a:t>εμέτους και διάρροιες </a:t>
            </a:r>
            <a:r>
              <a:rPr lang="el-GR" sz="1800" dirty="0">
                <a:solidFill>
                  <a:schemeClr val="dk1"/>
                </a:solidFill>
                <a:latin typeface="Calibri"/>
                <a:ea typeface="Calibri"/>
                <a:cs typeface="Calibri"/>
                <a:sym typeface="Calibri"/>
              </a:rPr>
              <a:t>είναι δυνατή η ενυδάτωσή του από το στόμα.</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Σε αντίθετη περίπτωση, μεταφέρουμε το θύμα σε μονάδα υγείας για ιατρική περίθαλψη. Εάν χρειαστεί εφαρμόζουμε </a:t>
            </a:r>
            <a:r>
              <a:rPr lang="el-GR" sz="1800" dirty="0" err="1">
                <a:solidFill>
                  <a:schemeClr val="dk1"/>
                </a:solidFill>
                <a:latin typeface="Calibri"/>
                <a:ea typeface="Calibri"/>
                <a:cs typeface="Calibri"/>
                <a:sym typeface="Calibri"/>
              </a:rPr>
              <a:t>καρδιοαναπνευστική</a:t>
            </a:r>
            <a:r>
              <a:rPr lang="el-GR" sz="1800" dirty="0">
                <a:solidFill>
                  <a:schemeClr val="dk1"/>
                </a:solidFill>
                <a:latin typeface="Calibri"/>
                <a:ea typeface="Calibri"/>
                <a:cs typeface="Calibri"/>
                <a:sym typeface="Calibri"/>
              </a:rPr>
              <a:t> αναζωογόνηση.</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Τα λιποθυμικά επεισόδιά εξαιτίας υψηλής θερμοκρασίας συχνά απαιτείται να διερευνώνται  ιατρικά για την </a:t>
            </a:r>
            <a:r>
              <a:rPr lang="el-GR" sz="1800" dirty="0">
                <a:solidFill>
                  <a:srgbClr val="287D7D"/>
                </a:solidFill>
                <a:latin typeface="Calibri"/>
                <a:ea typeface="Calibri"/>
                <a:cs typeface="Calibri"/>
                <a:sym typeface="Calibri"/>
              </a:rPr>
              <a:t>εκτίμηση και ανάταξη όλων των θερμορυθμιστικών διαταραχών.</a:t>
            </a:r>
            <a:endParaRPr sz="2000" dirty="0"/>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 </a:t>
            </a:r>
            <a:endParaRPr sz="1800" dirty="0"/>
          </a:p>
        </p:txBody>
      </p:sp>
      <p:sp>
        <p:nvSpPr>
          <p:cNvPr id="718" name="Google Shape;718;p32"/>
          <p:cNvSpPr txBox="1"/>
          <p:nvPr/>
        </p:nvSpPr>
        <p:spPr>
          <a:xfrm>
            <a:off x="205272" y="305323"/>
            <a:ext cx="8724123" cy="1023660"/>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7.4: Διαταραχές της θερμορύθμισης</a:t>
            </a:r>
            <a:endParaRPr sz="3200" dirty="0">
              <a:solidFill>
                <a:srgbClr val="3A3838"/>
              </a:solidFill>
              <a:latin typeface="Calibri"/>
              <a:ea typeface="Calibri"/>
              <a:cs typeface="Calibri"/>
              <a:sym typeface="Calibri"/>
            </a:endParaRPr>
          </a:p>
        </p:txBody>
      </p:sp>
      <p:pic>
        <p:nvPicPr>
          <p:cNvPr id="719" name="Google Shape;719;p32" descr="Αποτέλεσμα εικόνας για λιποθυμία"/>
          <p:cNvPicPr preferRelativeResize="0"/>
          <p:nvPr/>
        </p:nvPicPr>
        <p:blipFill rotWithShape="1">
          <a:blip r:embed="rId3">
            <a:alphaModFix/>
          </a:blip>
          <a:srcRect/>
          <a:stretch/>
        </p:blipFill>
        <p:spPr>
          <a:xfrm>
            <a:off x="6096000" y="2039938"/>
            <a:ext cx="2371725" cy="1314450"/>
          </a:xfrm>
          <a:prstGeom prst="rect">
            <a:avLst/>
          </a:prstGeom>
          <a:noFill/>
          <a:ln>
            <a:noFill/>
          </a:ln>
        </p:spPr>
      </p:pic>
      <p:sp>
        <p:nvSpPr>
          <p:cNvPr id="720" name="Google Shape;720;p32"/>
          <p:cNvSpPr txBox="1"/>
          <p:nvPr/>
        </p:nvSpPr>
        <p:spPr>
          <a:xfrm>
            <a:off x="6476282" y="3926927"/>
            <a:ext cx="2667718"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7.11</a:t>
            </a:r>
            <a:r>
              <a:rPr lang="el-GR" sz="1100" dirty="0">
                <a:solidFill>
                  <a:schemeClr val="dk1"/>
                </a:solidFill>
                <a:latin typeface="Calibri"/>
                <a:ea typeface="Calibri"/>
                <a:cs typeface="Calibri"/>
                <a:sym typeface="Calibri"/>
              </a:rPr>
              <a:t>: Ανύψωση των κάτω άκρων σε</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λιποθυμικό επεισόδιο</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housephsych.com).</a:t>
            </a:r>
            <a:endParaRPr dirty="0"/>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6" name="Google Shape;726;p3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7" name="Google Shape;727;p3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8" name="Google Shape;728;p3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9" name="Google Shape;729;p3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0" name="Google Shape;730;p3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1" name="Google Shape;731;p3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2" name="Google Shape;732;p3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3" name="Google Shape;733;p3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4" name="Google Shape;734;p3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5" name="Google Shape;735;p3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6" name="Google Shape;736;p3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37" name="Google Shape;737;p3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39" name="Google Shape;739;p33"/>
          <p:cNvSpPr txBox="1"/>
          <p:nvPr/>
        </p:nvSpPr>
        <p:spPr>
          <a:xfrm>
            <a:off x="134127" y="316090"/>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7.5: Θερμική Εξάντληση</a:t>
            </a:r>
            <a:endParaRPr sz="3200" dirty="0">
              <a:solidFill>
                <a:srgbClr val="3A3838"/>
              </a:solidFill>
              <a:latin typeface="Calibri"/>
              <a:ea typeface="Calibri"/>
              <a:cs typeface="Calibri"/>
              <a:sym typeface="Calibri"/>
            </a:endParaRPr>
          </a:p>
        </p:txBody>
      </p:sp>
      <p:pic>
        <p:nvPicPr>
          <p:cNvPr id="740" name="Google Shape;740;p33" descr="Αποτέλεσμα εικόνας για εφίδρωση"/>
          <p:cNvPicPr preferRelativeResize="0"/>
          <p:nvPr/>
        </p:nvPicPr>
        <p:blipFill rotWithShape="1">
          <a:blip r:embed="rId3">
            <a:alphaModFix/>
          </a:blip>
          <a:srcRect/>
          <a:stretch/>
        </p:blipFill>
        <p:spPr>
          <a:xfrm>
            <a:off x="2492828" y="1595141"/>
            <a:ext cx="3951514" cy="3782401"/>
          </a:xfrm>
          <a:prstGeom prst="rect">
            <a:avLst/>
          </a:prstGeom>
          <a:noFill/>
          <a:ln>
            <a:noFill/>
          </a:ln>
          <a:effectLst>
            <a:softEdge rad="317500"/>
          </a:effectLst>
        </p:spPr>
      </p:pic>
      <p:sp>
        <p:nvSpPr>
          <p:cNvPr id="741" name="Google Shape;741;p33"/>
          <p:cNvSpPr txBox="1"/>
          <p:nvPr/>
        </p:nvSpPr>
        <p:spPr>
          <a:xfrm>
            <a:off x="4355870" y="5642482"/>
            <a:ext cx="1989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7.12</a:t>
            </a:r>
            <a:r>
              <a:rPr lang="el-GR" sz="1100" dirty="0">
                <a:solidFill>
                  <a:schemeClr val="dk1"/>
                </a:solidFill>
                <a:latin typeface="Calibri"/>
                <a:ea typeface="Calibri"/>
                <a:cs typeface="Calibri"/>
                <a:sym typeface="Calibri"/>
              </a:rPr>
              <a:t>: Έντονη εφίδρωση.</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onmed.gr.)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6" name="Google Shape;726;p3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7" name="Google Shape;727;p3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8" name="Google Shape;728;p3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9" name="Google Shape;729;p3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0" name="Google Shape;730;p3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1" name="Google Shape;731;p3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2" name="Google Shape;732;p3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3" name="Google Shape;733;p3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4" name="Google Shape;734;p3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5" name="Google Shape;735;p3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6" name="Google Shape;736;p3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37" name="Google Shape;737;p3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38" name="Google Shape;738;p33"/>
          <p:cNvSpPr txBox="1"/>
          <p:nvPr/>
        </p:nvSpPr>
        <p:spPr>
          <a:xfrm>
            <a:off x="397051" y="1481316"/>
            <a:ext cx="4980492" cy="424727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Θερμική εξάντληση</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θερμική εξάντληση είναι μία οξεία αντίδραση  του οργανισμού σε θερμό και υγρό περιβάλλον με ένα ευρύ φάσμα συμπτωμάτων, </a:t>
            </a:r>
            <a:r>
              <a:rPr lang="el-GR" sz="2000" b="1" dirty="0">
                <a:solidFill>
                  <a:schemeClr val="dk1"/>
                </a:solidFill>
                <a:latin typeface="Calibri"/>
                <a:ea typeface="Calibri"/>
                <a:cs typeface="Calibri"/>
                <a:sym typeface="Calibri"/>
              </a:rPr>
              <a:t>στην οποία ο θερμορυθμιστικός μηχανισμός συνεχίζει να </a:t>
            </a:r>
            <a:r>
              <a:rPr lang="el-GR" sz="2000" b="1" dirty="0" smtClean="0">
                <a:solidFill>
                  <a:schemeClr val="dk1"/>
                </a:solidFill>
                <a:latin typeface="Calibri"/>
                <a:ea typeface="Calibri"/>
                <a:cs typeface="Calibri"/>
                <a:sym typeface="Calibri"/>
              </a:rPr>
              <a:t>λειτουργεί</a:t>
            </a:r>
            <a:endParaRPr lang="en-US" sz="2000" b="1"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Εάν </a:t>
            </a:r>
            <a:r>
              <a:rPr lang="el-GR" sz="2000" dirty="0">
                <a:solidFill>
                  <a:schemeClr val="dk1"/>
                </a:solidFill>
                <a:latin typeface="Calibri"/>
                <a:ea typeface="Calibri"/>
                <a:cs typeface="Calibri"/>
                <a:sym typeface="Calibri"/>
              </a:rPr>
              <a:t>δεν αντιμετωπιστεί άμεσα θα εξελιχθεί σε </a:t>
            </a:r>
            <a:r>
              <a:rPr lang="el-GR" sz="2000" dirty="0" smtClean="0">
                <a:solidFill>
                  <a:schemeClr val="dk1"/>
                </a:solidFill>
                <a:latin typeface="Calibri"/>
                <a:ea typeface="Calibri"/>
                <a:cs typeface="Calibri"/>
                <a:sym typeface="Calibri"/>
              </a:rPr>
              <a:t>θερμοπληξία</a:t>
            </a:r>
            <a:endParaRPr lang="en-US" sz="2000" dirty="0" smtClean="0">
              <a:solidFill>
                <a:schemeClr val="dk1"/>
              </a:solidFill>
              <a:latin typeface="Calibri"/>
              <a:ea typeface="Calibri"/>
              <a:cs typeface="Calibri"/>
              <a:sym typeface="Calibri"/>
            </a:endParaRPr>
          </a:p>
        </p:txBody>
      </p:sp>
      <p:sp>
        <p:nvSpPr>
          <p:cNvPr id="739" name="Google Shape;739;p33"/>
          <p:cNvSpPr txBox="1"/>
          <p:nvPr/>
        </p:nvSpPr>
        <p:spPr>
          <a:xfrm>
            <a:off x="134127" y="316090"/>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7.5: Θερμική Εξάντληση</a:t>
            </a:r>
            <a:endParaRPr sz="3200" dirty="0">
              <a:solidFill>
                <a:srgbClr val="3A3838"/>
              </a:solidFill>
              <a:latin typeface="Calibri"/>
              <a:ea typeface="Calibri"/>
              <a:cs typeface="Calibri"/>
              <a:sym typeface="Calibri"/>
            </a:endParaRPr>
          </a:p>
        </p:txBody>
      </p:sp>
      <p:pic>
        <p:nvPicPr>
          <p:cNvPr id="740" name="Google Shape;740;p33" descr="Αποτέλεσμα εικόνας για εφίδρωση"/>
          <p:cNvPicPr preferRelativeResize="0"/>
          <p:nvPr/>
        </p:nvPicPr>
        <p:blipFill rotWithShape="1">
          <a:blip r:embed="rId3">
            <a:alphaModFix/>
          </a:blip>
          <a:srcRect/>
          <a:stretch/>
        </p:blipFill>
        <p:spPr>
          <a:xfrm>
            <a:off x="6096000" y="1915886"/>
            <a:ext cx="2548877" cy="2797896"/>
          </a:xfrm>
          <a:prstGeom prst="rect">
            <a:avLst/>
          </a:prstGeom>
          <a:noFill/>
          <a:ln>
            <a:noFill/>
          </a:ln>
          <a:effectLst>
            <a:softEdge rad="317500"/>
          </a:effectLst>
        </p:spPr>
      </p:pic>
      <p:sp>
        <p:nvSpPr>
          <p:cNvPr id="741" name="Google Shape;741;p33"/>
          <p:cNvSpPr txBox="1"/>
          <p:nvPr/>
        </p:nvSpPr>
        <p:spPr>
          <a:xfrm>
            <a:off x="6064928" y="4945797"/>
            <a:ext cx="1989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7.12</a:t>
            </a:r>
            <a:r>
              <a:rPr lang="el-GR" sz="1100" dirty="0">
                <a:solidFill>
                  <a:schemeClr val="dk1"/>
                </a:solidFill>
                <a:latin typeface="Calibri"/>
                <a:ea typeface="Calibri"/>
                <a:cs typeface="Calibri"/>
                <a:sym typeface="Calibri"/>
              </a:rPr>
              <a:t>: Έντονη εφίδρωση.</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onmed.gr.)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33"/>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6" name="Google Shape;726;p33"/>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7" name="Google Shape;727;p33"/>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8" name="Google Shape;728;p33"/>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29" name="Google Shape;729;p33"/>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0" name="Google Shape;730;p33"/>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1" name="Google Shape;731;p33"/>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2" name="Google Shape;732;p33"/>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3" name="Google Shape;733;p33"/>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4" name="Google Shape;734;p33"/>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5" name="Google Shape;735;p33"/>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36" name="Google Shape;736;p33"/>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37" name="Google Shape;737;p33"/>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38" name="Google Shape;738;p33"/>
          <p:cNvSpPr txBox="1"/>
          <p:nvPr/>
        </p:nvSpPr>
        <p:spPr>
          <a:xfrm>
            <a:off x="201108" y="795516"/>
            <a:ext cx="6373863" cy="63093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000" dirty="0">
                <a:solidFill>
                  <a:srgbClr val="EA6045"/>
                </a:solidFill>
                <a:latin typeface="Calibri"/>
                <a:ea typeface="Calibri"/>
                <a:cs typeface="Calibri"/>
                <a:sym typeface="Calibri"/>
              </a:rPr>
              <a:t>Θερμική εξάντληση</a:t>
            </a:r>
            <a:endParaRPr sz="2400" dirty="0"/>
          </a:p>
          <a:p>
            <a:pPr marL="0" marR="0" lvl="0" indent="0" algn="l" rtl="0">
              <a:spcBef>
                <a:spcPts val="0"/>
              </a:spcBef>
              <a:spcAft>
                <a:spcPts val="0"/>
              </a:spcAft>
              <a:buNone/>
            </a:pPr>
            <a:r>
              <a:rPr lang="el-GR" sz="2000" dirty="0" smtClean="0">
                <a:solidFill>
                  <a:schemeClr val="dk1"/>
                </a:solidFill>
                <a:latin typeface="Calibri"/>
                <a:ea typeface="Calibri"/>
                <a:cs typeface="Calibri"/>
                <a:sym typeface="Calibri"/>
              </a:rPr>
              <a:t>Εάν </a:t>
            </a:r>
            <a:r>
              <a:rPr lang="el-GR" sz="2000" dirty="0">
                <a:solidFill>
                  <a:schemeClr val="dk1"/>
                </a:solidFill>
                <a:latin typeface="Calibri"/>
                <a:ea typeface="Calibri"/>
                <a:cs typeface="Calibri"/>
                <a:sym typeface="Calibri"/>
              </a:rPr>
              <a:t>δεν αντιμετωπιστεί άμεσα θα εξελιχθεί σε θερμοπληξία. Το σύνδρομο της θερμικής εξάντλησης  χαρακτηρίζεται από ένα </a:t>
            </a:r>
            <a:r>
              <a:rPr lang="el-GR" sz="2000" b="1" dirty="0">
                <a:solidFill>
                  <a:schemeClr val="dk1"/>
                </a:solidFill>
                <a:latin typeface="Calibri"/>
                <a:ea typeface="Calibri"/>
                <a:cs typeface="Calibri"/>
                <a:sym typeface="Calibri"/>
              </a:rPr>
              <a:t>φάσμα</a:t>
            </a:r>
            <a:r>
              <a:rPr lang="el-GR" sz="2000" dirty="0">
                <a:solidFill>
                  <a:schemeClr val="dk1"/>
                </a:solidFill>
                <a:latin typeface="Calibri"/>
                <a:ea typeface="Calibri"/>
                <a:cs typeface="Calibri"/>
                <a:sym typeface="Calibri"/>
              </a:rPr>
              <a:t> </a:t>
            </a:r>
            <a:r>
              <a:rPr lang="el-GR" sz="2000" b="1" dirty="0">
                <a:solidFill>
                  <a:schemeClr val="dk1"/>
                </a:solidFill>
                <a:latin typeface="Calibri"/>
                <a:ea typeface="Calibri"/>
                <a:cs typeface="Calibri"/>
                <a:sym typeface="Calibri"/>
              </a:rPr>
              <a:t>συμπτωμάτων</a:t>
            </a:r>
            <a:r>
              <a:rPr lang="el-GR" sz="2000" dirty="0">
                <a:solidFill>
                  <a:schemeClr val="dk1"/>
                </a:solidFill>
                <a:latin typeface="Calibri"/>
                <a:ea typeface="Calibri"/>
                <a:cs typeface="Calibri"/>
                <a:sym typeface="Calibri"/>
              </a:rPr>
              <a:t> το οποίο περιλαμβάνει:</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Κράμπες (επώδυνες μυϊκές συσπάσεις), </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Αίσθημα γενικευμένης αδυναμίας και εξάντλησης, ατονία,  </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Αίσθημα ζάλης και ιλίγγους,</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Έντονους πονοκεφάλους,</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Ναυτία ή και εμέτους,</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Υπερβολική εφίδρωση,</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Ταχυκαρδία και ταχύπνοια (γρήγορες αναπνοές),</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Έντονη δίψα, </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Αφυδάτωση, </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Θερμοκρασία μεγαλύτερη από 37 έως 39 βαθμούς Κελσίου,</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Πτώση της αρτηριακής πίεσης,</a:t>
            </a:r>
            <a:endParaRPr sz="2400" dirty="0"/>
          </a:p>
          <a:p>
            <a:pPr marL="171450" marR="0" lvl="0" indent="-171450" algn="l" rtl="0">
              <a:spcBef>
                <a:spcPts val="0"/>
              </a:spcBef>
              <a:spcAft>
                <a:spcPts val="0"/>
              </a:spcAft>
              <a:buClr>
                <a:schemeClr val="dk1"/>
              </a:buClr>
              <a:buSzPts val="1200"/>
              <a:buFont typeface="Arial"/>
              <a:buChar char="•"/>
            </a:pPr>
            <a:r>
              <a:rPr lang="el-GR" sz="2000" dirty="0">
                <a:solidFill>
                  <a:schemeClr val="dk1"/>
                </a:solidFill>
                <a:latin typeface="Calibri"/>
                <a:ea typeface="Calibri"/>
                <a:cs typeface="Calibri"/>
                <a:sym typeface="Calibri"/>
              </a:rPr>
              <a:t>Υγρό, ωχρό και ψυχρό δέρμα.</a:t>
            </a:r>
            <a:endParaRPr sz="1800" dirty="0"/>
          </a:p>
          <a:p>
            <a:pPr marL="0" marR="0" lvl="0" indent="0" algn="l" rtl="0">
              <a:lnSpc>
                <a:spcPct val="150000"/>
              </a:lnSpc>
              <a:spcBef>
                <a:spcPts val="0"/>
              </a:spcBef>
              <a:spcAft>
                <a:spcPts val="0"/>
              </a:spcAft>
              <a:buNone/>
            </a:pPr>
            <a:r>
              <a:rPr lang="el-GR" sz="1600" dirty="0">
                <a:solidFill>
                  <a:schemeClr val="dk1"/>
                </a:solidFill>
                <a:latin typeface="Calibri"/>
                <a:ea typeface="Calibri"/>
                <a:cs typeface="Calibri"/>
                <a:sym typeface="Calibri"/>
              </a:rPr>
              <a:t> </a:t>
            </a:r>
            <a:endParaRPr sz="1800" dirty="0"/>
          </a:p>
        </p:txBody>
      </p:sp>
      <p:sp>
        <p:nvSpPr>
          <p:cNvPr id="739" name="Google Shape;739;p33"/>
          <p:cNvSpPr txBox="1"/>
          <p:nvPr/>
        </p:nvSpPr>
        <p:spPr>
          <a:xfrm>
            <a:off x="134127" y="316090"/>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7.5: Θερμική Εξάντληση</a:t>
            </a:r>
            <a:endParaRPr sz="3200" dirty="0">
              <a:solidFill>
                <a:srgbClr val="3A3838"/>
              </a:solidFill>
              <a:latin typeface="Calibri"/>
              <a:ea typeface="Calibri"/>
              <a:cs typeface="Calibri"/>
              <a:sym typeface="Calibri"/>
            </a:endParaRPr>
          </a:p>
        </p:txBody>
      </p:sp>
      <p:pic>
        <p:nvPicPr>
          <p:cNvPr id="740" name="Google Shape;740;p33" descr="Αποτέλεσμα εικόνας για εφίδρωση"/>
          <p:cNvPicPr preferRelativeResize="0"/>
          <p:nvPr/>
        </p:nvPicPr>
        <p:blipFill rotWithShape="1">
          <a:blip r:embed="rId3">
            <a:alphaModFix/>
          </a:blip>
          <a:srcRect/>
          <a:stretch/>
        </p:blipFill>
        <p:spPr>
          <a:xfrm>
            <a:off x="6335486" y="1698171"/>
            <a:ext cx="2548877" cy="3037115"/>
          </a:xfrm>
          <a:prstGeom prst="rect">
            <a:avLst/>
          </a:prstGeom>
          <a:noFill/>
          <a:ln>
            <a:noFill/>
          </a:ln>
        </p:spPr>
      </p:pic>
      <p:sp>
        <p:nvSpPr>
          <p:cNvPr id="741" name="Google Shape;741;p33"/>
          <p:cNvSpPr txBox="1"/>
          <p:nvPr/>
        </p:nvSpPr>
        <p:spPr>
          <a:xfrm>
            <a:off x="6761614" y="4967568"/>
            <a:ext cx="198964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7.12</a:t>
            </a:r>
            <a:r>
              <a:rPr lang="el-GR" sz="1100" dirty="0">
                <a:solidFill>
                  <a:schemeClr val="dk1"/>
                </a:solidFill>
                <a:latin typeface="Calibri"/>
                <a:ea typeface="Calibri"/>
                <a:cs typeface="Calibri"/>
                <a:sym typeface="Calibri"/>
              </a:rPr>
              <a:t>: Έντονη εφίδρωση.</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onmed.gr.)</a:t>
            </a:r>
            <a:endParaRPr sz="1100"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4"/>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47" name="Google Shape;747;p34"/>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48" name="Google Shape;748;p34"/>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49" name="Google Shape;749;p34"/>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0" name="Google Shape;750;p34"/>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1" name="Google Shape;751;p34"/>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2" name="Google Shape;752;p34"/>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3" name="Google Shape;753;p34"/>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4" name="Google Shape;754;p34"/>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5" name="Google Shape;755;p34"/>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6" name="Google Shape;756;p34"/>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57" name="Google Shape;757;p34"/>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58" name="Google Shape;758;p34"/>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59" name="Google Shape;759;p34"/>
          <p:cNvSpPr txBox="1"/>
          <p:nvPr/>
        </p:nvSpPr>
        <p:spPr>
          <a:xfrm>
            <a:off x="244650" y="664886"/>
            <a:ext cx="8529235"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dirty="0">
                <a:solidFill>
                  <a:srgbClr val="EA6045"/>
                </a:solidFill>
                <a:latin typeface="Calibri"/>
                <a:ea typeface="Calibri"/>
                <a:cs typeface="Calibri"/>
                <a:sym typeface="Calibri"/>
              </a:rPr>
              <a:t>Θερμική εξάντληση</a:t>
            </a:r>
            <a:endParaRPr sz="2800" dirty="0"/>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Η θερμική εξάντληση αποτελεί μία κατάσταση η οποία πρέπει να αντιμετωπιστεί άμεσα για να μην εξελιχθεί σε θερμοπληξία.</a:t>
            </a:r>
            <a:endParaRPr sz="2800" dirty="0"/>
          </a:p>
          <a:p>
            <a:pPr marL="0" marR="0" lvl="0" indent="0" algn="l" rtl="0">
              <a:spcBef>
                <a:spcPts val="0"/>
              </a:spcBef>
              <a:spcAft>
                <a:spcPts val="0"/>
              </a:spcAft>
              <a:buNone/>
            </a:pPr>
            <a:r>
              <a:rPr lang="el-GR" sz="2400" b="1" dirty="0">
                <a:solidFill>
                  <a:schemeClr val="dk1"/>
                </a:solidFill>
                <a:latin typeface="Calibri"/>
                <a:ea typeface="Calibri"/>
                <a:cs typeface="Calibri"/>
                <a:sym typeface="Calibri"/>
              </a:rPr>
              <a:t>Εάν κάποιος/α εμφανίσει συμπτώματα θερμικής εξάντλησης:</a:t>
            </a:r>
            <a:endParaRPr sz="2800" b="1" dirty="0"/>
          </a:p>
          <a:p>
            <a:pPr marL="171450" marR="0" lvl="0" indent="-171450" algn="l" rtl="0">
              <a:spcBef>
                <a:spcPts val="0"/>
              </a:spcBef>
              <a:spcAft>
                <a:spcPts val="0"/>
              </a:spcAft>
              <a:buClr>
                <a:schemeClr val="dk1"/>
              </a:buClr>
              <a:buSzPts val="1200"/>
              <a:buFont typeface="Arial"/>
              <a:buChar char="•"/>
            </a:pPr>
            <a:r>
              <a:rPr lang="el-GR" sz="2400" dirty="0">
                <a:solidFill>
                  <a:schemeClr val="dk1"/>
                </a:solidFill>
                <a:latin typeface="Calibri"/>
                <a:ea typeface="Calibri"/>
                <a:cs typeface="Calibri"/>
                <a:sym typeface="Calibri"/>
              </a:rPr>
              <a:t>Πρέπει να μεταφερθεί σε σκιερό ή δροσερό μέρος ώστε να βρεθεί σε περιβάλλον με μικρότερη θερμοκρασία από την αρχική.</a:t>
            </a:r>
            <a:endParaRPr sz="2800" dirty="0"/>
          </a:p>
          <a:p>
            <a:pPr marL="171450" marR="0" lvl="0" indent="-171450" algn="l" rtl="0">
              <a:spcBef>
                <a:spcPts val="0"/>
              </a:spcBef>
              <a:spcAft>
                <a:spcPts val="0"/>
              </a:spcAft>
              <a:buClr>
                <a:schemeClr val="dk1"/>
              </a:buClr>
              <a:buSzPts val="1200"/>
              <a:buFont typeface="Arial"/>
              <a:buChar char="•"/>
            </a:pPr>
            <a:r>
              <a:rPr lang="el-GR" sz="2400" dirty="0">
                <a:solidFill>
                  <a:schemeClr val="dk1"/>
                </a:solidFill>
                <a:latin typeface="Calibri"/>
                <a:ea typeface="Calibri"/>
                <a:cs typeface="Calibri"/>
                <a:sym typeface="Calibri"/>
              </a:rPr>
              <a:t>Ο χώρος που θα μεταφερθεί πρέπει να είναι ευάερος, σκιερός ή κλιματιζόμενος. Εάν βρίσκεστε στο ύπαιθρο η σκιά ενός δέντρου αποτελεί μία επιλογή. </a:t>
            </a:r>
            <a:endParaRPr sz="2800" dirty="0"/>
          </a:p>
          <a:p>
            <a:pPr marL="171450" marR="0" lvl="0" indent="-171450" algn="l" rtl="0">
              <a:spcBef>
                <a:spcPts val="0"/>
              </a:spcBef>
              <a:spcAft>
                <a:spcPts val="0"/>
              </a:spcAft>
              <a:buClr>
                <a:schemeClr val="dk1"/>
              </a:buClr>
              <a:buSzPts val="1200"/>
              <a:buFont typeface="Arial"/>
              <a:buChar char="•"/>
            </a:pPr>
            <a:r>
              <a:rPr lang="el-GR" sz="2400" dirty="0">
                <a:solidFill>
                  <a:schemeClr val="dk1"/>
                </a:solidFill>
                <a:latin typeface="Calibri"/>
                <a:ea typeface="Calibri"/>
                <a:cs typeface="Calibri"/>
                <a:sym typeface="Calibri"/>
              </a:rPr>
              <a:t>Εάν  το άτομο δεν έχει απώλεια συνείδησης και επικοινωνεί του δίνουμε να πιεί δροσερό νερό, αλλά όχι παγωμένο, εάν μπορεί πίνει νερό με λίγο αλάτι. </a:t>
            </a:r>
            <a:endParaRPr sz="2800" dirty="0"/>
          </a:p>
          <a:p>
            <a:pPr marL="171450" marR="0" lvl="0" indent="-171450" algn="l" rtl="0">
              <a:spcBef>
                <a:spcPts val="0"/>
              </a:spcBef>
              <a:spcAft>
                <a:spcPts val="0"/>
              </a:spcAft>
              <a:buClr>
                <a:schemeClr val="dk1"/>
              </a:buClr>
              <a:buSzPts val="1200"/>
              <a:buFont typeface="Arial"/>
              <a:buChar char="•"/>
            </a:pPr>
            <a:r>
              <a:rPr lang="el-GR" sz="2400" dirty="0">
                <a:solidFill>
                  <a:schemeClr val="dk1"/>
                </a:solidFill>
                <a:latin typeface="Calibri"/>
                <a:ea typeface="Calibri"/>
                <a:cs typeface="Calibri"/>
                <a:sym typeface="Calibri"/>
              </a:rPr>
              <a:t>Απαγορεύεται να του δώσουμε αλκοολούχα ποτά, καφέ, τσάι ή αναψυκτικά. Η επίδρασή τους στο νευρικό σύστημα θα αποδιοργανώσει περισσότερο το θύμα. </a:t>
            </a:r>
            <a:endParaRPr sz="2800" dirty="0"/>
          </a:p>
        </p:txBody>
      </p:sp>
      <p:sp>
        <p:nvSpPr>
          <p:cNvPr id="760" name="Google Shape;760;p34"/>
          <p:cNvSpPr txBox="1"/>
          <p:nvPr/>
        </p:nvSpPr>
        <p:spPr>
          <a:xfrm>
            <a:off x="134127" y="316090"/>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7.5: Θερμική Εξάντληση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35"/>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66" name="Google Shape;766;p35"/>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67" name="Google Shape;767;p35"/>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68" name="Google Shape;768;p35"/>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69" name="Google Shape;769;p35"/>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0" name="Google Shape;770;p35"/>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1" name="Google Shape;771;p35"/>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2" name="Google Shape;772;p35"/>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3" name="Google Shape;773;p35"/>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4" name="Google Shape;774;p35"/>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5" name="Google Shape;775;p35"/>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76" name="Google Shape;776;p35"/>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77" name="Google Shape;777;p35"/>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78" name="Google Shape;778;p35"/>
          <p:cNvSpPr txBox="1"/>
          <p:nvPr/>
        </p:nvSpPr>
        <p:spPr>
          <a:xfrm>
            <a:off x="299079" y="817287"/>
            <a:ext cx="6591578" cy="60016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2400" dirty="0">
                <a:solidFill>
                  <a:srgbClr val="EA6045"/>
                </a:solidFill>
                <a:latin typeface="Calibri"/>
                <a:ea typeface="Calibri"/>
                <a:cs typeface="Calibri"/>
                <a:sym typeface="Calibri"/>
              </a:rPr>
              <a:t>Θερμική εξάντληση</a:t>
            </a:r>
            <a:endParaRPr sz="2800" dirty="0"/>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Αφαιρούμε τα ρούχα που είναι ενοχλητικά και  χαλαρώνουμε ζώνες, κουμπιά, επίσης αφαιρούμε τα παπούτσια.</a:t>
            </a:r>
            <a:endParaRPr sz="2800" dirty="0"/>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Δροσίζουμε το σώμα του θύματος, ώστε να μειωθεί η θερμοκρασία του, χρησιμοποιώντας βρεγμένες πετσέτες ή σεντόνια. Εάν υπάρχει η δυνατότητα, χρησιμοποιούμε κρύο νερό. Εάν το θύμα μπορεί να κάνει ντους με χλιαρό νερό θα επιφέρει  μείωση της θερμοκρασίας του σώματος γρηγορότερα. Εναλλακτικά, τοποθετούμε υγρές πετσέτες στο κεφάλι και το λαιμό.</a:t>
            </a:r>
            <a:endParaRPr sz="2800" dirty="0"/>
          </a:p>
          <a:p>
            <a:pPr marL="0" marR="0" lvl="0" indent="0" algn="l" rtl="0">
              <a:spcBef>
                <a:spcPts val="0"/>
              </a:spcBef>
              <a:spcAft>
                <a:spcPts val="0"/>
              </a:spcAft>
              <a:buNone/>
            </a:pPr>
            <a:r>
              <a:rPr lang="el-GR" sz="2400" dirty="0">
                <a:solidFill>
                  <a:schemeClr val="dk1"/>
                </a:solidFill>
                <a:latin typeface="Calibri"/>
                <a:ea typeface="Calibri"/>
                <a:cs typeface="Calibri"/>
                <a:sym typeface="Calibri"/>
              </a:rPr>
              <a:t>Παρακολουθούμε την κατάσταση του θύματος και εάν δεν υπάρχει βελτίωση το μεταφέρουμε σε μονάδα υγείας φροντίζοντας το αυτοκίνητο να κλιματίζεται.</a:t>
            </a:r>
            <a:endParaRPr sz="2800" dirty="0"/>
          </a:p>
        </p:txBody>
      </p:sp>
      <p:sp>
        <p:nvSpPr>
          <p:cNvPr id="779" name="Google Shape;779;p35"/>
          <p:cNvSpPr txBox="1"/>
          <p:nvPr/>
        </p:nvSpPr>
        <p:spPr>
          <a:xfrm>
            <a:off x="7228114" y="4971101"/>
            <a:ext cx="1816645"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7.13</a:t>
            </a:r>
            <a:r>
              <a:rPr lang="el-GR" sz="1100" dirty="0">
                <a:solidFill>
                  <a:schemeClr val="dk1"/>
                </a:solidFill>
                <a:latin typeface="Calibri"/>
                <a:ea typeface="Calibri"/>
                <a:cs typeface="Calibri"/>
                <a:sym typeface="Calibri"/>
              </a:rPr>
              <a:t>: Αντιμετώπιση θερμικής εξάντλησης.</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protes</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boitheies</a:t>
            </a:r>
            <a:r>
              <a:rPr lang="el-GR" sz="1100" dirty="0">
                <a:solidFill>
                  <a:schemeClr val="dk1"/>
                </a:solidFill>
                <a:latin typeface="Calibri"/>
                <a:ea typeface="Calibri"/>
                <a:cs typeface="Calibri"/>
                <a:sym typeface="Calibri"/>
              </a:rPr>
              <a:t> </a:t>
            </a:r>
            <a:r>
              <a:rPr lang="el-GR" sz="1100" dirty="0" err="1">
                <a:solidFill>
                  <a:schemeClr val="dk1"/>
                </a:solidFill>
                <a:latin typeface="Calibri"/>
                <a:ea typeface="Calibri"/>
                <a:cs typeface="Calibri"/>
                <a:sym typeface="Calibri"/>
              </a:rPr>
              <a:t>se_paidia</a:t>
            </a:r>
            <a:r>
              <a:rPr lang="el-GR" sz="1100" dirty="0">
                <a:solidFill>
                  <a:schemeClr val="dk1"/>
                </a:solidFill>
                <a:latin typeface="Calibri"/>
                <a:ea typeface="Calibri"/>
                <a:cs typeface="Calibri"/>
                <a:sym typeface="Calibri"/>
              </a:rPr>
              <a:t>.)</a:t>
            </a:r>
            <a:endParaRPr sz="1100" dirty="0">
              <a:solidFill>
                <a:schemeClr val="dk1"/>
              </a:solidFill>
              <a:latin typeface="Calibri"/>
              <a:ea typeface="Calibri"/>
              <a:cs typeface="Calibri"/>
              <a:sym typeface="Calibri"/>
            </a:endParaRPr>
          </a:p>
        </p:txBody>
      </p:sp>
      <p:pic>
        <p:nvPicPr>
          <p:cNvPr id="780" name="Google Shape;780;p35"/>
          <p:cNvPicPr preferRelativeResize="0"/>
          <p:nvPr/>
        </p:nvPicPr>
        <p:blipFill rotWithShape="1">
          <a:blip r:embed="rId3">
            <a:alphaModFix/>
          </a:blip>
          <a:srcRect/>
          <a:stretch/>
        </p:blipFill>
        <p:spPr>
          <a:xfrm>
            <a:off x="7210181" y="1729553"/>
            <a:ext cx="1731423" cy="2826511"/>
          </a:xfrm>
          <a:prstGeom prst="rect">
            <a:avLst/>
          </a:prstGeom>
          <a:noFill/>
          <a:ln>
            <a:noFill/>
          </a:ln>
        </p:spPr>
      </p:pic>
      <p:sp>
        <p:nvSpPr>
          <p:cNvPr id="781" name="Google Shape;781;p35"/>
          <p:cNvSpPr txBox="1"/>
          <p:nvPr/>
        </p:nvSpPr>
        <p:spPr>
          <a:xfrm>
            <a:off x="134127" y="316090"/>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7.5: Θερμική Εξάντληση</a:t>
            </a:r>
            <a:endParaRPr sz="3200" dirty="0">
              <a:solidFill>
                <a:srgbClr val="3A3838"/>
              </a:solidFill>
              <a:latin typeface="Calibri"/>
              <a:ea typeface="Calibri"/>
              <a:cs typeface="Calibri"/>
              <a:sym typeface="Calibri"/>
            </a:endParaRPr>
          </a:p>
        </p:txBody>
      </p:sp>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7" name="Google Shape;787;p3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8" name="Google Shape;788;p3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9" name="Google Shape;789;p3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0" name="Google Shape;790;p3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1" name="Google Shape;791;p3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2" name="Google Shape;792;p3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3" name="Google Shape;793;p3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4" name="Google Shape;794;p3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5" name="Google Shape;795;p3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6" name="Google Shape;796;p3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7" name="Google Shape;797;p3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98" name="Google Shape;798;p3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800" name="Google Shape;800;p3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801" name="Google Shape;801;p36"/>
          <p:cNvSpPr txBox="1"/>
          <p:nvPr/>
        </p:nvSpPr>
        <p:spPr>
          <a:xfrm>
            <a:off x="5683345" y="6181813"/>
            <a:ext cx="278473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7.14</a:t>
            </a:r>
            <a:r>
              <a:rPr lang="el-GR" sz="1100" dirty="0">
                <a:solidFill>
                  <a:schemeClr val="dk1"/>
                </a:solidFill>
                <a:latin typeface="Calibri"/>
                <a:ea typeface="Calibri"/>
                <a:cs typeface="Calibri"/>
                <a:sym typeface="Calibri"/>
              </a:rPr>
              <a:t>: Διαφορές θερμικής εξάντλησης </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και θερμοπληξίας.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patt.gov.gr</a:t>
            </a:r>
            <a:endParaRPr sz="1100" dirty="0">
              <a:solidFill>
                <a:schemeClr val="dk1"/>
              </a:solidFill>
              <a:latin typeface="Calibri"/>
              <a:ea typeface="Calibri"/>
              <a:cs typeface="Calibri"/>
              <a:sym typeface="Calibri"/>
            </a:endParaRPr>
          </a:p>
        </p:txBody>
      </p:sp>
      <p:pic>
        <p:nvPicPr>
          <p:cNvPr id="802" name="Google Shape;802;p36" descr="Θερμική Εξάντληση και Θερμοπληξία"/>
          <p:cNvPicPr preferRelativeResize="0"/>
          <p:nvPr/>
        </p:nvPicPr>
        <p:blipFill rotWithShape="1">
          <a:blip r:embed="rId3">
            <a:alphaModFix/>
          </a:blip>
          <a:srcRect/>
          <a:stretch/>
        </p:blipFill>
        <p:spPr>
          <a:xfrm>
            <a:off x="217714" y="903513"/>
            <a:ext cx="8501743" cy="5475515"/>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7" name="Google Shape;787;p3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8" name="Google Shape;788;p3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9" name="Google Shape;789;p3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0" name="Google Shape;790;p3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1" name="Google Shape;791;p3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2" name="Google Shape;792;p3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3" name="Google Shape;793;p3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4" name="Google Shape;794;p3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5" name="Google Shape;795;p3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6" name="Google Shape;796;p3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7" name="Google Shape;797;p3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98" name="Google Shape;798;p36"/>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99" name="Google Shape;799;p36"/>
          <p:cNvSpPr txBox="1"/>
          <p:nvPr/>
        </p:nvSpPr>
        <p:spPr>
          <a:xfrm>
            <a:off x="364395" y="926144"/>
            <a:ext cx="4849862" cy="563227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2000" dirty="0">
                <a:solidFill>
                  <a:srgbClr val="EA6045"/>
                </a:solidFill>
                <a:latin typeface="Calibri"/>
                <a:ea typeface="Calibri"/>
                <a:cs typeface="Calibri"/>
                <a:sym typeface="Calibri"/>
              </a:rPr>
              <a:t>Θερμοπληξία</a:t>
            </a:r>
            <a:endParaRPr sz="2400" dirty="0"/>
          </a:p>
          <a:p>
            <a:pPr marL="0" marR="0" lvl="0" indent="0" algn="l" rtl="0">
              <a:lnSpc>
                <a:spcPct val="150000"/>
              </a:lnSpc>
              <a:spcBef>
                <a:spcPts val="0"/>
              </a:spcBef>
              <a:spcAft>
                <a:spcPts val="0"/>
              </a:spcAft>
              <a:buNone/>
            </a:pPr>
            <a:r>
              <a:rPr lang="el-GR" sz="2000" dirty="0">
                <a:solidFill>
                  <a:schemeClr val="dk1"/>
                </a:solidFill>
                <a:latin typeface="Calibri"/>
                <a:ea typeface="Calibri"/>
                <a:cs typeface="Calibri"/>
                <a:sym typeface="Calibri"/>
              </a:rPr>
              <a:t>Η θερμοπληξία αποτελεί </a:t>
            </a:r>
            <a:r>
              <a:rPr lang="el-GR" sz="2000" b="1" dirty="0">
                <a:solidFill>
                  <a:schemeClr val="dk1"/>
                </a:solidFill>
                <a:latin typeface="Calibri"/>
                <a:ea typeface="Calibri"/>
                <a:cs typeface="Calibri"/>
                <a:sym typeface="Calibri"/>
              </a:rPr>
              <a:t>επείγουσα</a:t>
            </a:r>
            <a:r>
              <a:rPr lang="el-GR" sz="2000" dirty="0">
                <a:solidFill>
                  <a:schemeClr val="dk1"/>
                </a:solidFill>
                <a:latin typeface="Calibri"/>
                <a:ea typeface="Calibri"/>
                <a:cs typeface="Calibri"/>
                <a:sym typeface="Calibri"/>
              </a:rPr>
              <a:t> παθολογική κατάσταση, στην οποία η θερμοκρασία του σώματος είναι μεγαλύτερη από 40 βαθμούς Κελσίου και απαιτείται άμεση ιατρική αντιμετώπιση σε δομές </a:t>
            </a:r>
            <a:r>
              <a:rPr lang="el-GR" sz="2000" dirty="0" smtClean="0">
                <a:solidFill>
                  <a:schemeClr val="dk1"/>
                </a:solidFill>
                <a:latin typeface="Calibri"/>
                <a:ea typeface="Calibri"/>
                <a:cs typeface="Calibri"/>
                <a:sym typeface="Calibri"/>
              </a:rPr>
              <a:t>υγείας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θερμοπληξία αποτελεί την  πιο συχνή μορφή </a:t>
            </a:r>
            <a:r>
              <a:rPr lang="el-GR" sz="2000" dirty="0" smtClean="0">
                <a:solidFill>
                  <a:schemeClr val="dk1"/>
                </a:solidFill>
                <a:latin typeface="Calibri"/>
                <a:ea typeface="Calibri"/>
                <a:cs typeface="Calibri"/>
                <a:sym typeface="Calibri"/>
              </a:rPr>
              <a:t>υπερθερμίας</a:t>
            </a:r>
            <a:endParaRPr lang="en-US" sz="20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2000" dirty="0" smtClean="0">
                <a:solidFill>
                  <a:schemeClr val="dk1"/>
                </a:solidFill>
                <a:latin typeface="Calibri"/>
                <a:ea typeface="Calibri"/>
                <a:cs typeface="Calibri"/>
                <a:sym typeface="Calibri"/>
              </a:rPr>
              <a:t>Η </a:t>
            </a:r>
            <a:r>
              <a:rPr lang="el-GR" sz="2000" dirty="0">
                <a:solidFill>
                  <a:schemeClr val="dk1"/>
                </a:solidFill>
                <a:latin typeface="Calibri"/>
                <a:ea typeface="Calibri"/>
                <a:cs typeface="Calibri"/>
                <a:sym typeface="Calibri"/>
              </a:rPr>
              <a:t>υψηλή θερμοκρασία του σώματος στην θερμοπληξία προκαλεί βλάβες στους ιστούς και τα όργανα του οργανισμού</a:t>
            </a:r>
            <a:r>
              <a:rPr lang="el-GR" sz="2000" b="1" dirty="0" smtClean="0">
                <a:solidFill>
                  <a:schemeClr val="dk1"/>
                </a:solidFill>
                <a:latin typeface="Calibri"/>
                <a:ea typeface="Calibri"/>
                <a:cs typeface="Calibri"/>
                <a:sym typeface="Calibri"/>
              </a:rPr>
              <a:t>.</a:t>
            </a:r>
            <a:endParaRPr sz="2400" dirty="0"/>
          </a:p>
        </p:txBody>
      </p:sp>
      <p:sp>
        <p:nvSpPr>
          <p:cNvPr id="800" name="Google Shape;800;p3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801" name="Google Shape;801;p36"/>
          <p:cNvSpPr txBox="1"/>
          <p:nvPr/>
        </p:nvSpPr>
        <p:spPr>
          <a:xfrm>
            <a:off x="5465631" y="5779042"/>
            <a:ext cx="278473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7.14</a:t>
            </a:r>
            <a:r>
              <a:rPr lang="el-GR" sz="1100" dirty="0">
                <a:solidFill>
                  <a:schemeClr val="dk1"/>
                </a:solidFill>
                <a:latin typeface="Calibri"/>
                <a:ea typeface="Calibri"/>
                <a:cs typeface="Calibri"/>
                <a:sym typeface="Calibri"/>
              </a:rPr>
              <a:t>: Διαφορές θερμικής εξάντλησης </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και θερμοπληξίας.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patt.gov.gr</a:t>
            </a:r>
            <a:endParaRPr sz="1100" dirty="0">
              <a:solidFill>
                <a:schemeClr val="dk1"/>
              </a:solidFill>
              <a:latin typeface="Calibri"/>
              <a:ea typeface="Calibri"/>
              <a:cs typeface="Calibri"/>
              <a:sym typeface="Calibri"/>
            </a:endParaRPr>
          </a:p>
        </p:txBody>
      </p:sp>
      <p:pic>
        <p:nvPicPr>
          <p:cNvPr id="802" name="Google Shape;802;p36" descr="Θερμική Εξάντληση και Θερμοπληξία"/>
          <p:cNvPicPr preferRelativeResize="0"/>
          <p:nvPr/>
        </p:nvPicPr>
        <p:blipFill rotWithShape="1">
          <a:blip r:embed="rId3">
            <a:alphaModFix/>
          </a:blip>
          <a:srcRect/>
          <a:stretch/>
        </p:blipFill>
        <p:spPr>
          <a:xfrm>
            <a:off x="5484475" y="1447405"/>
            <a:ext cx="3180131" cy="4114454"/>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6"/>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7" name="Google Shape;787;p36"/>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8" name="Google Shape;788;p36"/>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89" name="Google Shape;789;p36"/>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0" name="Google Shape;790;p36"/>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1" name="Google Shape;791;p36"/>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2" name="Google Shape;792;p36"/>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3" name="Google Shape;793;p36"/>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4" name="Google Shape;794;p36"/>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5" name="Google Shape;795;p36"/>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6" name="Google Shape;796;p36"/>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797" name="Google Shape;797;p36"/>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798" name="Google Shape;798;p36"/>
          <p:cNvCxnSpPr/>
          <p:nvPr/>
        </p:nvCxnSpPr>
        <p:spPr>
          <a:xfrm>
            <a:off x="318262" y="1347171"/>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799" name="Google Shape;799;p36"/>
          <p:cNvSpPr txBox="1"/>
          <p:nvPr/>
        </p:nvSpPr>
        <p:spPr>
          <a:xfrm>
            <a:off x="397052" y="904372"/>
            <a:ext cx="4915177" cy="5909270"/>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Θερμοπληξία</a:t>
            </a:r>
            <a:endParaRPr sz="2000" dirty="0"/>
          </a:p>
          <a:p>
            <a:pPr marL="0" marR="0" lvl="0" indent="0" algn="l" rtl="0">
              <a:lnSpc>
                <a:spcPct val="150000"/>
              </a:lnSpc>
              <a:spcBef>
                <a:spcPts val="0"/>
              </a:spcBef>
              <a:spcAft>
                <a:spcPts val="0"/>
              </a:spcAft>
              <a:buNone/>
            </a:pPr>
            <a:r>
              <a:rPr lang="el-GR" sz="1800" b="1" dirty="0" smtClean="0">
                <a:solidFill>
                  <a:schemeClr val="dk1"/>
                </a:solidFill>
                <a:latin typeface="Calibri"/>
                <a:ea typeface="Calibri"/>
                <a:cs typeface="Calibri"/>
                <a:sym typeface="Calibri"/>
              </a:rPr>
              <a:t>Η </a:t>
            </a:r>
            <a:r>
              <a:rPr lang="el-GR" sz="1800" b="1" dirty="0">
                <a:solidFill>
                  <a:schemeClr val="dk1"/>
                </a:solidFill>
                <a:latin typeface="Calibri"/>
                <a:ea typeface="Calibri"/>
                <a:cs typeface="Calibri"/>
                <a:sym typeface="Calibri"/>
              </a:rPr>
              <a:t>κλινική εικόνα της θερμοπληξίας χαρακτηρίζεται από:</a:t>
            </a:r>
            <a:endParaRPr sz="2000" b="1"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Θερμοκρασία μεγαλύτερη από 40 βαθμούς Κελσίου.</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Αναστολή της εφίδρωσης.</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Ναυτία ή και έμετοι.</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Δέρμα κόκκινο και ζεστό.</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Διάρροια.</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Διαταραχές πήξης του αίματος.</a:t>
            </a:r>
            <a:endParaRPr sz="2000" dirty="0"/>
          </a:p>
          <a:p>
            <a:pPr marL="171450" marR="0" lvl="0" indent="-171450" algn="l" rtl="0">
              <a:lnSpc>
                <a:spcPct val="150000"/>
              </a:lnSpc>
              <a:spcBef>
                <a:spcPts val="0"/>
              </a:spcBef>
              <a:spcAft>
                <a:spcPts val="0"/>
              </a:spcAft>
              <a:buClr>
                <a:schemeClr val="dk1"/>
              </a:buClr>
              <a:buSzPts val="1200"/>
              <a:buFont typeface="Arial"/>
              <a:buChar char="•"/>
            </a:pPr>
            <a:r>
              <a:rPr lang="el-GR" sz="1800" dirty="0">
                <a:solidFill>
                  <a:schemeClr val="dk1"/>
                </a:solidFill>
                <a:latin typeface="Calibri"/>
                <a:ea typeface="Calibri"/>
                <a:cs typeface="Calibri"/>
                <a:sym typeface="Calibri"/>
              </a:rPr>
              <a:t>Σύγχυση, διαταραχές συμπεριφοράς, απώλεια συνείδησης ή και κώμα.</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Το ποσοστό θνητότητας στη θερμοπληξία είναι περίπου 10%.</a:t>
            </a:r>
            <a:endParaRPr sz="2000" dirty="0"/>
          </a:p>
        </p:txBody>
      </p:sp>
      <p:sp>
        <p:nvSpPr>
          <p:cNvPr id="800" name="Google Shape;800;p36"/>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801" name="Google Shape;801;p36"/>
          <p:cNvSpPr txBox="1"/>
          <p:nvPr/>
        </p:nvSpPr>
        <p:spPr>
          <a:xfrm>
            <a:off x="5465631" y="5779042"/>
            <a:ext cx="278473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7.14</a:t>
            </a:r>
            <a:r>
              <a:rPr lang="el-GR" sz="1100" dirty="0">
                <a:solidFill>
                  <a:schemeClr val="dk1"/>
                </a:solidFill>
                <a:latin typeface="Calibri"/>
                <a:ea typeface="Calibri"/>
                <a:cs typeface="Calibri"/>
                <a:sym typeface="Calibri"/>
              </a:rPr>
              <a:t>: Διαφορές θερμικής εξάντλησης </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και θερμοπληξίας. </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patt.gov.gr</a:t>
            </a:r>
            <a:endParaRPr sz="1100" dirty="0">
              <a:solidFill>
                <a:schemeClr val="dk1"/>
              </a:solidFill>
              <a:latin typeface="Calibri"/>
              <a:ea typeface="Calibri"/>
              <a:cs typeface="Calibri"/>
              <a:sym typeface="Calibri"/>
            </a:endParaRPr>
          </a:p>
        </p:txBody>
      </p:sp>
      <p:pic>
        <p:nvPicPr>
          <p:cNvPr id="802" name="Google Shape;802;p36" descr="Θερμική Εξάντληση και Θερμοπληξία"/>
          <p:cNvPicPr preferRelativeResize="0"/>
          <p:nvPr/>
        </p:nvPicPr>
        <p:blipFill rotWithShape="1">
          <a:blip r:embed="rId3">
            <a:alphaModFix/>
          </a:blip>
          <a:srcRect/>
          <a:stretch/>
        </p:blipFill>
        <p:spPr>
          <a:xfrm>
            <a:off x="5484475" y="1447405"/>
            <a:ext cx="3180131" cy="4114454"/>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37"/>
          <p:cNvSpPr/>
          <p:nvPr/>
        </p:nvSpPr>
        <p:spPr>
          <a:xfrm>
            <a:off x="0" y="3429000"/>
            <a:ext cx="1524000" cy="3429000"/>
          </a:xfrm>
          <a:custGeom>
            <a:avLst/>
            <a:gdLst/>
            <a:ahLst/>
            <a:cxnLst/>
            <a:rect l="l" t="t" r="r" b="b"/>
            <a:pathLst>
              <a:path w="4064000" h="6858000" extrusionOk="0">
                <a:moveTo>
                  <a:pt x="0" y="0"/>
                </a:moveTo>
                <a:lnTo>
                  <a:pt x="441650" y="0"/>
                </a:lnTo>
                <a:lnTo>
                  <a:pt x="441650" y="6428792"/>
                </a:lnTo>
                <a:lnTo>
                  <a:pt x="4064000" y="6428792"/>
                </a:lnTo>
                <a:lnTo>
                  <a:pt x="4064000" y="6858000"/>
                </a:lnTo>
                <a:lnTo>
                  <a:pt x="0" y="6858000"/>
                </a:lnTo>
                <a:close/>
              </a:path>
            </a:pathLst>
          </a:custGeom>
          <a:solidFill>
            <a:srgbClr val="FFEA8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08" name="Google Shape;808;p37"/>
          <p:cNvSpPr/>
          <p:nvPr/>
        </p:nvSpPr>
        <p:spPr>
          <a:xfrm>
            <a:off x="1524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F6BCB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09" name="Google Shape;809;p37"/>
          <p:cNvSpPr/>
          <p:nvPr/>
        </p:nvSpPr>
        <p:spPr>
          <a:xfrm>
            <a:off x="3048001" y="6643396"/>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CEDBEA"/>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0" name="Google Shape;810;p37"/>
          <p:cNvSpPr/>
          <p:nvPr/>
        </p:nvSpPr>
        <p:spPr>
          <a:xfrm>
            <a:off x="4572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889DC2"/>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1" name="Google Shape;811;p37"/>
          <p:cNvSpPr/>
          <p:nvPr/>
        </p:nvSpPr>
        <p:spPr>
          <a:xfrm>
            <a:off x="6096000" y="6643396"/>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C0DDAB"/>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2" name="Google Shape;812;p37"/>
          <p:cNvSpPr/>
          <p:nvPr/>
        </p:nvSpPr>
        <p:spPr>
          <a:xfrm>
            <a:off x="7620000" y="3429000"/>
            <a:ext cx="1524000" cy="3429000"/>
          </a:xfrm>
          <a:custGeom>
            <a:avLst/>
            <a:gdLst/>
            <a:ahLst/>
            <a:cxnLst/>
            <a:rect l="l" t="t" r="r" b="b"/>
            <a:pathLst>
              <a:path w="4064000" h="6858000" extrusionOk="0">
                <a:moveTo>
                  <a:pt x="3622352" y="0"/>
                </a:moveTo>
                <a:lnTo>
                  <a:pt x="4064000" y="0"/>
                </a:lnTo>
                <a:lnTo>
                  <a:pt x="4064000" y="6858000"/>
                </a:lnTo>
                <a:lnTo>
                  <a:pt x="0" y="6858000"/>
                </a:lnTo>
                <a:lnTo>
                  <a:pt x="0" y="6428792"/>
                </a:lnTo>
                <a:lnTo>
                  <a:pt x="3622352" y="6428792"/>
                </a:lnTo>
                <a:close/>
              </a:path>
            </a:pathLst>
          </a:custGeom>
          <a:solidFill>
            <a:srgbClr val="96BFBF"/>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3" name="Google Shape;813;p37"/>
          <p:cNvSpPr/>
          <p:nvPr/>
        </p:nvSpPr>
        <p:spPr>
          <a:xfrm>
            <a:off x="0" y="0"/>
            <a:ext cx="1524000" cy="3429000"/>
          </a:xfrm>
          <a:custGeom>
            <a:avLst/>
            <a:gdLst/>
            <a:ahLst/>
            <a:cxnLst/>
            <a:rect l="l" t="t" r="r" b="b"/>
            <a:pathLst>
              <a:path w="4064000" h="6858000" extrusionOk="0">
                <a:moveTo>
                  <a:pt x="0" y="0"/>
                </a:moveTo>
                <a:lnTo>
                  <a:pt x="4064000" y="0"/>
                </a:lnTo>
                <a:lnTo>
                  <a:pt x="4064000" y="429208"/>
                </a:lnTo>
                <a:lnTo>
                  <a:pt x="441650" y="429208"/>
                </a:lnTo>
                <a:lnTo>
                  <a:pt x="441650" y="6858000"/>
                </a:lnTo>
                <a:lnTo>
                  <a:pt x="0" y="6858000"/>
                </a:lnTo>
                <a:close/>
              </a:path>
            </a:pathLst>
          </a:custGeom>
          <a:solidFill>
            <a:srgbClr val="F0C600"/>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4" name="Google Shape;814;p37"/>
          <p:cNvSpPr/>
          <p:nvPr/>
        </p:nvSpPr>
        <p:spPr>
          <a:xfrm>
            <a:off x="1524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EA6045"/>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5" name="Google Shape;815;p37"/>
          <p:cNvSpPr/>
          <p:nvPr/>
        </p:nvSpPr>
        <p:spPr>
          <a:xfrm>
            <a:off x="3048001" y="0"/>
            <a:ext cx="1524000" cy="214604"/>
          </a:xfrm>
          <a:custGeom>
            <a:avLst/>
            <a:gdLst/>
            <a:ahLst/>
            <a:cxnLst/>
            <a:rect l="l" t="t" r="r" b="b"/>
            <a:pathLst>
              <a:path w="4063999" h="429208" extrusionOk="0">
                <a:moveTo>
                  <a:pt x="0" y="0"/>
                </a:moveTo>
                <a:lnTo>
                  <a:pt x="4063999" y="0"/>
                </a:lnTo>
                <a:lnTo>
                  <a:pt x="4063999" y="429208"/>
                </a:lnTo>
                <a:lnTo>
                  <a:pt x="0" y="429208"/>
                </a:lnTo>
                <a:close/>
              </a:path>
            </a:pathLst>
          </a:custGeom>
          <a:solidFill>
            <a:srgbClr val="85A5C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6" name="Google Shape;816;p37"/>
          <p:cNvSpPr/>
          <p:nvPr/>
        </p:nvSpPr>
        <p:spPr>
          <a:xfrm>
            <a:off x="4572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4A6491"/>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7" name="Google Shape;817;p37"/>
          <p:cNvSpPr/>
          <p:nvPr/>
        </p:nvSpPr>
        <p:spPr>
          <a:xfrm>
            <a:off x="6096000" y="0"/>
            <a:ext cx="1524000" cy="214604"/>
          </a:xfrm>
          <a:custGeom>
            <a:avLst/>
            <a:gdLst/>
            <a:ahLst/>
            <a:cxnLst/>
            <a:rect l="l" t="t" r="r" b="b"/>
            <a:pathLst>
              <a:path w="4064000" h="429208" extrusionOk="0">
                <a:moveTo>
                  <a:pt x="0" y="0"/>
                </a:moveTo>
                <a:lnTo>
                  <a:pt x="4064000" y="0"/>
                </a:lnTo>
                <a:lnTo>
                  <a:pt x="4064000" y="429208"/>
                </a:lnTo>
                <a:lnTo>
                  <a:pt x="0" y="429208"/>
                </a:lnTo>
                <a:close/>
              </a:path>
            </a:pathLst>
          </a:custGeom>
          <a:solidFill>
            <a:srgbClr val="91C46C"/>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sp>
        <p:nvSpPr>
          <p:cNvPr id="818" name="Google Shape;818;p37"/>
          <p:cNvSpPr/>
          <p:nvPr/>
        </p:nvSpPr>
        <p:spPr>
          <a:xfrm>
            <a:off x="7620000" y="0"/>
            <a:ext cx="1524000" cy="3429000"/>
          </a:xfrm>
          <a:custGeom>
            <a:avLst/>
            <a:gdLst/>
            <a:ahLst/>
            <a:cxnLst/>
            <a:rect l="l" t="t" r="r" b="b"/>
            <a:pathLst>
              <a:path w="4064000" h="6858000" extrusionOk="0">
                <a:moveTo>
                  <a:pt x="0" y="0"/>
                </a:moveTo>
                <a:lnTo>
                  <a:pt x="4064000" y="0"/>
                </a:lnTo>
                <a:lnTo>
                  <a:pt x="4064000" y="6858000"/>
                </a:lnTo>
                <a:lnTo>
                  <a:pt x="3622352" y="6858000"/>
                </a:lnTo>
                <a:lnTo>
                  <a:pt x="3622352" y="429208"/>
                </a:lnTo>
                <a:lnTo>
                  <a:pt x="0" y="429208"/>
                </a:lnTo>
                <a:close/>
              </a:path>
            </a:pathLst>
          </a:custGeom>
          <a:solidFill>
            <a:srgbClr val="287D7D"/>
          </a:solidFill>
          <a:ln>
            <a:noFill/>
          </a:ln>
        </p:spPr>
        <p:txBody>
          <a:bodyPr spcFirstLastPara="1" wrap="square" lIns="38400" tIns="19200" rIns="38400" bIns="19200" anchor="ctr" anchorCtr="0">
            <a:noAutofit/>
          </a:bodyPr>
          <a:lstStyle/>
          <a:p>
            <a:pPr marL="0" marR="0" lvl="0" indent="0" algn="ctr" rtl="0">
              <a:spcBef>
                <a:spcPts val="0"/>
              </a:spcBef>
              <a:spcAft>
                <a:spcPts val="0"/>
              </a:spcAft>
              <a:buNone/>
            </a:pPr>
            <a:endParaRPr sz="1500">
              <a:solidFill>
                <a:schemeClr val="lt1"/>
              </a:solidFill>
              <a:latin typeface="Calibri"/>
              <a:ea typeface="Calibri"/>
              <a:cs typeface="Calibri"/>
              <a:sym typeface="Calibri"/>
            </a:endParaRPr>
          </a:p>
        </p:txBody>
      </p:sp>
      <p:cxnSp>
        <p:nvCxnSpPr>
          <p:cNvPr id="819" name="Google Shape;819;p37"/>
          <p:cNvCxnSpPr/>
          <p:nvPr/>
        </p:nvCxnSpPr>
        <p:spPr>
          <a:xfrm>
            <a:off x="263833" y="1379829"/>
            <a:ext cx="8604000" cy="0"/>
          </a:xfrm>
          <a:prstGeom prst="straightConnector1">
            <a:avLst/>
          </a:prstGeom>
          <a:noFill/>
          <a:ln w="82550" cap="flat" cmpd="sng">
            <a:solidFill>
              <a:srgbClr val="EA6045"/>
            </a:solidFill>
            <a:prstDash val="solid"/>
            <a:miter lim="800000"/>
            <a:headEnd type="none" w="sm" len="sm"/>
            <a:tailEnd type="none" w="sm" len="sm"/>
          </a:ln>
        </p:spPr>
      </p:cxnSp>
      <p:sp>
        <p:nvSpPr>
          <p:cNvPr id="820" name="Google Shape;820;p37"/>
          <p:cNvSpPr txBox="1"/>
          <p:nvPr/>
        </p:nvSpPr>
        <p:spPr>
          <a:xfrm>
            <a:off x="353509" y="856397"/>
            <a:ext cx="5513891" cy="6324768"/>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l-GR" sz="1800" dirty="0">
                <a:solidFill>
                  <a:srgbClr val="EA6045"/>
                </a:solidFill>
                <a:latin typeface="Calibri"/>
                <a:ea typeface="Calibri"/>
                <a:cs typeface="Calibri"/>
                <a:sym typeface="Calibri"/>
              </a:rPr>
              <a:t>Θερμοπληξία</a:t>
            </a:r>
            <a:endParaRPr sz="1800" dirty="0">
              <a:solidFill>
                <a:srgbClr val="EA6045"/>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Η αντιμετώπιση των περιστατικών με θερμοπληξία πρέπει να γίνεται σε νοσοκομεία, για την αποτελεσματικότερη παροχή υπηρεσιών υγείας από διαφορετικές ιατρικές </a:t>
            </a:r>
            <a:r>
              <a:rPr lang="el-GR" sz="1800" dirty="0" smtClean="0">
                <a:solidFill>
                  <a:schemeClr val="dk1"/>
                </a:solidFill>
                <a:latin typeface="Calibri"/>
                <a:ea typeface="Calibri"/>
                <a:cs typeface="Calibri"/>
                <a:sym typeface="Calibri"/>
              </a:rPr>
              <a:t>ειδικότητες</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smtClean="0">
                <a:solidFill>
                  <a:schemeClr val="dk1"/>
                </a:solidFill>
                <a:latin typeface="Calibri"/>
                <a:ea typeface="Calibri"/>
                <a:cs typeface="Calibri"/>
                <a:sym typeface="Calibri"/>
              </a:rPr>
              <a:t>Μέχρι </a:t>
            </a:r>
            <a:r>
              <a:rPr lang="el-GR" sz="1800" dirty="0">
                <a:solidFill>
                  <a:schemeClr val="dk1"/>
                </a:solidFill>
                <a:latin typeface="Calibri"/>
                <a:ea typeface="Calibri"/>
                <a:cs typeface="Calibri"/>
                <a:sym typeface="Calibri"/>
              </a:rPr>
              <a:t>να γίνει η διακομιδή του περιστατικού στο νοσοκομείο είναι σημαντικό να μειωθεί η θερμοκρασία του σώματός του άμεσα, όπως και η θερμοκρασία του χώρου στον οποίο βρίσκεται το </a:t>
            </a:r>
            <a:r>
              <a:rPr lang="el-GR" sz="1800" dirty="0" smtClean="0">
                <a:solidFill>
                  <a:schemeClr val="dk1"/>
                </a:solidFill>
                <a:latin typeface="Calibri"/>
                <a:ea typeface="Calibri"/>
                <a:cs typeface="Calibri"/>
                <a:sym typeface="Calibri"/>
              </a:rPr>
              <a:t>άτομο</a:t>
            </a:r>
            <a:endParaRPr lang="en-US" sz="1800" dirty="0" smtClean="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r>
              <a:rPr lang="el-GR" sz="1800" dirty="0" smtClean="0">
                <a:solidFill>
                  <a:schemeClr val="dk1"/>
                </a:solidFill>
                <a:latin typeface="Calibri"/>
                <a:ea typeface="Calibri"/>
                <a:cs typeface="Calibri"/>
                <a:sym typeface="Calibri"/>
              </a:rPr>
              <a:t>Η </a:t>
            </a:r>
            <a:r>
              <a:rPr lang="el-GR" sz="1800" dirty="0">
                <a:solidFill>
                  <a:schemeClr val="dk1"/>
                </a:solidFill>
                <a:latin typeface="Calibri"/>
                <a:ea typeface="Calibri"/>
                <a:cs typeface="Calibri"/>
                <a:sym typeface="Calibri"/>
              </a:rPr>
              <a:t>άμεση μείωση της θερμοκρασίας του σώματος είναι καθοριστική για την επιβίωση του θύματος.</a:t>
            </a:r>
            <a:endParaRPr sz="2000" dirty="0"/>
          </a:p>
          <a:p>
            <a:pPr marL="0" marR="0" lvl="0" indent="0" algn="l" rtl="0">
              <a:lnSpc>
                <a:spcPct val="150000"/>
              </a:lnSpc>
              <a:spcBef>
                <a:spcPts val="0"/>
              </a:spcBef>
              <a:spcAft>
                <a:spcPts val="0"/>
              </a:spcAft>
              <a:buNone/>
            </a:pPr>
            <a:r>
              <a:rPr lang="el-GR" sz="1800" dirty="0">
                <a:solidFill>
                  <a:schemeClr val="dk1"/>
                </a:solidFill>
                <a:latin typeface="Calibri"/>
                <a:ea typeface="Calibri"/>
                <a:cs typeface="Calibri"/>
                <a:sym typeface="Calibri"/>
              </a:rPr>
              <a:t>Μεταφορά του θύματος σε δροσερό, αεριζόμενο ή κλιματιζόμενο χώρο, εάν είναι σε εξωτερικό χώρο επιλέξτε τη σκιά ενός δέντρου. </a:t>
            </a:r>
            <a:endParaRPr sz="1800" dirty="0">
              <a:solidFill>
                <a:schemeClr val="dk1"/>
              </a:solidFill>
              <a:latin typeface="Calibri"/>
              <a:ea typeface="Calibri"/>
              <a:cs typeface="Calibri"/>
              <a:sym typeface="Calibri"/>
            </a:endParaRPr>
          </a:p>
          <a:p>
            <a:pPr marL="0" marR="0" lvl="0" indent="0" algn="l" rtl="0">
              <a:lnSpc>
                <a:spcPct val="150000"/>
              </a:lnSpc>
              <a:spcBef>
                <a:spcPts val="0"/>
              </a:spcBef>
              <a:spcAft>
                <a:spcPts val="0"/>
              </a:spcAft>
              <a:buNone/>
            </a:pPr>
            <a:endParaRPr sz="1800" dirty="0">
              <a:solidFill>
                <a:schemeClr val="dk1"/>
              </a:solidFill>
              <a:latin typeface="Calibri"/>
              <a:ea typeface="Calibri"/>
              <a:cs typeface="Calibri"/>
              <a:sym typeface="Calibri"/>
            </a:endParaRPr>
          </a:p>
        </p:txBody>
      </p:sp>
      <p:sp>
        <p:nvSpPr>
          <p:cNvPr id="821" name="Google Shape;821;p37"/>
          <p:cNvSpPr txBox="1"/>
          <p:nvPr/>
        </p:nvSpPr>
        <p:spPr>
          <a:xfrm>
            <a:off x="205272" y="305323"/>
            <a:ext cx="8724123" cy="531222"/>
          </a:xfrm>
          <a:prstGeom prst="rect">
            <a:avLst/>
          </a:prstGeom>
          <a:noFill/>
          <a:ln>
            <a:noFill/>
          </a:ln>
        </p:spPr>
        <p:txBody>
          <a:bodyPr spcFirstLastPara="1" wrap="square" lIns="38400" tIns="19200" rIns="38400" bIns="19200" anchor="t" anchorCtr="0">
            <a:spAutoFit/>
          </a:bodyPr>
          <a:lstStyle/>
          <a:p>
            <a:pPr lvl="0" algn="ctr"/>
            <a:r>
              <a:rPr lang="en-US" sz="3200" b="1" dirty="0" err="1">
                <a:solidFill>
                  <a:srgbClr val="3A3838"/>
                </a:solidFill>
                <a:latin typeface="Calibri"/>
                <a:ea typeface="Calibri"/>
                <a:cs typeface="Calibri"/>
                <a:sym typeface="Calibri"/>
              </a:rPr>
              <a:t>Υποενότητα</a:t>
            </a:r>
            <a:r>
              <a:rPr lang="en-US" sz="3200" b="1" dirty="0">
                <a:solidFill>
                  <a:srgbClr val="3A3838"/>
                </a:solidFill>
                <a:latin typeface="Calibri"/>
                <a:ea typeface="Calibri"/>
                <a:cs typeface="Calibri"/>
                <a:sym typeface="Calibri"/>
              </a:rPr>
              <a:t> </a:t>
            </a:r>
            <a:r>
              <a:rPr lang="el-GR" sz="3200" b="1" dirty="0">
                <a:solidFill>
                  <a:srgbClr val="3A3838"/>
                </a:solidFill>
                <a:latin typeface="Calibri"/>
                <a:ea typeface="Calibri"/>
                <a:cs typeface="Calibri"/>
                <a:sym typeface="Calibri"/>
              </a:rPr>
              <a:t>7.6: Θερμοπληξία</a:t>
            </a:r>
            <a:endParaRPr sz="3200" dirty="0">
              <a:solidFill>
                <a:srgbClr val="3A3838"/>
              </a:solidFill>
              <a:latin typeface="Calibri"/>
              <a:ea typeface="Calibri"/>
              <a:cs typeface="Calibri"/>
              <a:sym typeface="Calibri"/>
            </a:endParaRPr>
          </a:p>
        </p:txBody>
      </p:sp>
      <p:sp>
        <p:nvSpPr>
          <p:cNvPr id="822" name="Google Shape;822;p37"/>
          <p:cNvSpPr txBox="1"/>
          <p:nvPr/>
        </p:nvSpPr>
        <p:spPr>
          <a:xfrm>
            <a:off x="6290806" y="4325622"/>
            <a:ext cx="2616422"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100" b="1" dirty="0">
                <a:solidFill>
                  <a:schemeClr val="dk1"/>
                </a:solidFill>
                <a:latin typeface="Calibri"/>
                <a:ea typeface="Calibri"/>
                <a:cs typeface="Calibri"/>
                <a:sym typeface="Calibri"/>
              </a:rPr>
              <a:t>Εικόνα 7.15</a:t>
            </a:r>
            <a:r>
              <a:rPr lang="el-GR" sz="1100" dirty="0">
                <a:solidFill>
                  <a:schemeClr val="dk1"/>
                </a:solidFill>
                <a:latin typeface="Calibri"/>
                <a:ea typeface="Calibri"/>
                <a:cs typeface="Calibri"/>
                <a:sym typeface="Calibri"/>
              </a:rPr>
              <a:t>: Κρύες κομπρέσες στο λαιμό, </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τις μασχάλες και τη βουβωνική χώρα.</a:t>
            </a:r>
            <a:endParaRPr dirty="0"/>
          </a:p>
          <a:p>
            <a:pPr marL="0" marR="0" lvl="0" indent="0" algn="l" rtl="0">
              <a:spcBef>
                <a:spcPts val="0"/>
              </a:spcBef>
              <a:spcAft>
                <a:spcPts val="0"/>
              </a:spcAft>
              <a:buNone/>
            </a:pPr>
            <a:r>
              <a:rPr lang="el-GR" sz="1100" dirty="0">
                <a:solidFill>
                  <a:schemeClr val="dk1"/>
                </a:solidFill>
                <a:latin typeface="Calibri"/>
                <a:ea typeface="Calibri"/>
                <a:cs typeface="Calibri"/>
                <a:sym typeface="Calibri"/>
              </a:rPr>
              <a:t>(</a:t>
            </a:r>
            <a:r>
              <a:rPr lang="el-GR" sz="1100" dirty="0" err="1">
                <a:solidFill>
                  <a:schemeClr val="dk1"/>
                </a:solidFill>
                <a:latin typeface="Calibri"/>
                <a:ea typeface="Calibri"/>
                <a:cs typeface="Calibri"/>
                <a:sym typeface="Calibri"/>
              </a:rPr>
              <a:t>Copyright</a:t>
            </a:r>
            <a:r>
              <a:rPr lang="el-GR" sz="1100" dirty="0">
                <a:solidFill>
                  <a:schemeClr val="dk1"/>
                </a:solidFill>
                <a:latin typeface="Calibri"/>
                <a:ea typeface="Calibri"/>
                <a:cs typeface="Calibri"/>
                <a:sym typeface="Calibri"/>
              </a:rPr>
              <a:t>: onmed.gr.)</a:t>
            </a:r>
            <a:endParaRPr sz="1100" dirty="0">
              <a:solidFill>
                <a:schemeClr val="dk1"/>
              </a:solidFill>
              <a:latin typeface="Calibri"/>
              <a:ea typeface="Calibri"/>
              <a:cs typeface="Calibri"/>
              <a:sym typeface="Calibri"/>
            </a:endParaRPr>
          </a:p>
        </p:txBody>
      </p:sp>
      <p:pic>
        <p:nvPicPr>
          <p:cNvPr id="823" name="Google Shape;823;p37" descr="Αποτέλεσμα εικόνας για θερμοπληξια"/>
          <p:cNvPicPr preferRelativeResize="0"/>
          <p:nvPr/>
        </p:nvPicPr>
        <p:blipFill rotWithShape="1">
          <a:blip r:embed="rId3">
            <a:alphaModFix/>
          </a:blip>
          <a:srcRect/>
          <a:stretch/>
        </p:blipFill>
        <p:spPr>
          <a:xfrm>
            <a:off x="5780314" y="1785510"/>
            <a:ext cx="3363686" cy="2352667"/>
          </a:xfrm>
          <a:prstGeom prst="rect">
            <a:avLst/>
          </a:prstGeom>
          <a:noFill/>
          <a:ln>
            <a:noFill/>
          </a:ln>
        </p:spPr>
      </p:pic>
    </p:spTree>
  </p:cSld>
  <p:clrMapOvr>
    <a:masterClrMapping/>
  </p:clrMapOvr>
  <mc:AlternateContent xmlns:mc="http://schemas.openxmlformats.org/markup-compatibility/2006">
    <mc:Choice xmlns:mv="urn:schemas-microsoft-com:mac:vml" xmlns:p14="http://schemas.microsoft.com/office/powerpoint/2010/main" xmlns="" Requires="p14">
      <p:transition spd="med" p14:dur="700">
        <p:fad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1496</TotalTime>
  <Words>11472</Words>
  <Application>Microsoft Office PowerPoint</Application>
  <PresentationFormat>Προβολή στην οθόνη (4:3)</PresentationFormat>
  <Paragraphs>1316</Paragraphs>
  <Slides>206</Slides>
  <Notes>179</Notes>
  <HiddenSlides>0</HiddenSlides>
  <MMClips>5</MMClips>
  <ScaleCrop>false</ScaleCrop>
  <HeadingPairs>
    <vt:vector size="4" baseType="variant">
      <vt:variant>
        <vt:lpstr>Θέμα</vt:lpstr>
      </vt:variant>
      <vt:variant>
        <vt:i4>1</vt:i4>
      </vt:variant>
      <vt:variant>
        <vt:lpstr>Τίτλοι διαφανειών</vt:lpstr>
      </vt:variant>
      <vt:variant>
        <vt:i4>206</vt:i4>
      </vt:variant>
    </vt:vector>
  </HeadingPairs>
  <TitlesOfParts>
    <vt:vector size="207"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lpstr>Διαφάνεια 104</vt:lpstr>
      <vt:lpstr>Διαφάνεια 105</vt:lpstr>
      <vt:lpstr>Διαφάνεια 106</vt:lpstr>
      <vt:lpstr>Διαφάνεια 107</vt:lpstr>
      <vt:lpstr>Διαφάνεια 108</vt:lpstr>
      <vt:lpstr>Διαφάνεια 109</vt:lpstr>
      <vt:lpstr>Διαφάνεια 110</vt:lpstr>
      <vt:lpstr>Διαφάνεια 111</vt:lpstr>
      <vt:lpstr>Διαφάνεια 112</vt:lpstr>
      <vt:lpstr>Διαφάνεια 113</vt:lpstr>
      <vt:lpstr>Διαφάνεια 114</vt:lpstr>
      <vt:lpstr>Διαφάνεια 115</vt:lpstr>
      <vt:lpstr>Διαφάνεια 116</vt:lpstr>
      <vt:lpstr>Διαφάνεια 117</vt:lpstr>
      <vt:lpstr>Διαφάνεια 118</vt:lpstr>
      <vt:lpstr>Διαφάνεια 119</vt:lpstr>
      <vt:lpstr>Διαφάνεια 120</vt:lpstr>
      <vt:lpstr>Διαφάνεια 121</vt:lpstr>
      <vt:lpstr>Διαφάνεια 122</vt:lpstr>
      <vt:lpstr>Διαφάνεια 123</vt:lpstr>
      <vt:lpstr>Διαφάνεια 124</vt:lpstr>
      <vt:lpstr>Διαφάνεια 125</vt:lpstr>
      <vt:lpstr>Διαφάνεια 126</vt:lpstr>
      <vt:lpstr>Διαφάνεια 127</vt:lpstr>
      <vt:lpstr>Διαφάνεια 128</vt:lpstr>
      <vt:lpstr>Διαφάνεια 129</vt:lpstr>
      <vt:lpstr>Διαφάνεια 130</vt:lpstr>
      <vt:lpstr>Διαφάνεια 131</vt:lpstr>
      <vt:lpstr>Διαφάνεια 132</vt:lpstr>
      <vt:lpstr>Διαφάνεια 133</vt:lpstr>
      <vt:lpstr>Διαφάνεια 134</vt:lpstr>
      <vt:lpstr>Διαφάνεια 135</vt:lpstr>
      <vt:lpstr>Διαφάνεια 136</vt:lpstr>
      <vt:lpstr>Διαφάνεια 137</vt:lpstr>
      <vt:lpstr>Διαφάνεια 138</vt:lpstr>
      <vt:lpstr>Διαφάνεια 139</vt:lpstr>
      <vt:lpstr>Διαφάνεια 140</vt:lpstr>
      <vt:lpstr>Διαφάνεια 141</vt:lpstr>
      <vt:lpstr>Διαφάνεια 142</vt:lpstr>
      <vt:lpstr>Διαφάνεια 143</vt:lpstr>
      <vt:lpstr>Διαφάνεια 144</vt:lpstr>
      <vt:lpstr>Διαφάνεια 145</vt:lpstr>
      <vt:lpstr>Διαφάνεια 146</vt:lpstr>
      <vt:lpstr>Διαφάνεια 147</vt:lpstr>
      <vt:lpstr>Διαφάνεια 148</vt:lpstr>
      <vt:lpstr>Διαφάνεια 149</vt:lpstr>
      <vt:lpstr>Διαφάνεια 150</vt:lpstr>
      <vt:lpstr>Διαφάνεια 151</vt:lpstr>
      <vt:lpstr>Διαφάνεια 152</vt:lpstr>
      <vt:lpstr>ΑΝΑΚΕΦΑΛΑΙΩΣΗ </vt:lpstr>
      <vt:lpstr>Διαφάνεια 154</vt:lpstr>
      <vt:lpstr>Διαφάνεια 155</vt:lpstr>
      <vt:lpstr>Διαφάνεια 156</vt:lpstr>
      <vt:lpstr>Διαφάνεια 157</vt:lpstr>
      <vt:lpstr>Διαφάνεια 158</vt:lpstr>
      <vt:lpstr>Διαφάνεια 159</vt:lpstr>
      <vt:lpstr>Διαφάνεια 160</vt:lpstr>
      <vt:lpstr>Διαφάνεια 161</vt:lpstr>
      <vt:lpstr>Διαφάνεια 162</vt:lpstr>
      <vt:lpstr>Διαφάνεια 163</vt:lpstr>
      <vt:lpstr>Διαφάνεια 164</vt:lpstr>
      <vt:lpstr>Διαφάνεια 165</vt:lpstr>
      <vt:lpstr>Διαφάνεια 166</vt:lpstr>
      <vt:lpstr>Διαφάνεια 167</vt:lpstr>
      <vt:lpstr>Διαφάνεια 168</vt:lpstr>
      <vt:lpstr>Διαφάνεια 169</vt:lpstr>
      <vt:lpstr>Διαφάνεια 170</vt:lpstr>
      <vt:lpstr>Διαφάνεια 171</vt:lpstr>
      <vt:lpstr>Διαφάνεια 172</vt:lpstr>
      <vt:lpstr>Διαφάνεια 173</vt:lpstr>
      <vt:lpstr>Διαφάνεια 174</vt:lpstr>
      <vt:lpstr>Διαφάνεια 175</vt:lpstr>
      <vt:lpstr>Διαφάνεια 176</vt:lpstr>
      <vt:lpstr>Διαφάνεια 177</vt:lpstr>
      <vt:lpstr>Διαφάνεια 178</vt:lpstr>
      <vt:lpstr>Διαφάνεια 179</vt:lpstr>
      <vt:lpstr>Διαφάνεια 180</vt:lpstr>
      <vt:lpstr>Διαφάνεια 181</vt:lpstr>
      <vt:lpstr>Διαφάνεια 182</vt:lpstr>
      <vt:lpstr>Διαφάνεια 183</vt:lpstr>
      <vt:lpstr>Διαφάνεια 184</vt:lpstr>
      <vt:lpstr>Διαφάνεια 185</vt:lpstr>
      <vt:lpstr>Διαφάνεια 186</vt:lpstr>
      <vt:lpstr>Διαφάνεια 187</vt:lpstr>
      <vt:lpstr>Διαφάνεια 188</vt:lpstr>
      <vt:lpstr>Διαφάνεια 189</vt:lpstr>
      <vt:lpstr>Διαφάνεια 190</vt:lpstr>
      <vt:lpstr>Διαφάνεια 191</vt:lpstr>
      <vt:lpstr>Διαφάνεια 192</vt:lpstr>
      <vt:lpstr>Διαφάνεια 193</vt:lpstr>
      <vt:lpstr>Διαφάνεια 194</vt:lpstr>
      <vt:lpstr>Διαφάνεια 195</vt:lpstr>
      <vt:lpstr>Διαφάνεια 196</vt:lpstr>
      <vt:lpstr>Διαφάνεια 197</vt:lpstr>
      <vt:lpstr>Διαφάνεια 198</vt:lpstr>
      <vt:lpstr>Διαφάνεια 199</vt:lpstr>
      <vt:lpstr>Διαφάνεια 200</vt:lpstr>
      <vt:lpstr>Διαφάνεια 201</vt:lpstr>
      <vt:lpstr>Διαφάνεια 202</vt:lpstr>
      <vt:lpstr>Διαφάνεια 203</vt:lpstr>
      <vt:lpstr>Διαφάνεια 204</vt:lpstr>
      <vt:lpstr>Διαφάνεια 205</vt:lpstr>
      <vt:lpstr>Διαφάνεια 206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Ντίνα</cp:lastModifiedBy>
  <cp:revision>138</cp:revision>
  <dcterms:created xsi:type="dcterms:W3CDTF">2021-03-16T07:35:00Z</dcterms:created>
  <dcterms:modified xsi:type="dcterms:W3CDTF">2021-07-02T09:21:29Z</dcterms:modified>
</cp:coreProperties>
</file>