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69" r:id="rId16"/>
    <p:sldId id="270" r:id="rId17"/>
    <p:sldId id="272" r:id="rId18"/>
    <p:sldId id="273" r:id="rId19"/>
    <p:sldId id="274" r:id="rId20"/>
    <p:sldId id="275" r:id="rId21"/>
    <p:sldId id="277" r:id="rId22"/>
    <p:sldId id="278" r:id="rId23"/>
    <p:sldId id="279" r:id="rId24"/>
    <p:sldId id="280" r:id="rId25"/>
    <p:sldId id="282" r:id="rId26"/>
    <p:sldId id="284" r:id="rId27"/>
    <p:sldId id="285" r:id="rId28"/>
    <p:sldId id="286" r:id="rId29"/>
    <p:sldId id="287" r:id="rId30"/>
    <p:sldId id="289" r:id="rId31"/>
    <p:sldId id="290" r:id="rId32"/>
    <p:sldId id="291" r:id="rId33"/>
    <p:sldId id="293" r:id="rId34"/>
    <p:sldId id="294" r:id="rId35"/>
    <p:sldId id="295" r:id="rId36"/>
    <p:sldId id="296" r:id="rId37"/>
    <p:sldId id="297" r:id="rId38"/>
    <p:sldId id="299" r:id="rId39"/>
    <p:sldId id="300"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p:scale>
          <a:sx n="119" d="100"/>
          <a:sy n="119" d="100"/>
        </p:scale>
        <p:origin x="-96" y="-72"/>
      </p:cViewPr>
      <p:guideLst>
        <p:guide orient="horz" pos="2160"/>
        <p:guide pos="3840"/>
      </p:guideLst>
    </p:cSldViewPr>
  </p:slideViewPr>
  <p:notesTextViewPr>
    <p:cViewPr>
      <p:scale>
        <a:sx n="1" d="1"/>
        <a:sy n="1" d="1"/>
      </p:scale>
      <p:origin x="0" y="0"/>
    </p:cViewPr>
  </p:notesTextViewPr>
  <p:sorterViewPr>
    <p:cViewPr>
      <p:scale>
        <a:sx n="100" d="100"/>
        <a:sy n="100" d="100"/>
      </p:scale>
      <p:origin x="0" y="39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10D38-26DB-4A9C-BF7E-21E9BE55A22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l-GR"/>
        </a:p>
      </dgm:t>
    </dgm:pt>
    <dgm:pt modelId="{A62998CA-8F21-4F0C-9737-5B6938EE3790}">
      <dgm:prSet phldrT="[Κείμενο]"/>
      <dgm:spPr/>
      <dgm:t>
        <a:bodyPr/>
        <a:lstStyle/>
        <a:p>
          <a:r>
            <a:rPr lang="el-GR" dirty="0"/>
            <a:t>Πιστοποίηση παρεχόμενων γνώσεων και δεξιοτήτων (ΙΝΕΠ) Πιστοποίηση υπηρεσιών και διαδικασιών του ΕΚΔΔΑ (ISO 9001)</a:t>
          </a:r>
        </a:p>
      </dgm:t>
    </dgm:pt>
    <dgm:pt modelId="{7AD70F55-55BA-496F-B2B9-756F37481A7B}" type="parTrans" cxnId="{543090B6-5E17-4D3C-96FB-6E284AEB758A}">
      <dgm:prSet/>
      <dgm:spPr/>
      <dgm:t>
        <a:bodyPr/>
        <a:lstStyle/>
        <a:p>
          <a:endParaRPr lang="el-GR"/>
        </a:p>
      </dgm:t>
    </dgm:pt>
    <dgm:pt modelId="{A3C5A2AF-6132-4797-8566-BFAEF067C88F}" type="sibTrans" cxnId="{543090B6-5E17-4D3C-96FB-6E284AEB758A}">
      <dgm:prSet/>
      <dgm:spPr/>
      <dgm:t>
        <a:bodyPr/>
        <a:lstStyle/>
        <a:p>
          <a:endParaRPr lang="el-GR"/>
        </a:p>
      </dgm:t>
    </dgm:pt>
    <dgm:pt modelId="{A4DB26E9-4720-42D4-A3C4-7D369CC5EBE1}">
      <dgm:prSet/>
      <dgm:spPr/>
      <dgm:t>
        <a:bodyPr/>
        <a:lstStyle/>
        <a:p>
          <a:r>
            <a:rPr lang="el-GR" dirty="0"/>
            <a:t>Ολοκληρωμένο σύστημα Ανίχνευσης εκπαιδευτικών Αναγκών και αναγκών στελέχωσης με στελέχη ταχείας εξέλιξης  και υψηλής εξειδίκευσης Εκπόνηση Επιχειρησιακών Σχεδίων Εκπαίδευσης και σύγχρονων Προγραμμάτων σπουδών</a:t>
          </a:r>
        </a:p>
      </dgm:t>
    </dgm:pt>
    <dgm:pt modelId="{A17137DF-860C-446E-8721-32987A5FC532}" type="parTrans" cxnId="{6B96DCE3-DDDF-4F29-830A-53B4083E60D3}">
      <dgm:prSet/>
      <dgm:spPr/>
      <dgm:t>
        <a:bodyPr/>
        <a:lstStyle/>
        <a:p>
          <a:endParaRPr lang="el-GR"/>
        </a:p>
      </dgm:t>
    </dgm:pt>
    <dgm:pt modelId="{EFBE0600-A116-4BF8-B8CA-567BB14909DF}" type="sibTrans" cxnId="{6B96DCE3-DDDF-4F29-830A-53B4083E60D3}">
      <dgm:prSet/>
      <dgm:spPr/>
      <dgm:t>
        <a:bodyPr/>
        <a:lstStyle/>
        <a:p>
          <a:endParaRPr lang="el-GR"/>
        </a:p>
      </dgm:t>
    </dgm:pt>
    <dgm:pt modelId="{A297616B-126D-41B5-B051-096DBB66EE23}">
      <dgm:prSet phldrT="[Κείμενο]"/>
      <dgm:spPr/>
      <dgm:t>
        <a:bodyPr/>
        <a:lstStyle/>
        <a:p>
          <a:r>
            <a:rPr lang="el-GR" dirty="0"/>
            <a:t>Αξιολόγηση- Αποτίμηση της Εκπαίδευσης Ανασχεδιασμός και διαρκή βελτίωση Περιεχομένου δράσεων</a:t>
          </a:r>
        </a:p>
      </dgm:t>
    </dgm:pt>
    <dgm:pt modelId="{ECAC1BE2-01A5-468E-A051-EEE6C705199D}" type="sibTrans" cxnId="{52887424-07EB-428E-8967-47FDAFC317FA}">
      <dgm:prSet/>
      <dgm:spPr/>
      <dgm:t>
        <a:bodyPr/>
        <a:lstStyle/>
        <a:p>
          <a:endParaRPr lang="el-GR"/>
        </a:p>
      </dgm:t>
    </dgm:pt>
    <dgm:pt modelId="{CE934485-8C0A-4608-AF3B-8250DB1BB112}" type="parTrans" cxnId="{52887424-07EB-428E-8967-47FDAFC317FA}">
      <dgm:prSet/>
      <dgm:spPr/>
      <dgm:t>
        <a:bodyPr/>
        <a:lstStyle/>
        <a:p>
          <a:endParaRPr lang="el-GR"/>
        </a:p>
      </dgm:t>
    </dgm:pt>
    <dgm:pt modelId="{1CF2A041-5956-487E-A41E-5039DE25DAE9}">
      <dgm:prSet phldrT="[Κείμενο]"/>
      <dgm:spPr/>
      <dgm:t>
        <a:bodyPr/>
        <a:lstStyle/>
        <a:p>
          <a:r>
            <a:rPr lang="el-GR" dirty="0"/>
            <a:t>Εκπόνηση Επιχειρησιακών Σχεδίων Εκπαίδευσης και σύγχρονων Προγραμμάτων σπουδών</a:t>
          </a:r>
        </a:p>
      </dgm:t>
    </dgm:pt>
    <dgm:pt modelId="{94E70F7A-88B7-432D-A789-9FD0AF550473}" type="sibTrans" cxnId="{8CB10EE2-87BF-4553-8DE1-63E13C1AAF84}">
      <dgm:prSet/>
      <dgm:spPr/>
      <dgm:t>
        <a:bodyPr/>
        <a:lstStyle/>
        <a:p>
          <a:endParaRPr lang="el-GR"/>
        </a:p>
      </dgm:t>
    </dgm:pt>
    <dgm:pt modelId="{97256E68-50A7-40E6-9D20-F8341CD951B5}" type="parTrans" cxnId="{8CB10EE2-87BF-4553-8DE1-63E13C1AAF84}">
      <dgm:prSet/>
      <dgm:spPr/>
      <dgm:t>
        <a:bodyPr/>
        <a:lstStyle/>
        <a:p>
          <a:endParaRPr lang="el-GR"/>
        </a:p>
      </dgm:t>
    </dgm:pt>
    <dgm:pt modelId="{C7A12D71-972B-449A-A380-BC5BA2F7EF77}" type="pres">
      <dgm:prSet presAssocID="{A1410D38-26DB-4A9C-BF7E-21E9BE55A22B}" presName="cycle" presStyleCnt="0">
        <dgm:presLayoutVars>
          <dgm:dir/>
          <dgm:resizeHandles val="exact"/>
        </dgm:presLayoutVars>
      </dgm:prSet>
      <dgm:spPr/>
      <dgm:t>
        <a:bodyPr/>
        <a:lstStyle/>
        <a:p>
          <a:endParaRPr lang="el-GR"/>
        </a:p>
      </dgm:t>
    </dgm:pt>
    <dgm:pt modelId="{3C57919A-CB7D-4147-B8A7-275D0BFD1FA7}" type="pres">
      <dgm:prSet presAssocID="{1CF2A041-5956-487E-A41E-5039DE25DAE9}" presName="dummy" presStyleCnt="0"/>
      <dgm:spPr/>
    </dgm:pt>
    <dgm:pt modelId="{A76CEFEE-4F2D-4017-990E-2876346DD915}" type="pres">
      <dgm:prSet presAssocID="{1CF2A041-5956-487E-A41E-5039DE25DAE9}" presName="node" presStyleLbl="revTx" presStyleIdx="0" presStyleCnt="4">
        <dgm:presLayoutVars>
          <dgm:bulletEnabled val="1"/>
        </dgm:presLayoutVars>
      </dgm:prSet>
      <dgm:spPr/>
      <dgm:t>
        <a:bodyPr/>
        <a:lstStyle/>
        <a:p>
          <a:endParaRPr lang="el-GR"/>
        </a:p>
      </dgm:t>
    </dgm:pt>
    <dgm:pt modelId="{4C8A6968-1352-483F-9624-959673986384}" type="pres">
      <dgm:prSet presAssocID="{94E70F7A-88B7-432D-A789-9FD0AF550473}" presName="sibTrans" presStyleLbl="node1" presStyleIdx="0" presStyleCnt="4"/>
      <dgm:spPr/>
      <dgm:t>
        <a:bodyPr/>
        <a:lstStyle/>
        <a:p>
          <a:endParaRPr lang="el-GR"/>
        </a:p>
      </dgm:t>
    </dgm:pt>
    <dgm:pt modelId="{E4EA811E-6291-4D69-BBB1-2656E892CAA3}" type="pres">
      <dgm:prSet presAssocID="{A62998CA-8F21-4F0C-9737-5B6938EE3790}" presName="dummy" presStyleCnt="0"/>
      <dgm:spPr/>
    </dgm:pt>
    <dgm:pt modelId="{4A43416A-E247-4448-A0BB-9560998A4E1D}" type="pres">
      <dgm:prSet presAssocID="{A62998CA-8F21-4F0C-9737-5B6938EE3790}" presName="node" presStyleLbl="revTx" presStyleIdx="1" presStyleCnt="4">
        <dgm:presLayoutVars>
          <dgm:bulletEnabled val="1"/>
        </dgm:presLayoutVars>
      </dgm:prSet>
      <dgm:spPr/>
      <dgm:t>
        <a:bodyPr/>
        <a:lstStyle/>
        <a:p>
          <a:endParaRPr lang="el-GR"/>
        </a:p>
      </dgm:t>
    </dgm:pt>
    <dgm:pt modelId="{125C5136-2148-4DA5-BA60-945849B4B3EB}" type="pres">
      <dgm:prSet presAssocID="{A3C5A2AF-6132-4797-8566-BFAEF067C88F}" presName="sibTrans" presStyleLbl="node1" presStyleIdx="1" presStyleCnt="4"/>
      <dgm:spPr/>
      <dgm:t>
        <a:bodyPr/>
        <a:lstStyle/>
        <a:p>
          <a:endParaRPr lang="el-GR"/>
        </a:p>
      </dgm:t>
    </dgm:pt>
    <dgm:pt modelId="{B5277487-D358-4D06-A7C9-9A5FAC8615D4}" type="pres">
      <dgm:prSet presAssocID="{A297616B-126D-41B5-B051-096DBB66EE23}" presName="dummy" presStyleCnt="0"/>
      <dgm:spPr/>
    </dgm:pt>
    <dgm:pt modelId="{9A2C7685-B119-49C6-BE52-D2A10DF60F58}" type="pres">
      <dgm:prSet presAssocID="{A297616B-126D-41B5-B051-096DBB66EE23}" presName="node" presStyleLbl="revTx" presStyleIdx="2" presStyleCnt="4">
        <dgm:presLayoutVars>
          <dgm:bulletEnabled val="1"/>
        </dgm:presLayoutVars>
      </dgm:prSet>
      <dgm:spPr/>
      <dgm:t>
        <a:bodyPr/>
        <a:lstStyle/>
        <a:p>
          <a:endParaRPr lang="el-GR"/>
        </a:p>
      </dgm:t>
    </dgm:pt>
    <dgm:pt modelId="{F8484B74-9133-4D0B-AD3C-9944D50CC6A5}" type="pres">
      <dgm:prSet presAssocID="{ECAC1BE2-01A5-468E-A051-EEE6C705199D}" presName="sibTrans" presStyleLbl="node1" presStyleIdx="2" presStyleCnt="4" custScaleX="101219"/>
      <dgm:spPr/>
      <dgm:t>
        <a:bodyPr/>
        <a:lstStyle/>
        <a:p>
          <a:endParaRPr lang="el-GR"/>
        </a:p>
      </dgm:t>
    </dgm:pt>
    <dgm:pt modelId="{6A4C2AEC-F381-4232-A0D8-8A3850DF7FC3}" type="pres">
      <dgm:prSet presAssocID="{A4DB26E9-4720-42D4-A3C4-7D369CC5EBE1}" presName="dummy" presStyleCnt="0"/>
      <dgm:spPr/>
    </dgm:pt>
    <dgm:pt modelId="{60F841FC-2E6C-4AF8-BF19-0EE218DC68F9}" type="pres">
      <dgm:prSet presAssocID="{A4DB26E9-4720-42D4-A3C4-7D369CC5EBE1}" presName="node" presStyleLbl="revTx" presStyleIdx="3" presStyleCnt="4">
        <dgm:presLayoutVars>
          <dgm:bulletEnabled val="1"/>
        </dgm:presLayoutVars>
      </dgm:prSet>
      <dgm:spPr/>
      <dgm:t>
        <a:bodyPr/>
        <a:lstStyle/>
        <a:p>
          <a:endParaRPr lang="el-GR"/>
        </a:p>
      </dgm:t>
    </dgm:pt>
    <dgm:pt modelId="{BF71D61D-A110-4F60-B602-2AF7C965DE07}" type="pres">
      <dgm:prSet presAssocID="{EFBE0600-A116-4BF8-B8CA-567BB14909DF}" presName="sibTrans" presStyleLbl="node1" presStyleIdx="3" presStyleCnt="4"/>
      <dgm:spPr/>
      <dgm:t>
        <a:bodyPr/>
        <a:lstStyle/>
        <a:p>
          <a:endParaRPr lang="el-GR"/>
        </a:p>
      </dgm:t>
    </dgm:pt>
  </dgm:ptLst>
  <dgm:cxnLst>
    <dgm:cxn modelId="{8CB10EE2-87BF-4553-8DE1-63E13C1AAF84}" srcId="{A1410D38-26DB-4A9C-BF7E-21E9BE55A22B}" destId="{1CF2A041-5956-487E-A41E-5039DE25DAE9}" srcOrd="0" destOrd="0" parTransId="{97256E68-50A7-40E6-9D20-F8341CD951B5}" sibTransId="{94E70F7A-88B7-432D-A789-9FD0AF550473}"/>
    <dgm:cxn modelId="{6B96DCE3-DDDF-4F29-830A-53B4083E60D3}" srcId="{A1410D38-26DB-4A9C-BF7E-21E9BE55A22B}" destId="{A4DB26E9-4720-42D4-A3C4-7D369CC5EBE1}" srcOrd="3" destOrd="0" parTransId="{A17137DF-860C-446E-8721-32987A5FC532}" sibTransId="{EFBE0600-A116-4BF8-B8CA-567BB14909DF}"/>
    <dgm:cxn modelId="{1B079135-B06A-47CA-B2CA-967D5876374E}" type="presOf" srcId="{A3C5A2AF-6132-4797-8566-BFAEF067C88F}" destId="{125C5136-2148-4DA5-BA60-945849B4B3EB}" srcOrd="0" destOrd="0" presId="urn:microsoft.com/office/officeart/2005/8/layout/cycle1"/>
    <dgm:cxn modelId="{5E1A33EF-D88E-45E6-B3A6-1079FCD4A1ED}" type="presOf" srcId="{1CF2A041-5956-487E-A41E-5039DE25DAE9}" destId="{A76CEFEE-4F2D-4017-990E-2876346DD915}" srcOrd="0" destOrd="0" presId="urn:microsoft.com/office/officeart/2005/8/layout/cycle1"/>
    <dgm:cxn modelId="{5E7DE015-4CDB-4130-9146-E26C18518E4E}" type="presOf" srcId="{A62998CA-8F21-4F0C-9737-5B6938EE3790}" destId="{4A43416A-E247-4448-A0BB-9560998A4E1D}" srcOrd="0" destOrd="0" presId="urn:microsoft.com/office/officeart/2005/8/layout/cycle1"/>
    <dgm:cxn modelId="{F8681446-9B1D-4670-BC9C-94F1EE2C0230}" type="presOf" srcId="{A4DB26E9-4720-42D4-A3C4-7D369CC5EBE1}" destId="{60F841FC-2E6C-4AF8-BF19-0EE218DC68F9}" srcOrd="0" destOrd="0" presId="urn:microsoft.com/office/officeart/2005/8/layout/cycle1"/>
    <dgm:cxn modelId="{B70F4385-550A-449E-B284-1E02C9B8B8B3}" type="presOf" srcId="{A1410D38-26DB-4A9C-BF7E-21E9BE55A22B}" destId="{C7A12D71-972B-449A-A380-BC5BA2F7EF77}" srcOrd="0" destOrd="0" presId="urn:microsoft.com/office/officeart/2005/8/layout/cycle1"/>
    <dgm:cxn modelId="{543090B6-5E17-4D3C-96FB-6E284AEB758A}" srcId="{A1410D38-26DB-4A9C-BF7E-21E9BE55A22B}" destId="{A62998CA-8F21-4F0C-9737-5B6938EE3790}" srcOrd="1" destOrd="0" parTransId="{7AD70F55-55BA-496F-B2B9-756F37481A7B}" sibTransId="{A3C5A2AF-6132-4797-8566-BFAEF067C88F}"/>
    <dgm:cxn modelId="{29272300-A2DF-4B2F-BAC9-9364CE8A951E}" type="presOf" srcId="{94E70F7A-88B7-432D-A789-9FD0AF550473}" destId="{4C8A6968-1352-483F-9624-959673986384}" srcOrd="0" destOrd="0" presId="urn:microsoft.com/office/officeart/2005/8/layout/cycle1"/>
    <dgm:cxn modelId="{2FE7934A-C040-4B19-975E-C898DB038E30}" type="presOf" srcId="{ECAC1BE2-01A5-468E-A051-EEE6C705199D}" destId="{F8484B74-9133-4D0B-AD3C-9944D50CC6A5}" srcOrd="0" destOrd="0" presId="urn:microsoft.com/office/officeart/2005/8/layout/cycle1"/>
    <dgm:cxn modelId="{85852D87-071C-40FE-9389-02A415C1BC8D}" type="presOf" srcId="{EFBE0600-A116-4BF8-B8CA-567BB14909DF}" destId="{BF71D61D-A110-4F60-B602-2AF7C965DE07}" srcOrd="0" destOrd="0" presId="urn:microsoft.com/office/officeart/2005/8/layout/cycle1"/>
    <dgm:cxn modelId="{C2EB3596-89D7-4E1A-B915-1986C364DA73}" type="presOf" srcId="{A297616B-126D-41B5-B051-096DBB66EE23}" destId="{9A2C7685-B119-49C6-BE52-D2A10DF60F58}" srcOrd="0" destOrd="0" presId="urn:microsoft.com/office/officeart/2005/8/layout/cycle1"/>
    <dgm:cxn modelId="{52887424-07EB-428E-8967-47FDAFC317FA}" srcId="{A1410D38-26DB-4A9C-BF7E-21E9BE55A22B}" destId="{A297616B-126D-41B5-B051-096DBB66EE23}" srcOrd="2" destOrd="0" parTransId="{CE934485-8C0A-4608-AF3B-8250DB1BB112}" sibTransId="{ECAC1BE2-01A5-468E-A051-EEE6C705199D}"/>
    <dgm:cxn modelId="{8D8D54DB-18C8-4CB9-AEF8-17DC621BEC98}" type="presParOf" srcId="{C7A12D71-972B-449A-A380-BC5BA2F7EF77}" destId="{3C57919A-CB7D-4147-B8A7-275D0BFD1FA7}" srcOrd="0" destOrd="0" presId="urn:microsoft.com/office/officeart/2005/8/layout/cycle1"/>
    <dgm:cxn modelId="{5889F5AC-B1D7-408E-B5CB-5B59620BA793}" type="presParOf" srcId="{C7A12D71-972B-449A-A380-BC5BA2F7EF77}" destId="{A76CEFEE-4F2D-4017-990E-2876346DD915}" srcOrd="1" destOrd="0" presId="urn:microsoft.com/office/officeart/2005/8/layout/cycle1"/>
    <dgm:cxn modelId="{9188D642-F6B5-4EE8-9A27-EE27A8B715A3}" type="presParOf" srcId="{C7A12D71-972B-449A-A380-BC5BA2F7EF77}" destId="{4C8A6968-1352-483F-9624-959673986384}" srcOrd="2" destOrd="0" presId="urn:microsoft.com/office/officeart/2005/8/layout/cycle1"/>
    <dgm:cxn modelId="{6CB0C3CA-A4B2-4028-ACC6-2F44DD7D4922}" type="presParOf" srcId="{C7A12D71-972B-449A-A380-BC5BA2F7EF77}" destId="{E4EA811E-6291-4D69-BBB1-2656E892CAA3}" srcOrd="3" destOrd="0" presId="urn:microsoft.com/office/officeart/2005/8/layout/cycle1"/>
    <dgm:cxn modelId="{0F2AC9A9-2324-4BDF-9115-5B1BDD13ECA9}" type="presParOf" srcId="{C7A12D71-972B-449A-A380-BC5BA2F7EF77}" destId="{4A43416A-E247-4448-A0BB-9560998A4E1D}" srcOrd="4" destOrd="0" presId="urn:microsoft.com/office/officeart/2005/8/layout/cycle1"/>
    <dgm:cxn modelId="{2998EF68-99CC-44CC-9EAA-A866E0B5D361}" type="presParOf" srcId="{C7A12D71-972B-449A-A380-BC5BA2F7EF77}" destId="{125C5136-2148-4DA5-BA60-945849B4B3EB}" srcOrd="5" destOrd="0" presId="urn:microsoft.com/office/officeart/2005/8/layout/cycle1"/>
    <dgm:cxn modelId="{4592BF86-F523-46EC-AA61-88CCAB3B81E2}" type="presParOf" srcId="{C7A12D71-972B-449A-A380-BC5BA2F7EF77}" destId="{B5277487-D358-4D06-A7C9-9A5FAC8615D4}" srcOrd="6" destOrd="0" presId="urn:microsoft.com/office/officeart/2005/8/layout/cycle1"/>
    <dgm:cxn modelId="{8CC93687-313A-4B3D-B092-D1E377D818DB}" type="presParOf" srcId="{C7A12D71-972B-449A-A380-BC5BA2F7EF77}" destId="{9A2C7685-B119-49C6-BE52-D2A10DF60F58}" srcOrd="7" destOrd="0" presId="urn:microsoft.com/office/officeart/2005/8/layout/cycle1"/>
    <dgm:cxn modelId="{1FFE73E3-6577-4787-A9B3-6E8AC757209F}" type="presParOf" srcId="{C7A12D71-972B-449A-A380-BC5BA2F7EF77}" destId="{F8484B74-9133-4D0B-AD3C-9944D50CC6A5}" srcOrd="8" destOrd="0" presId="urn:microsoft.com/office/officeart/2005/8/layout/cycle1"/>
    <dgm:cxn modelId="{B1307B85-BE94-4DA0-96A1-3EDB0BF4AA79}" type="presParOf" srcId="{C7A12D71-972B-449A-A380-BC5BA2F7EF77}" destId="{6A4C2AEC-F381-4232-A0D8-8A3850DF7FC3}" srcOrd="9" destOrd="0" presId="urn:microsoft.com/office/officeart/2005/8/layout/cycle1"/>
    <dgm:cxn modelId="{3AB69443-C126-43A5-A248-37E7920C3B99}" type="presParOf" srcId="{C7A12D71-972B-449A-A380-BC5BA2F7EF77}" destId="{60F841FC-2E6C-4AF8-BF19-0EE218DC68F9}" srcOrd="10" destOrd="0" presId="urn:microsoft.com/office/officeart/2005/8/layout/cycle1"/>
    <dgm:cxn modelId="{532935D8-0CE6-42BC-B10C-DE651EA49011}" type="presParOf" srcId="{C7A12D71-972B-449A-A380-BC5BA2F7EF77}" destId="{BF71D61D-A110-4F60-B602-2AF7C965DE07}"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CEFEE-4F2D-4017-990E-2876346DD915}">
      <dsp:nvSpPr>
        <dsp:cNvPr id="0" name=""/>
        <dsp:cNvSpPr/>
      </dsp:nvSpPr>
      <dsp:spPr>
        <a:xfrm>
          <a:off x="5833232" y="107626"/>
          <a:ext cx="1719622" cy="1719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kern="1200" dirty="0"/>
            <a:t>Εκπόνηση Επιχειρησιακών Σχεδίων Εκπαίδευσης και σύγχρονων Προγραμμάτων σπουδών</a:t>
          </a:r>
        </a:p>
      </dsp:txBody>
      <dsp:txXfrm>
        <a:off x="5833232" y="107626"/>
        <a:ext cx="1719622" cy="1719622"/>
      </dsp:txXfrm>
    </dsp:sp>
    <dsp:sp modelId="{4C8A6968-1352-483F-9624-959673986384}">
      <dsp:nvSpPr>
        <dsp:cNvPr id="0" name=""/>
        <dsp:cNvSpPr/>
      </dsp:nvSpPr>
      <dsp:spPr>
        <a:xfrm>
          <a:off x="2804835" y="-616"/>
          <a:ext cx="4856262" cy="4856262"/>
        </a:xfrm>
        <a:prstGeom prst="circularArrow">
          <a:avLst>
            <a:gd name="adj1" fmla="val 6905"/>
            <a:gd name="adj2" fmla="val 465588"/>
            <a:gd name="adj3" fmla="val 548424"/>
            <a:gd name="adj4" fmla="val 20585989"/>
            <a:gd name="adj5" fmla="val 805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43416A-E247-4448-A0BB-9560998A4E1D}">
      <dsp:nvSpPr>
        <dsp:cNvPr id="0" name=""/>
        <dsp:cNvSpPr/>
      </dsp:nvSpPr>
      <dsp:spPr>
        <a:xfrm>
          <a:off x="5833232" y="3027780"/>
          <a:ext cx="1719622" cy="1719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kern="1200" dirty="0"/>
            <a:t>Πιστοποίηση παρεχόμενων γνώσεων και δεξιοτήτων (ΙΝΕΠ) Πιστοποίηση υπηρεσιών και διαδικασιών του ΕΚΔΔΑ (ISO 9001)</a:t>
          </a:r>
        </a:p>
      </dsp:txBody>
      <dsp:txXfrm>
        <a:off x="5833232" y="3027780"/>
        <a:ext cx="1719622" cy="1719622"/>
      </dsp:txXfrm>
    </dsp:sp>
    <dsp:sp modelId="{125C5136-2148-4DA5-BA60-945849B4B3EB}">
      <dsp:nvSpPr>
        <dsp:cNvPr id="0" name=""/>
        <dsp:cNvSpPr/>
      </dsp:nvSpPr>
      <dsp:spPr>
        <a:xfrm>
          <a:off x="2804835" y="-616"/>
          <a:ext cx="4856262" cy="4856262"/>
        </a:xfrm>
        <a:prstGeom prst="circularArrow">
          <a:avLst>
            <a:gd name="adj1" fmla="val 6905"/>
            <a:gd name="adj2" fmla="val 465588"/>
            <a:gd name="adj3" fmla="val 5948424"/>
            <a:gd name="adj4" fmla="val 4385989"/>
            <a:gd name="adj5" fmla="val 805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2C7685-B119-49C6-BE52-D2A10DF60F58}">
      <dsp:nvSpPr>
        <dsp:cNvPr id="0" name=""/>
        <dsp:cNvSpPr/>
      </dsp:nvSpPr>
      <dsp:spPr>
        <a:xfrm>
          <a:off x="2913078" y="3027780"/>
          <a:ext cx="1719622" cy="1719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kern="1200" dirty="0"/>
            <a:t>Αξιολόγηση- Αποτίμηση της Εκπαίδευσης Ανασχεδιασμός και διαρκή βελτίωση Περιεχομένου δράσεων</a:t>
          </a:r>
        </a:p>
      </dsp:txBody>
      <dsp:txXfrm>
        <a:off x="2913078" y="3027780"/>
        <a:ext cx="1719622" cy="1719622"/>
      </dsp:txXfrm>
    </dsp:sp>
    <dsp:sp modelId="{F8484B74-9133-4D0B-AD3C-9944D50CC6A5}">
      <dsp:nvSpPr>
        <dsp:cNvPr id="0" name=""/>
        <dsp:cNvSpPr/>
      </dsp:nvSpPr>
      <dsp:spPr>
        <a:xfrm>
          <a:off x="2775236" y="-616"/>
          <a:ext cx="4915460" cy="4856262"/>
        </a:xfrm>
        <a:prstGeom prst="circularArrow">
          <a:avLst>
            <a:gd name="adj1" fmla="val 6905"/>
            <a:gd name="adj2" fmla="val 465588"/>
            <a:gd name="adj3" fmla="val 11348424"/>
            <a:gd name="adj4" fmla="val 9785989"/>
            <a:gd name="adj5" fmla="val 805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F841FC-2E6C-4AF8-BF19-0EE218DC68F9}">
      <dsp:nvSpPr>
        <dsp:cNvPr id="0" name=""/>
        <dsp:cNvSpPr/>
      </dsp:nvSpPr>
      <dsp:spPr>
        <a:xfrm>
          <a:off x="2913078" y="107626"/>
          <a:ext cx="1719622" cy="1719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kern="1200" dirty="0"/>
            <a:t>Ολοκληρωμένο σύστημα Ανίχνευσης εκπαιδευτικών Αναγκών και αναγκών στελέχωσης με στελέχη ταχείας εξέλιξης  και υψηλής εξειδίκευσης Εκπόνηση Επιχειρησιακών Σχεδίων Εκπαίδευσης και σύγχρονων Προγραμμάτων σπουδών</a:t>
          </a:r>
        </a:p>
      </dsp:txBody>
      <dsp:txXfrm>
        <a:off x="2913078" y="107626"/>
        <a:ext cx="1719622" cy="1719622"/>
      </dsp:txXfrm>
    </dsp:sp>
    <dsp:sp modelId="{BF71D61D-A110-4F60-B602-2AF7C965DE07}">
      <dsp:nvSpPr>
        <dsp:cNvPr id="0" name=""/>
        <dsp:cNvSpPr/>
      </dsp:nvSpPr>
      <dsp:spPr>
        <a:xfrm>
          <a:off x="2804835" y="-616"/>
          <a:ext cx="4856262" cy="4856262"/>
        </a:xfrm>
        <a:prstGeom prst="circularArrow">
          <a:avLst>
            <a:gd name="adj1" fmla="val 6905"/>
            <a:gd name="adj2" fmla="val 465588"/>
            <a:gd name="adj3" fmla="val 16748424"/>
            <a:gd name="adj4" fmla="val 15185989"/>
            <a:gd name="adj5" fmla="val 805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A919F4-18B1-4BB3-B6E6-92E890B1B34B}" type="datetimeFigureOut">
              <a:rPr lang="el-GR" smtClean="0"/>
              <a:t>27/5/2021</a:t>
            </a:fld>
            <a:endParaRPr lang="el-GR"/>
          </a:p>
        </p:txBody>
      </p:sp>
      <p:sp>
        <p:nvSpPr>
          <p:cNvPr id="4" name="Θέση εικόνας διαφάνειας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E83CBC-4DDD-4692-B646-7E0D0775F371}" type="slidenum">
              <a:rPr lang="el-GR" smtClean="0"/>
              <a:t>‹#›</a:t>
            </a:fld>
            <a:endParaRPr lang="el-GR"/>
          </a:p>
        </p:txBody>
      </p:sp>
    </p:spTree>
    <p:extLst>
      <p:ext uri="{BB962C8B-B14F-4D97-AF65-F5344CB8AC3E}">
        <p14:creationId xmlns:p14="http://schemas.microsoft.com/office/powerpoint/2010/main" val="364226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1</a:t>
            </a:fld>
            <a:endParaRPr lang="el-GR"/>
          </a:p>
        </p:txBody>
      </p:sp>
    </p:spTree>
    <p:extLst>
      <p:ext uri="{BB962C8B-B14F-4D97-AF65-F5344CB8AC3E}">
        <p14:creationId xmlns:p14="http://schemas.microsoft.com/office/powerpoint/2010/main" val="2735232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10</a:t>
            </a:fld>
            <a:endParaRPr lang="el-GR"/>
          </a:p>
        </p:txBody>
      </p:sp>
    </p:spTree>
    <p:extLst>
      <p:ext uri="{BB962C8B-B14F-4D97-AF65-F5344CB8AC3E}">
        <p14:creationId xmlns:p14="http://schemas.microsoft.com/office/powerpoint/2010/main" val="1905796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11</a:t>
            </a:fld>
            <a:endParaRPr lang="el-GR"/>
          </a:p>
        </p:txBody>
      </p:sp>
    </p:spTree>
    <p:extLst>
      <p:ext uri="{BB962C8B-B14F-4D97-AF65-F5344CB8AC3E}">
        <p14:creationId xmlns:p14="http://schemas.microsoft.com/office/powerpoint/2010/main" val="762026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12</a:t>
            </a:fld>
            <a:endParaRPr lang="el-GR"/>
          </a:p>
        </p:txBody>
      </p:sp>
    </p:spTree>
    <p:extLst>
      <p:ext uri="{BB962C8B-B14F-4D97-AF65-F5344CB8AC3E}">
        <p14:creationId xmlns:p14="http://schemas.microsoft.com/office/powerpoint/2010/main" val="3191025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13</a:t>
            </a:fld>
            <a:endParaRPr lang="el-GR"/>
          </a:p>
        </p:txBody>
      </p:sp>
    </p:spTree>
    <p:extLst>
      <p:ext uri="{BB962C8B-B14F-4D97-AF65-F5344CB8AC3E}">
        <p14:creationId xmlns:p14="http://schemas.microsoft.com/office/powerpoint/2010/main" val="282568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14</a:t>
            </a:fld>
            <a:endParaRPr lang="el-GR"/>
          </a:p>
        </p:txBody>
      </p:sp>
    </p:spTree>
    <p:extLst>
      <p:ext uri="{BB962C8B-B14F-4D97-AF65-F5344CB8AC3E}">
        <p14:creationId xmlns:p14="http://schemas.microsoft.com/office/powerpoint/2010/main" val="3640298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15</a:t>
            </a:fld>
            <a:endParaRPr lang="el-GR"/>
          </a:p>
        </p:txBody>
      </p:sp>
    </p:spTree>
    <p:extLst>
      <p:ext uri="{BB962C8B-B14F-4D97-AF65-F5344CB8AC3E}">
        <p14:creationId xmlns:p14="http://schemas.microsoft.com/office/powerpoint/2010/main" val="625602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16</a:t>
            </a:fld>
            <a:endParaRPr lang="el-GR"/>
          </a:p>
        </p:txBody>
      </p:sp>
    </p:spTree>
    <p:extLst>
      <p:ext uri="{BB962C8B-B14F-4D97-AF65-F5344CB8AC3E}">
        <p14:creationId xmlns:p14="http://schemas.microsoft.com/office/powerpoint/2010/main" val="3990607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17</a:t>
            </a:fld>
            <a:endParaRPr lang="el-GR"/>
          </a:p>
        </p:txBody>
      </p:sp>
    </p:spTree>
    <p:extLst>
      <p:ext uri="{BB962C8B-B14F-4D97-AF65-F5344CB8AC3E}">
        <p14:creationId xmlns:p14="http://schemas.microsoft.com/office/powerpoint/2010/main" val="3707006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18</a:t>
            </a:fld>
            <a:endParaRPr lang="el-GR"/>
          </a:p>
        </p:txBody>
      </p:sp>
    </p:spTree>
    <p:extLst>
      <p:ext uri="{BB962C8B-B14F-4D97-AF65-F5344CB8AC3E}">
        <p14:creationId xmlns:p14="http://schemas.microsoft.com/office/powerpoint/2010/main" val="545893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19</a:t>
            </a:fld>
            <a:endParaRPr lang="el-GR"/>
          </a:p>
        </p:txBody>
      </p:sp>
    </p:spTree>
    <p:extLst>
      <p:ext uri="{BB962C8B-B14F-4D97-AF65-F5344CB8AC3E}">
        <p14:creationId xmlns:p14="http://schemas.microsoft.com/office/powerpoint/2010/main" val="321313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2</a:t>
            </a:fld>
            <a:endParaRPr lang="el-GR"/>
          </a:p>
        </p:txBody>
      </p:sp>
    </p:spTree>
    <p:extLst>
      <p:ext uri="{BB962C8B-B14F-4D97-AF65-F5344CB8AC3E}">
        <p14:creationId xmlns:p14="http://schemas.microsoft.com/office/powerpoint/2010/main" val="3497382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20</a:t>
            </a:fld>
            <a:endParaRPr lang="el-GR"/>
          </a:p>
        </p:txBody>
      </p:sp>
    </p:spTree>
    <p:extLst>
      <p:ext uri="{BB962C8B-B14F-4D97-AF65-F5344CB8AC3E}">
        <p14:creationId xmlns:p14="http://schemas.microsoft.com/office/powerpoint/2010/main" val="717715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21</a:t>
            </a:fld>
            <a:endParaRPr lang="el-GR"/>
          </a:p>
        </p:txBody>
      </p:sp>
    </p:spTree>
    <p:extLst>
      <p:ext uri="{BB962C8B-B14F-4D97-AF65-F5344CB8AC3E}">
        <p14:creationId xmlns:p14="http://schemas.microsoft.com/office/powerpoint/2010/main" val="698842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22</a:t>
            </a:fld>
            <a:endParaRPr lang="el-GR"/>
          </a:p>
        </p:txBody>
      </p:sp>
    </p:spTree>
    <p:extLst>
      <p:ext uri="{BB962C8B-B14F-4D97-AF65-F5344CB8AC3E}">
        <p14:creationId xmlns:p14="http://schemas.microsoft.com/office/powerpoint/2010/main" val="2274481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23</a:t>
            </a:fld>
            <a:endParaRPr lang="el-GR"/>
          </a:p>
        </p:txBody>
      </p:sp>
    </p:spTree>
    <p:extLst>
      <p:ext uri="{BB962C8B-B14F-4D97-AF65-F5344CB8AC3E}">
        <p14:creationId xmlns:p14="http://schemas.microsoft.com/office/powerpoint/2010/main" val="2062694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24</a:t>
            </a:fld>
            <a:endParaRPr lang="el-GR"/>
          </a:p>
        </p:txBody>
      </p:sp>
    </p:spTree>
    <p:extLst>
      <p:ext uri="{BB962C8B-B14F-4D97-AF65-F5344CB8AC3E}">
        <p14:creationId xmlns:p14="http://schemas.microsoft.com/office/powerpoint/2010/main" val="3150964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25</a:t>
            </a:fld>
            <a:endParaRPr lang="el-GR"/>
          </a:p>
        </p:txBody>
      </p:sp>
    </p:spTree>
    <p:extLst>
      <p:ext uri="{BB962C8B-B14F-4D97-AF65-F5344CB8AC3E}">
        <p14:creationId xmlns:p14="http://schemas.microsoft.com/office/powerpoint/2010/main" val="2888625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26</a:t>
            </a:fld>
            <a:endParaRPr lang="el-GR"/>
          </a:p>
        </p:txBody>
      </p:sp>
    </p:spTree>
    <p:extLst>
      <p:ext uri="{BB962C8B-B14F-4D97-AF65-F5344CB8AC3E}">
        <p14:creationId xmlns:p14="http://schemas.microsoft.com/office/powerpoint/2010/main" val="1006136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27</a:t>
            </a:fld>
            <a:endParaRPr lang="el-GR"/>
          </a:p>
        </p:txBody>
      </p:sp>
    </p:spTree>
    <p:extLst>
      <p:ext uri="{BB962C8B-B14F-4D97-AF65-F5344CB8AC3E}">
        <p14:creationId xmlns:p14="http://schemas.microsoft.com/office/powerpoint/2010/main" val="3515267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28</a:t>
            </a:fld>
            <a:endParaRPr lang="el-GR"/>
          </a:p>
        </p:txBody>
      </p:sp>
    </p:spTree>
    <p:extLst>
      <p:ext uri="{BB962C8B-B14F-4D97-AF65-F5344CB8AC3E}">
        <p14:creationId xmlns:p14="http://schemas.microsoft.com/office/powerpoint/2010/main" val="172155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29</a:t>
            </a:fld>
            <a:endParaRPr lang="el-GR"/>
          </a:p>
        </p:txBody>
      </p:sp>
    </p:spTree>
    <p:extLst>
      <p:ext uri="{BB962C8B-B14F-4D97-AF65-F5344CB8AC3E}">
        <p14:creationId xmlns:p14="http://schemas.microsoft.com/office/powerpoint/2010/main" val="3779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3</a:t>
            </a:fld>
            <a:endParaRPr lang="el-GR"/>
          </a:p>
        </p:txBody>
      </p:sp>
    </p:spTree>
    <p:extLst>
      <p:ext uri="{BB962C8B-B14F-4D97-AF65-F5344CB8AC3E}">
        <p14:creationId xmlns:p14="http://schemas.microsoft.com/office/powerpoint/2010/main" val="2410987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30</a:t>
            </a:fld>
            <a:endParaRPr lang="el-GR"/>
          </a:p>
        </p:txBody>
      </p:sp>
    </p:spTree>
    <p:extLst>
      <p:ext uri="{BB962C8B-B14F-4D97-AF65-F5344CB8AC3E}">
        <p14:creationId xmlns:p14="http://schemas.microsoft.com/office/powerpoint/2010/main" val="3696951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31</a:t>
            </a:fld>
            <a:endParaRPr lang="el-GR"/>
          </a:p>
        </p:txBody>
      </p:sp>
    </p:spTree>
    <p:extLst>
      <p:ext uri="{BB962C8B-B14F-4D97-AF65-F5344CB8AC3E}">
        <p14:creationId xmlns:p14="http://schemas.microsoft.com/office/powerpoint/2010/main" val="1446549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32</a:t>
            </a:fld>
            <a:endParaRPr lang="el-GR"/>
          </a:p>
        </p:txBody>
      </p:sp>
    </p:spTree>
    <p:extLst>
      <p:ext uri="{BB962C8B-B14F-4D97-AF65-F5344CB8AC3E}">
        <p14:creationId xmlns:p14="http://schemas.microsoft.com/office/powerpoint/2010/main" val="27815077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33</a:t>
            </a:fld>
            <a:endParaRPr lang="el-GR"/>
          </a:p>
        </p:txBody>
      </p:sp>
    </p:spTree>
    <p:extLst>
      <p:ext uri="{BB962C8B-B14F-4D97-AF65-F5344CB8AC3E}">
        <p14:creationId xmlns:p14="http://schemas.microsoft.com/office/powerpoint/2010/main" val="40804049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34</a:t>
            </a:fld>
            <a:endParaRPr lang="el-GR"/>
          </a:p>
        </p:txBody>
      </p:sp>
    </p:spTree>
    <p:extLst>
      <p:ext uri="{BB962C8B-B14F-4D97-AF65-F5344CB8AC3E}">
        <p14:creationId xmlns:p14="http://schemas.microsoft.com/office/powerpoint/2010/main" val="22381375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35</a:t>
            </a:fld>
            <a:endParaRPr lang="el-GR"/>
          </a:p>
        </p:txBody>
      </p:sp>
    </p:spTree>
    <p:extLst>
      <p:ext uri="{BB962C8B-B14F-4D97-AF65-F5344CB8AC3E}">
        <p14:creationId xmlns:p14="http://schemas.microsoft.com/office/powerpoint/2010/main" val="6646213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36</a:t>
            </a:fld>
            <a:endParaRPr lang="el-GR"/>
          </a:p>
        </p:txBody>
      </p:sp>
    </p:spTree>
    <p:extLst>
      <p:ext uri="{BB962C8B-B14F-4D97-AF65-F5344CB8AC3E}">
        <p14:creationId xmlns:p14="http://schemas.microsoft.com/office/powerpoint/2010/main" val="28886252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37</a:t>
            </a:fld>
            <a:endParaRPr lang="el-GR"/>
          </a:p>
        </p:txBody>
      </p:sp>
    </p:spTree>
    <p:extLst>
      <p:ext uri="{BB962C8B-B14F-4D97-AF65-F5344CB8AC3E}">
        <p14:creationId xmlns:p14="http://schemas.microsoft.com/office/powerpoint/2010/main" val="28886252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38</a:t>
            </a:fld>
            <a:endParaRPr lang="el-GR"/>
          </a:p>
        </p:txBody>
      </p:sp>
    </p:spTree>
    <p:extLst>
      <p:ext uri="{BB962C8B-B14F-4D97-AF65-F5344CB8AC3E}">
        <p14:creationId xmlns:p14="http://schemas.microsoft.com/office/powerpoint/2010/main" val="7177152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39</a:t>
            </a:fld>
            <a:endParaRPr lang="el-GR"/>
          </a:p>
        </p:txBody>
      </p:sp>
    </p:spTree>
    <p:extLst>
      <p:ext uri="{BB962C8B-B14F-4D97-AF65-F5344CB8AC3E}">
        <p14:creationId xmlns:p14="http://schemas.microsoft.com/office/powerpoint/2010/main" val="717715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4</a:t>
            </a:fld>
            <a:endParaRPr lang="el-GR"/>
          </a:p>
        </p:txBody>
      </p:sp>
    </p:spTree>
    <p:extLst>
      <p:ext uri="{BB962C8B-B14F-4D97-AF65-F5344CB8AC3E}">
        <p14:creationId xmlns:p14="http://schemas.microsoft.com/office/powerpoint/2010/main" val="185181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5</a:t>
            </a:fld>
            <a:endParaRPr lang="el-GR"/>
          </a:p>
        </p:txBody>
      </p:sp>
    </p:spTree>
    <p:extLst>
      <p:ext uri="{BB962C8B-B14F-4D97-AF65-F5344CB8AC3E}">
        <p14:creationId xmlns:p14="http://schemas.microsoft.com/office/powerpoint/2010/main" val="243393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6</a:t>
            </a:fld>
            <a:endParaRPr lang="el-GR"/>
          </a:p>
        </p:txBody>
      </p:sp>
    </p:spTree>
    <p:extLst>
      <p:ext uri="{BB962C8B-B14F-4D97-AF65-F5344CB8AC3E}">
        <p14:creationId xmlns:p14="http://schemas.microsoft.com/office/powerpoint/2010/main" val="3289467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7</a:t>
            </a:fld>
            <a:endParaRPr lang="el-GR"/>
          </a:p>
        </p:txBody>
      </p:sp>
    </p:spTree>
    <p:extLst>
      <p:ext uri="{BB962C8B-B14F-4D97-AF65-F5344CB8AC3E}">
        <p14:creationId xmlns:p14="http://schemas.microsoft.com/office/powerpoint/2010/main" val="3517027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8</a:t>
            </a:fld>
            <a:endParaRPr lang="el-GR"/>
          </a:p>
        </p:txBody>
      </p:sp>
    </p:spTree>
    <p:extLst>
      <p:ext uri="{BB962C8B-B14F-4D97-AF65-F5344CB8AC3E}">
        <p14:creationId xmlns:p14="http://schemas.microsoft.com/office/powerpoint/2010/main" val="488491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0E83CBC-4DDD-4692-B646-7E0D0775F371}" type="slidenum">
              <a:rPr lang="el-GR" smtClean="0"/>
              <a:t>9</a:t>
            </a:fld>
            <a:endParaRPr lang="el-GR"/>
          </a:p>
        </p:txBody>
      </p:sp>
    </p:spTree>
    <p:extLst>
      <p:ext uri="{BB962C8B-B14F-4D97-AF65-F5344CB8AC3E}">
        <p14:creationId xmlns:p14="http://schemas.microsoft.com/office/powerpoint/2010/main" val="2724418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7D77AC13-7813-41F9-9EBF-8483CAE8B465}" type="datetimeFigureOut">
              <a:rPr lang="el-GR" smtClean="0"/>
              <a:t>27/5/2021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9255346" y="2750337"/>
            <a:ext cx="1171888" cy="1356442"/>
          </a:xfrm>
        </p:spPr>
        <p:txBody>
          <a:bodyPr/>
          <a:lstStyle/>
          <a:p>
            <a:fld id="{F3EBDC6E-502C-4930-A615-5A5BC58A8F3C}" type="slidenum">
              <a:rPr lang="el-GR" smtClean="0"/>
              <a:t>‹#›</a:t>
            </a:fld>
            <a:endParaRPr lang="el-GR"/>
          </a:p>
        </p:txBody>
      </p:sp>
    </p:spTree>
    <p:extLst>
      <p:ext uri="{BB962C8B-B14F-4D97-AF65-F5344CB8AC3E}">
        <p14:creationId xmlns:p14="http://schemas.microsoft.com/office/powerpoint/2010/main" val="4209346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7D77AC13-7813-41F9-9EBF-8483CAE8B465}" type="datetimeFigureOut">
              <a:rPr lang="el-GR" smtClean="0"/>
              <a:t>27/5/2021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11309"/>
            <a:ext cx="1154151" cy="1090789"/>
          </a:xfrm>
        </p:spPr>
        <p:txBody>
          <a:bodyPr/>
          <a:lstStyle/>
          <a:p>
            <a:fld id="{F3EBDC6E-502C-4930-A615-5A5BC58A8F3C}" type="slidenum">
              <a:rPr lang="el-GR" smtClean="0"/>
              <a:t>‹#›</a:t>
            </a:fld>
            <a:endParaRPr lang="el-GR"/>
          </a:p>
        </p:txBody>
      </p:sp>
    </p:spTree>
    <p:extLst>
      <p:ext uri="{BB962C8B-B14F-4D97-AF65-F5344CB8AC3E}">
        <p14:creationId xmlns:p14="http://schemas.microsoft.com/office/powerpoint/2010/main" val="1989560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7D77AC13-7813-41F9-9EBF-8483CAE8B465}" type="datetimeFigureOut">
              <a:rPr lang="el-GR" smtClean="0"/>
              <a:t>27/5/2021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11615"/>
            <a:ext cx="1154151" cy="1090789"/>
          </a:xfrm>
        </p:spPr>
        <p:txBody>
          <a:bodyPr/>
          <a:lstStyle/>
          <a:p>
            <a:fld id="{F3EBDC6E-502C-4930-A615-5A5BC58A8F3C}" type="slidenum">
              <a:rPr lang="el-GR" smtClean="0"/>
              <a:t>‹#›</a:t>
            </a:fld>
            <a:endParaRPr lang="el-GR"/>
          </a:p>
        </p:txBody>
      </p:sp>
    </p:spTree>
    <p:extLst>
      <p:ext uri="{BB962C8B-B14F-4D97-AF65-F5344CB8AC3E}">
        <p14:creationId xmlns:p14="http://schemas.microsoft.com/office/powerpoint/2010/main" val="690563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7D77AC13-7813-41F9-9EBF-8483CAE8B465}" type="datetimeFigureOut">
              <a:rPr lang="el-GR" smtClean="0"/>
              <a:t>27/5/2021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09925"/>
            <a:ext cx="1154151" cy="1090789"/>
          </a:xfrm>
        </p:spPr>
        <p:txBody>
          <a:bodyPr/>
          <a:lstStyle/>
          <a:p>
            <a:fld id="{F3EBDC6E-502C-4930-A615-5A5BC58A8F3C}" type="slidenum">
              <a:rPr lang="el-GR" smtClean="0"/>
              <a:t>‹#›</a:t>
            </a:fld>
            <a:endParaRPr lang="el-G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916089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7D77AC13-7813-41F9-9EBF-8483CAE8B465}" type="datetimeFigureOut">
              <a:rPr lang="el-GR" smtClean="0"/>
              <a:t>27/5/2021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09925"/>
            <a:ext cx="1154151" cy="1090789"/>
          </a:xfrm>
        </p:spPr>
        <p:txBody>
          <a:bodyPr/>
          <a:lstStyle/>
          <a:p>
            <a:fld id="{F3EBDC6E-502C-4930-A615-5A5BC58A8F3C}" type="slidenum">
              <a:rPr lang="el-GR" smtClean="0"/>
              <a:t>‹#›</a:t>
            </a:fld>
            <a:endParaRPr lang="el-GR"/>
          </a:p>
        </p:txBody>
      </p:sp>
    </p:spTree>
    <p:extLst>
      <p:ext uri="{BB962C8B-B14F-4D97-AF65-F5344CB8AC3E}">
        <p14:creationId xmlns:p14="http://schemas.microsoft.com/office/powerpoint/2010/main" val="1099710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7D77AC13-7813-41F9-9EBF-8483CAE8B465}" type="datetimeFigureOut">
              <a:rPr lang="el-GR" smtClean="0"/>
              <a:t>27/5/2021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3EBDC6E-502C-4930-A615-5A5BC58A8F3C}" type="slidenum">
              <a:rPr lang="el-GR" smtClean="0"/>
              <a:t>‹#›</a:t>
            </a:fld>
            <a:endParaRPr lang="el-GR"/>
          </a:p>
        </p:txBody>
      </p:sp>
    </p:spTree>
    <p:extLst>
      <p:ext uri="{BB962C8B-B14F-4D97-AF65-F5344CB8AC3E}">
        <p14:creationId xmlns:p14="http://schemas.microsoft.com/office/powerpoint/2010/main" val="77008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7D77AC13-7813-41F9-9EBF-8483CAE8B465}" type="datetimeFigureOut">
              <a:rPr lang="el-GR" smtClean="0"/>
              <a:t>27/5/2021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3EBDC6E-502C-4930-A615-5A5BC58A8F3C}" type="slidenum">
              <a:rPr lang="el-GR" smtClean="0"/>
              <a:t>‹#›</a:t>
            </a:fld>
            <a:endParaRPr lang="el-GR"/>
          </a:p>
        </p:txBody>
      </p:sp>
    </p:spTree>
    <p:extLst>
      <p:ext uri="{BB962C8B-B14F-4D97-AF65-F5344CB8AC3E}">
        <p14:creationId xmlns:p14="http://schemas.microsoft.com/office/powerpoint/2010/main" val="1740754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7D77AC13-7813-41F9-9EBF-8483CAE8B465}" type="datetimeFigureOut">
              <a:rPr lang="el-GR" smtClean="0"/>
              <a:t>27/5/2021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EBDC6E-502C-4930-A615-5A5BC58A8F3C}" type="slidenum">
              <a:rPr lang="el-GR" smtClean="0"/>
              <a:t>‹#›</a:t>
            </a:fld>
            <a:endParaRPr lang="el-GR"/>
          </a:p>
        </p:txBody>
      </p:sp>
    </p:spTree>
    <p:extLst>
      <p:ext uri="{BB962C8B-B14F-4D97-AF65-F5344CB8AC3E}">
        <p14:creationId xmlns:p14="http://schemas.microsoft.com/office/powerpoint/2010/main" val="496692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7D77AC13-7813-41F9-9EBF-8483CAE8B465}" type="datetimeFigureOut">
              <a:rPr lang="el-GR" smtClean="0"/>
              <a:t>27/5/2021</a:t>
            </a:fld>
            <a:endParaRPr lang="el-GR"/>
          </a:p>
        </p:txBody>
      </p:sp>
      <p:sp>
        <p:nvSpPr>
          <p:cNvPr id="5" name="Footer Placeholder 4"/>
          <p:cNvSpPr>
            <a:spLocks noGrp="1"/>
          </p:cNvSpPr>
          <p:nvPr>
            <p:ph type="ftr" sz="quarter" idx="11"/>
          </p:nvPr>
        </p:nvSpPr>
        <p:spPr>
          <a:xfrm>
            <a:off x="680321" y="5936188"/>
            <a:ext cx="6126805" cy="365125"/>
          </a:xfrm>
        </p:spPr>
        <p:txBody>
          <a:bodyPr/>
          <a:lstStyle/>
          <a:p>
            <a:endParaRPr lang="el-G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F3EBDC6E-502C-4930-A615-5A5BC58A8F3C}" type="slidenum">
              <a:rPr lang="el-GR" smtClean="0"/>
              <a:t>‹#›</a:t>
            </a:fld>
            <a:endParaRPr lang="el-GR"/>
          </a:p>
        </p:txBody>
      </p:sp>
    </p:spTree>
    <p:extLst>
      <p:ext uri="{BB962C8B-B14F-4D97-AF65-F5344CB8AC3E}">
        <p14:creationId xmlns:p14="http://schemas.microsoft.com/office/powerpoint/2010/main" val="311693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7D77AC13-7813-41F9-9EBF-8483CAE8B465}" type="datetimeFigureOut">
              <a:rPr lang="el-GR" smtClean="0"/>
              <a:t>27/5/2021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EBDC6E-502C-4930-A615-5A5BC58A8F3C}" type="slidenum">
              <a:rPr lang="el-GR" smtClean="0"/>
              <a:t>‹#›</a:t>
            </a:fld>
            <a:endParaRPr lang="el-GR"/>
          </a:p>
        </p:txBody>
      </p:sp>
    </p:spTree>
    <p:extLst>
      <p:ext uri="{BB962C8B-B14F-4D97-AF65-F5344CB8AC3E}">
        <p14:creationId xmlns:p14="http://schemas.microsoft.com/office/powerpoint/2010/main" val="396006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7D77AC13-7813-41F9-9EBF-8483CAE8B465}" type="datetimeFigureOut">
              <a:rPr lang="el-GR" smtClean="0"/>
              <a:t>27/5/2021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10729455" y="2869895"/>
            <a:ext cx="1154151" cy="1090789"/>
          </a:xfrm>
        </p:spPr>
        <p:txBody>
          <a:bodyPr/>
          <a:lstStyle/>
          <a:p>
            <a:fld id="{F3EBDC6E-502C-4930-A615-5A5BC58A8F3C}" type="slidenum">
              <a:rPr lang="el-GR" smtClean="0"/>
              <a:t>‹#›</a:t>
            </a:fld>
            <a:endParaRPr lang="el-GR"/>
          </a:p>
        </p:txBody>
      </p:sp>
    </p:spTree>
    <p:extLst>
      <p:ext uri="{BB962C8B-B14F-4D97-AF65-F5344CB8AC3E}">
        <p14:creationId xmlns:p14="http://schemas.microsoft.com/office/powerpoint/2010/main" val="107472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7D77AC13-7813-41F9-9EBF-8483CAE8B465}" type="datetimeFigureOut">
              <a:rPr lang="el-GR" smtClean="0"/>
              <a:t>27/5/2021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3EBDC6E-502C-4930-A615-5A5BC58A8F3C}" type="slidenum">
              <a:rPr lang="el-GR" smtClean="0"/>
              <a:t>‹#›</a:t>
            </a:fld>
            <a:endParaRPr lang="el-GR"/>
          </a:p>
        </p:txBody>
      </p:sp>
    </p:spTree>
    <p:extLst>
      <p:ext uri="{BB962C8B-B14F-4D97-AF65-F5344CB8AC3E}">
        <p14:creationId xmlns:p14="http://schemas.microsoft.com/office/powerpoint/2010/main" val="3411124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80322" y="3030008"/>
            <a:ext cx="4698355" cy="2906179"/>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594123" y="3030008"/>
            <a:ext cx="4700059" cy="2906179"/>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7D77AC13-7813-41F9-9EBF-8483CAE8B465}" type="datetimeFigureOut">
              <a:rPr lang="el-GR" smtClean="0"/>
              <a:t>27/5/2021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3EBDC6E-502C-4930-A615-5A5BC58A8F3C}" type="slidenum">
              <a:rPr lang="el-GR" smtClean="0"/>
              <a:t>‹#›</a:t>
            </a:fld>
            <a:endParaRPr lang="el-GR"/>
          </a:p>
        </p:txBody>
      </p:sp>
    </p:spTree>
    <p:extLst>
      <p:ext uri="{BB962C8B-B14F-4D97-AF65-F5344CB8AC3E}">
        <p14:creationId xmlns:p14="http://schemas.microsoft.com/office/powerpoint/2010/main" val="57675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D77AC13-7813-41F9-9EBF-8483CAE8B465}" type="datetimeFigureOut">
              <a:rPr lang="el-GR" smtClean="0"/>
              <a:t>27/5/2021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3EBDC6E-502C-4930-A615-5A5BC58A8F3C}" type="slidenum">
              <a:rPr lang="el-GR" smtClean="0"/>
              <a:t>‹#›</a:t>
            </a:fld>
            <a:endParaRPr lang="el-GR"/>
          </a:p>
        </p:txBody>
      </p:sp>
    </p:spTree>
    <p:extLst>
      <p:ext uri="{BB962C8B-B14F-4D97-AF65-F5344CB8AC3E}">
        <p14:creationId xmlns:p14="http://schemas.microsoft.com/office/powerpoint/2010/main" val="1700781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D77AC13-7813-41F9-9EBF-8483CAE8B465}" type="datetimeFigureOut">
              <a:rPr lang="el-GR" smtClean="0"/>
              <a:t>27/5/2021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3EBDC6E-502C-4930-A615-5A5BC58A8F3C}" type="slidenum">
              <a:rPr lang="el-GR" smtClean="0"/>
              <a:t>‹#›</a:t>
            </a:fld>
            <a:endParaRPr lang="el-GR"/>
          </a:p>
        </p:txBody>
      </p:sp>
    </p:spTree>
    <p:extLst>
      <p:ext uri="{BB962C8B-B14F-4D97-AF65-F5344CB8AC3E}">
        <p14:creationId xmlns:p14="http://schemas.microsoft.com/office/powerpoint/2010/main" val="2801655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7D77AC13-7813-41F9-9EBF-8483CAE8B465}" type="datetimeFigureOut">
              <a:rPr lang="el-GR" smtClean="0"/>
              <a:t>27/5/2021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3EBDC6E-502C-4930-A615-5A5BC58A8F3C}" type="slidenum">
              <a:rPr lang="el-GR" smtClean="0"/>
              <a:t>‹#›</a:t>
            </a:fld>
            <a:endParaRPr lang="el-GR"/>
          </a:p>
        </p:txBody>
      </p:sp>
    </p:spTree>
    <p:extLst>
      <p:ext uri="{BB962C8B-B14F-4D97-AF65-F5344CB8AC3E}">
        <p14:creationId xmlns:p14="http://schemas.microsoft.com/office/powerpoint/2010/main" val="3048424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7D77AC13-7813-41F9-9EBF-8483CAE8B465}" type="datetimeFigureOut">
              <a:rPr lang="el-GR" smtClean="0"/>
              <a:t>27/5/2021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3EBDC6E-502C-4930-A615-5A5BC58A8F3C}" type="slidenum">
              <a:rPr lang="el-GR" smtClean="0"/>
              <a:t>‹#›</a:t>
            </a:fld>
            <a:endParaRPr lang="el-GR"/>
          </a:p>
        </p:txBody>
      </p:sp>
    </p:spTree>
    <p:extLst>
      <p:ext uri="{BB962C8B-B14F-4D97-AF65-F5344CB8AC3E}">
        <p14:creationId xmlns:p14="http://schemas.microsoft.com/office/powerpoint/2010/main" val="92780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D77AC13-7813-41F9-9EBF-8483CAE8B465}" type="datetimeFigureOut">
              <a:rPr lang="el-GR" smtClean="0"/>
              <a:t>27/5/2021</a:t>
            </a:fld>
            <a:endParaRPr lang="el-G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F3EBDC6E-502C-4930-A615-5A5BC58A8F3C}" type="slidenum">
              <a:rPr lang="el-GR" smtClean="0"/>
              <a:t>‹#›</a:t>
            </a:fld>
            <a:endParaRPr lang="el-GR"/>
          </a:p>
        </p:txBody>
      </p:sp>
    </p:spTree>
    <p:extLst>
      <p:ext uri="{BB962C8B-B14F-4D97-AF65-F5344CB8AC3E}">
        <p14:creationId xmlns:p14="http://schemas.microsoft.com/office/powerpoint/2010/main" val="191609743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2EDD0A6-3933-425C-B1C3-3FB30547F371}"/>
              </a:ext>
            </a:extLst>
          </p:cNvPr>
          <p:cNvSpPr>
            <a:spLocks noGrp="1"/>
          </p:cNvSpPr>
          <p:nvPr>
            <p:ph type="ctrTitle"/>
          </p:nvPr>
        </p:nvSpPr>
        <p:spPr>
          <a:xfrm>
            <a:off x="632196" y="2781835"/>
            <a:ext cx="8144134" cy="1373070"/>
          </a:xfrm>
        </p:spPr>
        <p:txBody>
          <a:bodyPr anchor="t"/>
          <a:lstStyle/>
          <a:p>
            <a:pPr algn="l"/>
            <a:r>
              <a:rPr lang="el-GR" sz="2400" b="1" dirty="0">
                <a:latin typeface="Calibri" panose="020F0502020204030204" pitchFamily="34" charset="0"/>
                <a:cs typeface="Calibri" panose="020F0502020204030204" pitchFamily="34" charset="0"/>
              </a:rPr>
              <a:t>Ο ρόλος και τα όρια της δικτυοκεντρικής εξ αποστάσεως εκπαίδευσης στο πλαίσιο του εκπαιδευτικού και επιμορφωτικού έργου του ΕΚΔΔΑ - Παρουσίαση των Αποτελεσμάτων Έρευνας του Ι.Τ.Ε.Κ.</a:t>
            </a:r>
            <a:r>
              <a:rPr lang="el-GR" sz="2400" dirty="0"/>
              <a:t/>
            </a:r>
            <a:br>
              <a:rPr lang="el-GR" sz="2400" dirty="0"/>
            </a:br>
            <a:endParaRPr lang="el-GR" sz="2400" dirty="0"/>
          </a:p>
        </p:txBody>
      </p:sp>
      <p:sp>
        <p:nvSpPr>
          <p:cNvPr id="3" name="Υπότιτλος 2">
            <a:extLst>
              <a:ext uri="{FF2B5EF4-FFF2-40B4-BE49-F238E27FC236}">
                <a16:creationId xmlns:a16="http://schemas.microsoft.com/office/drawing/2014/main" xmlns="" id="{B02E68FA-9EBD-4485-8633-EF7A86B02820}"/>
              </a:ext>
            </a:extLst>
          </p:cNvPr>
          <p:cNvSpPr>
            <a:spLocks noGrp="1"/>
          </p:cNvSpPr>
          <p:nvPr>
            <p:ph type="subTitle" idx="1"/>
          </p:nvPr>
        </p:nvSpPr>
        <p:spPr/>
        <p:txBody>
          <a:bodyPr/>
          <a:lstStyle/>
          <a:p>
            <a:pPr algn="l"/>
            <a:r>
              <a:rPr lang="el-GR" b="1" dirty="0"/>
              <a:t>Δρ. Αλέξανδρος </a:t>
            </a:r>
            <a:r>
              <a:rPr lang="el-GR" b="1" dirty="0" err="1"/>
              <a:t>Κουρτέσης</a:t>
            </a:r>
            <a:r>
              <a:rPr lang="el-GR" b="1" dirty="0"/>
              <a:t>, </a:t>
            </a:r>
            <a:br>
              <a:rPr lang="el-GR" b="1" dirty="0"/>
            </a:br>
            <a:r>
              <a:rPr lang="el-GR" dirty="0"/>
              <a:t>Προϊστάμενος Τμήματος Έρευνας και Καινοτομίας, ΙΤΕΚ, ΕΚΔΔΑ</a:t>
            </a:r>
          </a:p>
          <a:p>
            <a:pPr algn="l"/>
            <a:endParaRPr lang="el-GR" dirty="0"/>
          </a:p>
        </p:txBody>
      </p:sp>
      <p:sp>
        <p:nvSpPr>
          <p:cNvPr id="5" name="TextBox 4">
            <a:extLst>
              <a:ext uri="{FF2B5EF4-FFF2-40B4-BE49-F238E27FC236}">
                <a16:creationId xmlns:a16="http://schemas.microsoft.com/office/drawing/2014/main" xmlns="" id="{F152B61B-FD3D-4670-A71B-2C6DB2CD0A6B}"/>
              </a:ext>
            </a:extLst>
          </p:cNvPr>
          <p:cNvSpPr txBox="1"/>
          <p:nvPr/>
        </p:nvSpPr>
        <p:spPr>
          <a:xfrm>
            <a:off x="2669010" y="508000"/>
            <a:ext cx="8144134" cy="646331"/>
          </a:xfrm>
          <a:prstGeom prst="rect">
            <a:avLst/>
          </a:prstGeom>
          <a:noFill/>
        </p:spPr>
        <p:txBody>
          <a:bodyPr wrap="square" rtlCol="0">
            <a:spAutoFit/>
          </a:bodyPr>
          <a:lstStyle/>
          <a:p>
            <a:r>
              <a:rPr lang="el-GR" dirty="0"/>
              <a:t>ΙΝΣΤΙΤΟΥΤΟ ΤΕΚΜΗΡΙΩΣΗΣ, ΕΡΕΥΝΑΣ ΚΑΙ ΚΑΙΝΟΤΟΜΙΩΝ (Ι.Τ.Ε.Κ.)</a:t>
            </a:r>
          </a:p>
          <a:p>
            <a:r>
              <a:rPr lang="el-GR" dirty="0"/>
              <a:t>Τμήμα Έρευνας και Καινοτομίας</a:t>
            </a:r>
          </a:p>
        </p:txBody>
      </p:sp>
      <p:pic>
        <p:nvPicPr>
          <p:cNvPr id="6" name="Εικόνα 5">
            <a:extLst>
              <a:ext uri="{FF2B5EF4-FFF2-40B4-BE49-F238E27FC236}">
                <a16:creationId xmlns:a16="http://schemas.microsoft.com/office/drawing/2014/main" xmlns="" id="{60BBEF81-AAE1-4E80-AB5A-6AD02C946919}"/>
              </a:ext>
            </a:extLst>
          </p:cNvPr>
          <p:cNvPicPr>
            <a:picLocks noChangeAspect="1"/>
          </p:cNvPicPr>
          <p:nvPr/>
        </p:nvPicPr>
        <p:blipFill>
          <a:blip r:embed="rId3"/>
          <a:stretch>
            <a:fillRect/>
          </a:stretch>
        </p:blipFill>
        <p:spPr>
          <a:xfrm>
            <a:off x="145143" y="275771"/>
            <a:ext cx="2423886" cy="1117687"/>
          </a:xfrm>
          <a:prstGeom prst="rect">
            <a:avLst/>
          </a:prstGeom>
        </p:spPr>
      </p:pic>
    </p:spTree>
    <p:extLst>
      <p:ext uri="{BB962C8B-B14F-4D97-AF65-F5344CB8AC3E}">
        <p14:creationId xmlns:p14="http://schemas.microsoft.com/office/powerpoint/2010/main" val="697728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CA0103B-7AD2-4A49-A247-311EE204C25A}"/>
              </a:ext>
            </a:extLst>
          </p:cNvPr>
          <p:cNvSpPr>
            <a:spLocks noGrp="1"/>
          </p:cNvSpPr>
          <p:nvPr>
            <p:ph type="title"/>
          </p:nvPr>
        </p:nvSpPr>
        <p:spPr/>
        <p:txBody>
          <a:bodyPr>
            <a:normAutofit/>
          </a:bodyPr>
          <a:lstStyle/>
          <a:p>
            <a:r>
              <a:rPr lang="el-GR" sz="2400" dirty="0"/>
              <a:t>Αξιολόγηση της εφαρμογής της μεθόδου της τηλεκπαίδευσης στις δράσεις του ΕΚΔΔΑ που υλοποιήθηκαν κατά το πρώτο χρονικό διάστημα της πανδημίας  Covid-19</a:t>
            </a:r>
          </a:p>
        </p:txBody>
      </p:sp>
      <p:sp>
        <p:nvSpPr>
          <p:cNvPr id="3" name="Θέση περιεχομένου 2">
            <a:extLst>
              <a:ext uri="{FF2B5EF4-FFF2-40B4-BE49-F238E27FC236}">
                <a16:creationId xmlns:a16="http://schemas.microsoft.com/office/drawing/2014/main" xmlns="" id="{2061E169-BC58-4B7F-BE43-0836CCB0E133}"/>
              </a:ext>
            </a:extLst>
          </p:cNvPr>
          <p:cNvSpPr>
            <a:spLocks noGrp="1"/>
          </p:cNvSpPr>
          <p:nvPr>
            <p:ph idx="1"/>
          </p:nvPr>
        </p:nvSpPr>
        <p:spPr>
          <a:xfrm>
            <a:off x="680321" y="2030136"/>
            <a:ext cx="10971987" cy="4827864"/>
          </a:xfrm>
        </p:spPr>
        <p:txBody>
          <a:bodyPr>
            <a:normAutofit lnSpcReduction="10000"/>
          </a:bodyPr>
          <a:lstStyle/>
          <a:p>
            <a:pPr marL="0" indent="0">
              <a:buNone/>
            </a:pPr>
            <a:r>
              <a:rPr lang="el-GR" b="1" u="sng" dirty="0"/>
              <a:t>Διαστάσεις προσέγγισης του Αντικειμένου της έρευνας:</a:t>
            </a:r>
          </a:p>
          <a:p>
            <a:pPr marL="0" indent="0">
              <a:buNone/>
            </a:pPr>
            <a:endParaRPr lang="el-GR" dirty="0"/>
          </a:p>
          <a:p>
            <a:r>
              <a:rPr lang="el-GR" dirty="0"/>
              <a:t>την εκπαιδευτική επιμορφωτική διάσταση (επίτευξη στόχων που έχουν τεθεί, στάσεις και συμπεριφορές εκπαιδευτών και εκπαιδευόμενων)</a:t>
            </a:r>
          </a:p>
          <a:p>
            <a:pPr marL="0" indent="0">
              <a:buNone/>
            </a:pPr>
            <a:endParaRPr lang="el-GR" dirty="0"/>
          </a:p>
          <a:p>
            <a:r>
              <a:rPr lang="el-GR" dirty="0"/>
              <a:t>την τεχνολογική διάσταση -χρηστικότητα και δυνατότητες της πλατφόρμας που χρησιμοποιείται (σταθερότητα, ευκολία χρήσης, </a:t>
            </a:r>
            <a:r>
              <a:rPr lang="el-GR" dirty="0" err="1"/>
              <a:t>καταλληλότητα</a:t>
            </a:r>
            <a:r>
              <a:rPr lang="el-GR" dirty="0"/>
              <a:t> για βέλτιστη επικοινωνία, συνεργασία και αλληλεπίδραση)</a:t>
            </a:r>
          </a:p>
          <a:p>
            <a:pPr marL="0" indent="0">
              <a:buNone/>
            </a:pPr>
            <a:endParaRPr lang="el-GR" dirty="0"/>
          </a:p>
          <a:p>
            <a:r>
              <a:rPr lang="el-GR" dirty="0"/>
              <a:t>την οργανωτική διάσταση (ολοκληρωμένου πλέγμα δράσεων και ενεργειών υποστήριξης, στο πλαίσιο σχεδιασμού και υλοποίησης της εκπαίδευσης- κόστος, τήρηση διαδικασιών, ολοκλήρωση απαραίτητων ενεργειών από το σύνολο των εμπλεκομένων)</a:t>
            </a:r>
          </a:p>
          <a:p>
            <a:endParaRPr lang="el-GR" dirty="0"/>
          </a:p>
        </p:txBody>
      </p:sp>
    </p:spTree>
    <p:extLst>
      <p:ext uri="{BB962C8B-B14F-4D97-AF65-F5344CB8AC3E}">
        <p14:creationId xmlns:p14="http://schemas.microsoft.com/office/powerpoint/2010/main" val="1031655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F2E0A63-AE01-4075-8134-8EF9E56858D4}"/>
              </a:ext>
            </a:extLst>
          </p:cNvPr>
          <p:cNvSpPr>
            <a:spLocks noGrp="1"/>
          </p:cNvSpPr>
          <p:nvPr>
            <p:ph type="title"/>
          </p:nvPr>
        </p:nvSpPr>
        <p:spPr/>
        <p:txBody>
          <a:bodyPr/>
          <a:lstStyle/>
          <a:p>
            <a:r>
              <a:rPr lang="el-GR" b="1" dirty="0"/>
              <a:t>Μεθοδολογικό πλαίσιο</a:t>
            </a:r>
            <a:endParaRPr lang="el-GR" dirty="0"/>
          </a:p>
        </p:txBody>
      </p:sp>
      <p:sp>
        <p:nvSpPr>
          <p:cNvPr id="3" name="Θέση περιεχομένου 2">
            <a:extLst>
              <a:ext uri="{FF2B5EF4-FFF2-40B4-BE49-F238E27FC236}">
                <a16:creationId xmlns:a16="http://schemas.microsoft.com/office/drawing/2014/main" xmlns="" id="{9C76AEF7-0D0C-4716-9C07-3DD8A5352F37}"/>
              </a:ext>
            </a:extLst>
          </p:cNvPr>
          <p:cNvSpPr>
            <a:spLocks noGrp="1"/>
          </p:cNvSpPr>
          <p:nvPr>
            <p:ph idx="1"/>
          </p:nvPr>
        </p:nvSpPr>
        <p:spPr>
          <a:xfrm>
            <a:off x="680321" y="2336873"/>
            <a:ext cx="9613861" cy="4584044"/>
          </a:xfrm>
        </p:spPr>
        <p:txBody>
          <a:bodyPr>
            <a:normAutofit/>
          </a:bodyPr>
          <a:lstStyle/>
          <a:p>
            <a:r>
              <a:rPr lang="el-GR" dirty="0"/>
              <a:t>Ποσοτική Έρευνα</a:t>
            </a:r>
          </a:p>
          <a:p>
            <a:r>
              <a:rPr lang="el-GR" dirty="0"/>
              <a:t>Χρήση δομημένων ανώνυμων ερωτηματολόγιων</a:t>
            </a:r>
          </a:p>
          <a:p>
            <a:r>
              <a:rPr lang="el-GR" dirty="0"/>
              <a:t>διαμορφωθήκαν τρία διακριτά ερωτηματολόγια διακρίνονται στη βάση του διαφορετικού ρόλου στις δράσεις του ΕΚΔΔΑ </a:t>
            </a:r>
          </a:p>
          <a:p>
            <a:endParaRPr lang="el-GR" dirty="0"/>
          </a:p>
          <a:p>
            <a:r>
              <a:rPr lang="el-GR" dirty="0"/>
              <a:t>Α) Ερωτηματολόγιο για τους σπουδαστές/τριες της Εθνικής Σχολής Δημόσιας Διοίκησης και Αυτοδιοίκησης</a:t>
            </a:r>
          </a:p>
          <a:p>
            <a:r>
              <a:rPr lang="el-GR" dirty="0"/>
              <a:t>Β) Ερωτηματολόγιο για τους επιμορφωνόμενους/</a:t>
            </a:r>
            <a:r>
              <a:rPr lang="el-GR" dirty="0" err="1"/>
              <a:t>ες</a:t>
            </a:r>
            <a:r>
              <a:rPr lang="el-GR" dirty="0"/>
              <a:t>  του Ινστιτούτου Επιμόρφωσης και</a:t>
            </a:r>
          </a:p>
          <a:p>
            <a:r>
              <a:rPr lang="el-GR" dirty="0"/>
              <a:t>Γ) Ερωτηματολόγιο για τους εκπαιδευτές/τριες Εθνικού Κέντρου Δημόσιας Διοίκησης και Αυτοδιοίκησης.</a:t>
            </a:r>
          </a:p>
          <a:p>
            <a:pPr marL="0" indent="0">
              <a:buNone/>
            </a:pPr>
            <a:endParaRPr lang="el-GR" dirty="0"/>
          </a:p>
        </p:txBody>
      </p:sp>
    </p:spTree>
    <p:extLst>
      <p:ext uri="{BB962C8B-B14F-4D97-AF65-F5344CB8AC3E}">
        <p14:creationId xmlns:p14="http://schemas.microsoft.com/office/powerpoint/2010/main" val="2964262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DAA5864-C54C-4B72-B890-93FA784763FA}"/>
              </a:ext>
            </a:extLst>
          </p:cNvPr>
          <p:cNvSpPr>
            <a:spLocks noGrp="1"/>
          </p:cNvSpPr>
          <p:nvPr>
            <p:ph type="title"/>
          </p:nvPr>
        </p:nvSpPr>
        <p:spPr/>
        <p:txBody>
          <a:bodyPr/>
          <a:lstStyle/>
          <a:p>
            <a:r>
              <a:rPr lang="el-GR" dirty="0"/>
              <a:t>Μεθοδολογικό πλαίσιο-Χαρακτηριστικά Ερωτηματολογίων</a:t>
            </a:r>
          </a:p>
        </p:txBody>
      </p:sp>
      <p:sp>
        <p:nvSpPr>
          <p:cNvPr id="3" name="Θέση περιεχομένου 2">
            <a:extLst>
              <a:ext uri="{FF2B5EF4-FFF2-40B4-BE49-F238E27FC236}">
                <a16:creationId xmlns:a16="http://schemas.microsoft.com/office/drawing/2014/main" xmlns="" id="{4816F5E5-4787-4175-BFB8-AF5C0AE6F1FB}"/>
              </a:ext>
            </a:extLst>
          </p:cNvPr>
          <p:cNvSpPr>
            <a:spLocks noGrp="1"/>
          </p:cNvSpPr>
          <p:nvPr>
            <p:ph idx="1"/>
          </p:nvPr>
        </p:nvSpPr>
        <p:spPr/>
        <p:txBody>
          <a:bodyPr/>
          <a:lstStyle/>
          <a:p>
            <a:r>
              <a:rPr lang="el-GR" dirty="0"/>
              <a:t>Μέγεθος ερωτηματολογίων:   </a:t>
            </a:r>
          </a:p>
          <a:p>
            <a:pPr marL="0" indent="0">
              <a:buNone/>
            </a:pPr>
            <a:r>
              <a:rPr lang="el-GR" dirty="0"/>
              <a:t>27-35 ερωτήσεις</a:t>
            </a:r>
          </a:p>
          <a:p>
            <a:r>
              <a:rPr lang="el-GR" dirty="0"/>
              <a:t>Τυπολογία Ερωτήσεων:</a:t>
            </a:r>
          </a:p>
          <a:p>
            <a:pPr marL="0" indent="0">
              <a:buNone/>
            </a:pPr>
            <a:r>
              <a:rPr lang="el-GR" dirty="0"/>
              <a:t>Κλειστές Ερωτήσεις&gt;Ανοικτές Ερωτήσεις</a:t>
            </a:r>
          </a:p>
          <a:p>
            <a:pPr marL="0" indent="0">
              <a:buNone/>
            </a:pPr>
            <a:r>
              <a:rPr lang="el-GR" dirty="0"/>
              <a:t>κλίμακας </a:t>
            </a:r>
            <a:r>
              <a:rPr lang="en-US" dirty="0"/>
              <a:t>Likert </a:t>
            </a:r>
            <a:r>
              <a:rPr lang="el-GR" dirty="0"/>
              <a:t>&gt;ονομαστική κλίμακα &gt;τακτικής κλίμακας&gt;διχοτομημένες ερωτήσεις&gt;κλίμακας διαστήματος </a:t>
            </a:r>
          </a:p>
          <a:p>
            <a:endParaRPr lang="el-GR" dirty="0"/>
          </a:p>
          <a:p>
            <a:endParaRPr lang="el-GR" dirty="0"/>
          </a:p>
          <a:p>
            <a:endParaRPr lang="el-GR" dirty="0"/>
          </a:p>
        </p:txBody>
      </p:sp>
    </p:spTree>
    <p:extLst>
      <p:ext uri="{BB962C8B-B14F-4D97-AF65-F5344CB8AC3E}">
        <p14:creationId xmlns:p14="http://schemas.microsoft.com/office/powerpoint/2010/main" val="1988930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9A7EE82-E798-427B-A7C4-682C4A6CC2C8}"/>
              </a:ext>
            </a:extLst>
          </p:cNvPr>
          <p:cNvSpPr>
            <a:spLocks noGrp="1"/>
          </p:cNvSpPr>
          <p:nvPr>
            <p:ph type="title"/>
          </p:nvPr>
        </p:nvSpPr>
        <p:spPr/>
        <p:txBody>
          <a:bodyPr/>
          <a:lstStyle/>
          <a:p>
            <a:r>
              <a:rPr lang="el-GR" dirty="0"/>
              <a:t>Υποθέσεις εργασίας</a:t>
            </a:r>
          </a:p>
        </p:txBody>
      </p:sp>
      <p:sp>
        <p:nvSpPr>
          <p:cNvPr id="3" name="Θέση περιεχομένου 2">
            <a:extLst>
              <a:ext uri="{FF2B5EF4-FFF2-40B4-BE49-F238E27FC236}">
                <a16:creationId xmlns:a16="http://schemas.microsoft.com/office/drawing/2014/main" xmlns="" id="{1BF424E9-262B-4DCD-8D9F-48ABF31548C4}"/>
              </a:ext>
            </a:extLst>
          </p:cNvPr>
          <p:cNvSpPr>
            <a:spLocks noGrp="1"/>
          </p:cNvSpPr>
          <p:nvPr>
            <p:ph idx="1"/>
          </p:nvPr>
        </p:nvSpPr>
        <p:spPr>
          <a:xfrm>
            <a:off x="680321" y="2013358"/>
            <a:ext cx="9613861" cy="4697835"/>
          </a:xfrm>
        </p:spPr>
        <p:txBody>
          <a:bodyPr>
            <a:normAutofit fontScale="85000" lnSpcReduction="20000"/>
          </a:bodyPr>
          <a:lstStyle/>
          <a:p>
            <a:pPr lvl="0"/>
            <a:r>
              <a:rPr lang="el-GR" dirty="0"/>
              <a:t>Η στάση των ερωτώμενων για την τηλεκπαίδευση επηρεάζεται από την εξοικείωση των ερωτώμενων στη χρήση νέων τεχνολογιών.</a:t>
            </a:r>
          </a:p>
          <a:p>
            <a:pPr lvl="0"/>
            <a:r>
              <a:rPr lang="el-GR" dirty="0"/>
              <a:t>Οι συμμετέχοντες με προηγούμενη εμπειρία σε εξ αποστάσεως εκπαίδευση  αξιολογούν με διαφορετικό τρόπο τη συμμετοχή τους στη δράση του ΕΚΔΔΑ, σε σχέση με αυτούς που λειτούργησαν πρώτη φορά σε ένα τέτοιο μαθησιακό περιβάλλον.</a:t>
            </a:r>
          </a:p>
          <a:p>
            <a:pPr lvl="0"/>
            <a:r>
              <a:rPr lang="el-GR" dirty="0"/>
              <a:t>Η διαχείριση του χρόνου και η προσβασιμότητα στα προγράμματα τηλεκπαίδευσης ενισχύουν την αποτελεσματικότητα των δράσεων που διεξάγονται με αυτή τη μέθοδο.</a:t>
            </a:r>
          </a:p>
          <a:p>
            <a:pPr lvl="0"/>
            <a:r>
              <a:rPr lang="el-GR" dirty="0"/>
              <a:t>Οι δράσεις που υλοποιήθηκαν με τηλεκπαίδευση διαμόρφωσαν για τους συμμετέχοντες κατάλληλες συνθήκες αλληλεπίδρασης στο πλαίσιο ενός συνεργατικού εκπαιδευτικού περιβάλλοντος</a:t>
            </a:r>
          </a:p>
          <a:p>
            <a:pPr lvl="0"/>
            <a:r>
              <a:rPr lang="el-GR" dirty="0"/>
              <a:t>Απαιτείται προσαρμογή του περιεχομένου του προγράμματος και ιδιαίτερη προετοιμασία από την πλευρά του εκπαιδευτή για να μπορεί η εφαρμογή της μεθόδου τηλεκπαίδευσης να είναι επιτυχής. </a:t>
            </a:r>
          </a:p>
          <a:p>
            <a:pPr lvl="0"/>
            <a:r>
              <a:rPr lang="el-GR" dirty="0"/>
              <a:t>Είναι αναγκαία εξειδικευμένη τεχνική και διοικητική υποστήριξη για τη βέλτιστη εξυπηρέτηση των σκοπών των προγραμμάτων τηλεδιάσκεψης.</a:t>
            </a:r>
          </a:p>
          <a:p>
            <a:endParaRPr lang="el-GR" dirty="0"/>
          </a:p>
        </p:txBody>
      </p:sp>
    </p:spTree>
    <p:extLst>
      <p:ext uri="{BB962C8B-B14F-4D97-AF65-F5344CB8AC3E}">
        <p14:creationId xmlns:p14="http://schemas.microsoft.com/office/powerpoint/2010/main" val="1524508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2F82DDA-9FBD-42C6-9E8C-F0FEAE9D5A3D}"/>
              </a:ext>
            </a:extLst>
          </p:cNvPr>
          <p:cNvSpPr>
            <a:spLocks noGrp="1"/>
          </p:cNvSpPr>
          <p:nvPr>
            <p:ph type="title"/>
          </p:nvPr>
        </p:nvSpPr>
        <p:spPr/>
        <p:txBody>
          <a:bodyPr/>
          <a:lstStyle/>
          <a:p>
            <a:r>
              <a:rPr lang="el-GR" dirty="0" err="1"/>
              <a:t>Θεματολογική</a:t>
            </a:r>
            <a:r>
              <a:rPr lang="el-GR" dirty="0"/>
              <a:t> ομαδοποίηση των ερωτήσεων</a:t>
            </a:r>
          </a:p>
        </p:txBody>
      </p:sp>
      <p:sp>
        <p:nvSpPr>
          <p:cNvPr id="3" name="Θέση περιεχομένου 2">
            <a:extLst>
              <a:ext uri="{FF2B5EF4-FFF2-40B4-BE49-F238E27FC236}">
                <a16:creationId xmlns:a16="http://schemas.microsoft.com/office/drawing/2014/main" xmlns="" id="{96749C16-B3F8-4514-B459-6C8067A86D00}"/>
              </a:ext>
            </a:extLst>
          </p:cNvPr>
          <p:cNvSpPr>
            <a:spLocks noGrp="1"/>
          </p:cNvSpPr>
          <p:nvPr>
            <p:ph idx="1"/>
          </p:nvPr>
        </p:nvSpPr>
        <p:spPr>
          <a:xfrm>
            <a:off x="680321" y="1971412"/>
            <a:ext cx="11424993" cy="4886587"/>
          </a:xfrm>
        </p:spPr>
        <p:txBody>
          <a:bodyPr>
            <a:normAutofit lnSpcReduction="10000"/>
          </a:bodyPr>
          <a:lstStyle/>
          <a:p>
            <a:r>
              <a:rPr lang="el-GR" dirty="0"/>
              <a:t>δημογραφικού χαρακτήρα</a:t>
            </a:r>
          </a:p>
          <a:p>
            <a:r>
              <a:rPr lang="el-GR" dirty="0"/>
              <a:t>βαθμός εξοικείωσης στη χρήση τεχνολογιών πληροφορικής επικοινωνιών και δικτύων</a:t>
            </a:r>
          </a:p>
          <a:p>
            <a:r>
              <a:rPr lang="el-GR" dirty="0"/>
              <a:t>Προηγούμενη εμπειρία σε εκπαίδευση και επιμόρφωση</a:t>
            </a:r>
          </a:p>
          <a:p>
            <a:r>
              <a:rPr lang="el-GR" dirty="0"/>
              <a:t>Ικανοποίησης των συμμετεχόντων, Αξιολόγηση επίτευξης στόχων, Ανάγκη προσαρμογών και υποστήριξης στη μέθοδο της τηλεκπαίδευσης </a:t>
            </a:r>
            <a:r>
              <a:rPr lang="el-GR" u="sng" dirty="0"/>
              <a:t>από τη συγκεκριμένη δράση που έλαβαν μέρος</a:t>
            </a:r>
          </a:p>
          <a:p>
            <a:r>
              <a:rPr lang="el-GR" dirty="0"/>
              <a:t>Πλεονεκτημάτων ή των αδυναμιών της τηλεκπαίδευσης, στο συγκεκριμένο πεδίο εφαρμογής της</a:t>
            </a:r>
          </a:p>
          <a:p>
            <a:r>
              <a:rPr lang="el-GR" dirty="0" err="1"/>
              <a:t>Πλεονεκτημά</a:t>
            </a:r>
            <a:r>
              <a:rPr lang="el-GR" dirty="0"/>
              <a:t> και των </a:t>
            </a:r>
            <a:r>
              <a:rPr lang="el-GR" dirty="0" err="1"/>
              <a:t>αδυναμιές</a:t>
            </a:r>
            <a:r>
              <a:rPr lang="el-GR" dirty="0"/>
              <a:t> που εμφάνισε η τηλεκπαίδευση, στο συγκεκριμένο πεδίο εφαρμογής της</a:t>
            </a:r>
          </a:p>
          <a:p>
            <a:r>
              <a:rPr lang="el-GR" dirty="0"/>
              <a:t>Μελλοντική συμμετοχή σε δράσεις τηλεκπαίδευσης </a:t>
            </a:r>
          </a:p>
          <a:p>
            <a:r>
              <a:rPr lang="el-GR" dirty="0"/>
              <a:t>στη συνολική αποτίμηση του προγράμματος και προτάσεις βελτίωσης</a:t>
            </a:r>
          </a:p>
          <a:p>
            <a:endParaRPr lang="el-GR" u="sng" dirty="0"/>
          </a:p>
          <a:p>
            <a:endParaRPr lang="el-GR" u="sng" dirty="0"/>
          </a:p>
        </p:txBody>
      </p:sp>
    </p:spTree>
    <p:extLst>
      <p:ext uri="{BB962C8B-B14F-4D97-AF65-F5344CB8AC3E}">
        <p14:creationId xmlns:p14="http://schemas.microsoft.com/office/powerpoint/2010/main" val="3095348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C7917B1-682F-4F01-BBF0-9ED2D6A5B89D}"/>
              </a:ext>
            </a:extLst>
          </p:cNvPr>
          <p:cNvSpPr>
            <a:spLocks noGrp="1"/>
          </p:cNvSpPr>
          <p:nvPr>
            <p:ph type="title"/>
          </p:nvPr>
        </p:nvSpPr>
        <p:spPr/>
        <p:txBody>
          <a:bodyPr/>
          <a:lstStyle/>
          <a:p>
            <a:r>
              <a:rPr lang="el-GR" dirty="0"/>
              <a:t>Διεξαγωγή της Έρευνας</a:t>
            </a:r>
          </a:p>
        </p:txBody>
      </p:sp>
      <p:sp>
        <p:nvSpPr>
          <p:cNvPr id="3" name="Θέση περιεχομένου 2">
            <a:extLst>
              <a:ext uri="{FF2B5EF4-FFF2-40B4-BE49-F238E27FC236}">
                <a16:creationId xmlns:a16="http://schemas.microsoft.com/office/drawing/2014/main" xmlns="" id="{5B32D003-C818-4962-BDCF-DAFE9367A6A9}"/>
              </a:ext>
            </a:extLst>
          </p:cNvPr>
          <p:cNvSpPr>
            <a:spLocks noGrp="1"/>
          </p:cNvSpPr>
          <p:nvPr>
            <p:ph idx="1"/>
          </p:nvPr>
        </p:nvSpPr>
        <p:spPr>
          <a:xfrm>
            <a:off x="680321" y="1963024"/>
            <a:ext cx="11511679" cy="4894976"/>
          </a:xfrm>
        </p:spPr>
        <p:txBody>
          <a:bodyPr/>
          <a:lstStyle/>
          <a:p>
            <a:r>
              <a:rPr lang="el-GR" dirty="0"/>
              <a:t>Ερωτηματολόγια: δημιουργία και διανομή συμπλήρωσης με τη χρήση του διαδικτυακού εργαλείου </a:t>
            </a:r>
            <a:r>
              <a:rPr lang="en-US" dirty="0"/>
              <a:t>Google Forms</a:t>
            </a:r>
            <a:endParaRPr lang="el-GR" dirty="0"/>
          </a:p>
          <a:p>
            <a:r>
              <a:rPr lang="el-GR" dirty="0"/>
              <a:t>Χρόνος διεξαγωγής: 24/7/2020-0/9/2020 </a:t>
            </a:r>
          </a:p>
        </p:txBody>
      </p:sp>
    </p:spTree>
    <p:extLst>
      <p:ext uri="{BB962C8B-B14F-4D97-AF65-F5344CB8AC3E}">
        <p14:creationId xmlns:p14="http://schemas.microsoft.com/office/powerpoint/2010/main" val="3420202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2E509FD-37DE-4528-B01C-92481554CBC5}"/>
              </a:ext>
            </a:extLst>
          </p:cNvPr>
          <p:cNvSpPr>
            <a:spLocks noGrp="1"/>
          </p:cNvSpPr>
          <p:nvPr>
            <p:ph type="title"/>
          </p:nvPr>
        </p:nvSpPr>
        <p:spPr/>
        <p:txBody>
          <a:bodyPr>
            <a:normAutofit fontScale="90000"/>
          </a:bodyPr>
          <a:lstStyle/>
          <a:p>
            <a:r>
              <a:rPr lang="el-GR" dirty="0"/>
              <a:t>Αποτύπωση αποστολής και λήψης ερωτηματολογίων έρευνας ανά κατηγορία ερωτώμενων</a:t>
            </a:r>
          </a:p>
        </p:txBody>
      </p:sp>
      <p:graphicFrame>
        <p:nvGraphicFramePr>
          <p:cNvPr id="4" name="Θέση περιεχομένου 3">
            <a:extLst>
              <a:ext uri="{FF2B5EF4-FFF2-40B4-BE49-F238E27FC236}">
                <a16:creationId xmlns:a16="http://schemas.microsoft.com/office/drawing/2014/main" xmlns="" id="{8FC4DF3E-CD41-4BF8-977C-10EBDA2F58BD}"/>
              </a:ext>
            </a:extLst>
          </p:cNvPr>
          <p:cNvGraphicFramePr>
            <a:graphicFrameLocks noGrp="1"/>
          </p:cNvGraphicFramePr>
          <p:nvPr>
            <p:ph idx="1"/>
            <p:extLst>
              <p:ext uri="{D42A27DB-BD31-4B8C-83A1-F6EECF244321}">
                <p14:modId xmlns:p14="http://schemas.microsoft.com/office/powerpoint/2010/main" val="2615640008"/>
              </p:ext>
            </p:extLst>
          </p:nvPr>
        </p:nvGraphicFramePr>
        <p:xfrm>
          <a:off x="838899" y="2181138"/>
          <a:ext cx="9815118" cy="4068659"/>
        </p:xfrm>
        <a:graphic>
          <a:graphicData uri="http://schemas.openxmlformats.org/drawingml/2006/table">
            <a:tbl>
              <a:tblPr firstRow="1" firstCol="1" bandRow="1">
                <a:tableStyleId>{5C22544A-7EE6-4342-B048-85BDC9FD1C3A}</a:tableStyleId>
              </a:tblPr>
              <a:tblGrid>
                <a:gridCol w="2270371">
                  <a:extLst>
                    <a:ext uri="{9D8B030D-6E8A-4147-A177-3AD203B41FA5}">
                      <a16:colId xmlns:a16="http://schemas.microsoft.com/office/drawing/2014/main" xmlns="" val="453589762"/>
                    </a:ext>
                  </a:extLst>
                </a:gridCol>
                <a:gridCol w="2402204">
                  <a:extLst>
                    <a:ext uri="{9D8B030D-6E8A-4147-A177-3AD203B41FA5}">
                      <a16:colId xmlns:a16="http://schemas.microsoft.com/office/drawing/2014/main" xmlns="" val="1075751078"/>
                    </a:ext>
                  </a:extLst>
                </a:gridCol>
                <a:gridCol w="2695951">
                  <a:extLst>
                    <a:ext uri="{9D8B030D-6E8A-4147-A177-3AD203B41FA5}">
                      <a16:colId xmlns:a16="http://schemas.microsoft.com/office/drawing/2014/main" xmlns="" val="3530502978"/>
                    </a:ext>
                  </a:extLst>
                </a:gridCol>
                <a:gridCol w="2446592">
                  <a:extLst>
                    <a:ext uri="{9D8B030D-6E8A-4147-A177-3AD203B41FA5}">
                      <a16:colId xmlns:a16="http://schemas.microsoft.com/office/drawing/2014/main" xmlns="" val="1799243876"/>
                    </a:ext>
                  </a:extLst>
                </a:gridCol>
              </a:tblGrid>
              <a:tr h="282731">
                <a:tc>
                  <a:txBody>
                    <a:bodyPr/>
                    <a:lstStyle/>
                    <a:p>
                      <a:pPr algn="just">
                        <a:lnSpc>
                          <a:spcPct val="115000"/>
                        </a:lnSpc>
                        <a:spcBef>
                          <a:spcPts val="1200"/>
                        </a:spcBef>
                        <a:spcAft>
                          <a:spcPts val="0"/>
                        </a:spcAft>
                      </a:pPr>
                      <a:r>
                        <a:rPr lang="el-GR" sz="1100">
                          <a:effectLst/>
                        </a:rPr>
                        <a:t> </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3">
                  <a:txBody>
                    <a:bodyPr/>
                    <a:lstStyle/>
                    <a:p>
                      <a:pPr algn="ctr">
                        <a:lnSpc>
                          <a:spcPct val="115000"/>
                        </a:lnSpc>
                        <a:spcBef>
                          <a:spcPts val="1200"/>
                        </a:spcBef>
                        <a:spcAft>
                          <a:spcPts val="0"/>
                        </a:spcAft>
                      </a:pPr>
                      <a:r>
                        <a:rPr lang="el-GR" sz="1100">
                          <a:effectLst/>
                        </a:rPr>
                        <a:t>Κατηγορίες ερωτώμενων</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2731117148"/>
                  </a:ext>
                </a:extLst>
              </a:tr>
              <a:tr h="1125552">
                <a:tc>
                  <a:txBody>
                    <a:bodyPr/>
                    <a:lstStyle/>
                    <a:p>
                      <a:pPr algn="just">
                        <a:lnSpc>
                          <a:spcPct val="115000"/>
                        </a:lnSpc>
                        <a:spcBef>
                          <a:spcPts val="1200"/>
                        </a:spcBef>
                        <a:spcAft>
                          <a:spcPts val="0"/>
                        </a:spcAft>
                      </a:pPr>
                      <a:r>
                        <a:rPr lang="el-GR" sz="1100">
                          <a:effectLst/>
                        </a:rPr>
                        <a:t> </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el-GR" sz="1100">
                          <a:effectLst/>
                        </a:rPr>
                        <a:t>Σπουδαστές/τριες ΕΣΣΔΑ</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el-GR" sz="1100">
                          <a:effectLst/>
                        </a:rPr>
                        <a:t>Επιμορφωνόμενους/ες ΙΝΕΠ</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el-GR" sz="1100">
                          <a:effectLst/>
                        </a:rPr>
                        <a:t>Εκπαιδευτές/τριες</a:t>
                      </a:r>
                    </a:p>
                    <a:p>
                      <a:pPr algn="ctr">
                        <a:lnSpc>
                          <a:spcPct val="115000"/>
                        </a:lnSpc>
                        <a:spcBef>
                          <a:spcPts val="1200"/>
                        </a:spcBef>
                        <a:spcAft>
                          <a:spcPts val="0"/>
                        </a:spcAft>
                      </a:pPr>
                      <a:r>
                        <a:rPr lang="el-GR" sz="1100">
                          <a:effectLst/>
                        </a:rPr>
                        <a:t>ΕΚΔΔΑ</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875870905"/>
                  </a:ext>
                </a:extLst>
              </a:tr>
              <a:tr h="886792">
                <a:tc>
                  <a:txBody>
                    <a:bodyPr/>
                    <a:lstStyle/>
                    <a:p>
                      <a:pPr algn="l">
                        <a:lnSpc>
                          <a:spcPct val="115000"/>
                        </a:lnSpc>
                        <a:spcBef>
                          <a:spcPts val="1200"/>
                        </a:spcBef>
                        <a:spcAft>
                          <a:spcPts val="0"/>
                        </a:spcAft>
                      </a:pPr>
                      <a:r>
                        <a:rPr lang="el-GR" sz="1100">
                          <a:effectLst/>
                        </a:rPr>
                        <a:t>Ερωτηματολόγια που αποστάλθηκαν</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el-GR" sz="1100">
                          <a:effectLst/>
                        </a:rPr>
                        <a:t>88</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el-GR" sz="1100">
                          <a:effectLst/>
                        </a:rPr>
                        <a:t>5800</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el-GR" sz="1100">
                          <a:effectLst/>
                        </a:rPr>
                        <a:t>740</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73142953"/>
                  </a:ext>
                </a:extLst>
              </a:tr>
              <a:tr h="1188823">
                <a:tc>
                  <a:txBody>
                    <a:bodyPr/>
                    <a:lstStyle/>
                    <a:p>
                      <a:pPr algn="l">
                        <a:lnSpc>
                          <a:spcPct val="115000"/>
                        </a:lnSpc>
                        <a:spcBef>
                          <a:spcPts val="1200"/>
                        </a:spcBef>
                        <a:spcAft>
                          <a:spcPts val="0"/>
                        </a:spcAft>
                      </a:pPr>
                      <a:r>
                        <a:rPr lang="el-GR" sz="1100">
                          <a:effectLst/>
                        </a:rPr>
                        <a:t>Συμπληρωμένα ερωτηματολόγια που παρελήφθησαν</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el-GR" sz="1100">
                          <a:effectLst/>
                        </a:rPr>
                        <a:t>47</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el-GR" sz="1100">
                          <a:effectLst/>
                        </a:rPr>
                        <a:t>2523</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el-GR" sz="1100">
                          <a:effectLst/>
                        </a:rPr>
                        <a:t>360</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054278523"/>
                  </a:ext>
                </a:extLst>
              </a:tr>
              <a:tr h="584761">
                <a:tc>
                  <a:txBody>
                    <a:bodyPr/>
                    <a:lstStyle/>
                    <a:p>
                      <a:pPr algn="l">
                        <a:lnSpc>
                          <a:spcPct val="115000"/>
                        </a:lnSpc>
                        <a:spcBef>
                          <a:spcPts val="1200"/>
                        </a:spcBef>
                        <a:spcAft>
                          <a:spcPts val="0"/>
                        </a:spcAft>
                      </a:pPr>
                      <a:r>
                        <a:rPr lang="el-GR" sz="1100" dirty="0">
                          <a:effectLst/>
                        </a:rPr>
                        <a:t>Ποσοστό Απόκρισης</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el-GR" sz="1100">
                          <a:effectLst/>
                        </a:rPr>
                        <a:t>53,4%</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el-GR" sz="1100">
                          <a:effectLst/>
                        </a:rPr>
                        <a:t>43,5%</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el-GR" sz="1100" dirty="0">
                          <a:effectLst/>
                        </a:rPr>
                        <a:t>48,6%</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207455502"/>
                  </a:ext>
                </a:extLst>
              </a:tr>
            </a:tbl>
          </a:graphicData>
        </a:graphic>
      </p:graphicFrame>
    </p:spTree>
    <p:extLst>
      <p:ext uri="{BB962C8B-B14F-4D97-AF65-F5344CB8AC3E}">
        <p14:creationId xmlns:p14="http://schemas.microsoft.com/office/powerpoint/2010/main" val="3570751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4DBF6E7-98F3-4F2A-A7A9-74F0BE04C4FB}"/>
              </a:ext>
            </a:extLst>
          </p:cNvPr>
          <p:cNvSpPr>
            <a:spLocks noGrp="1"/>
          </p:cNvSpPr>
          <p:nvPr>
            <p:ph type="title"/>
          </p:nvPr>
        </p:nvSpPr>
        <p:spPr/>
        <p:txBody>
          <a:bodyPr/>
          <a:lstStyle/>
          <a:p>
            <a:r>
              <a:rPr lang="el-GR" dirty="0"/>
              <a:t>Αποτελέσματα της Έρευνας</a:t>
            </a:r>
            <a:br>
              <a:rPr lang="el-GR" dirty="0"/>
            </a:br>
            <a:r>
              <a:rPr lang="el-GR" u="sng" dirty="0"/>
              <a:t>Δημογραφικά χαρακτηριστικά</a:t>
            </a:r>
          </a:p>
        </p:txBody>
      </p:sp>
      <p:sp>
        <p:nvSpPr>
          <p:cNvPr id="3" name="Θέση περιεχομένου 2">
            <a:extLst>
              <a:ext uri="{FF2B5EF4-FFF2-40B4-BE49-F238E27FC236}">
                <a16:creationId xmlns:a16="http://schemas.microsoft.com/office/drawing/2014/main" xmlns="" id="{7041BBC1-428E-4255-954D-946682FFB1B7}"/>
              </a:ext>
            </a:extLst>
          </p:cNvPr>
          <p:cNvSpPr>
            <a:spLocks noGrp="1"/>
          </p:cNvSpPr>
          <p:nvPr>
            <p:ph idx="1"/>
          </p:nvPr>
        </p:nvSpPr>
        <p:spPr>
          <a:xfrm>
            <a:off x="680321" y="1992924"/>
            <a:ext cx="9394857" cy="3476700"/>
          </a:xfrm>
        </p:spPr>
        <p:txBody>
          <a:bodyPr/>
          <a:lstStyle/>
          <a:p>
            <a:pPr marL="0" indent="0">
              <a:buNone/>
            </a:pPr>
            <a:r>
              <a:rPr lang="el-GR" dirty="0"/>
              <a:t>Εκπαιδευτές-εκπαιδεύτριες ΕΚΔΔΑ</a:t>
            </a:r>
          </a:p>
          <a:p>
            <a:pPr marL="0" indent="0">
              <a:buNone/>
            </a:pPr>
            <a:endParaRPr lang="el-GR" dirty="0"/>
          </a:p>
          <a:p>
            <a:pPr marL="0" indent="0">
              <a:buNone/>
            </a:pPr>
            <a:endParaRPr lang="el-GR" dirty="0"/>
          </a:p>
          <a:p>
            <a:pPr marL="0" indent="0">
              <a:buNone/>
            </a:pPr>
            <a:endParaRPr lang="el-GR" dirty="0"/>
          </a:p>
          <a:p>
            <a:pPr marL="0" indent="0">
              <a:buNone/>
            </a:pPr>
            <a:endParaRPr lang="el-GR" dirty="0"/>
          </a:p>
        </p:txBody>
      </p:sp>
      <p:graphicFrame>
        <p:nvGraphicFramePr>
          <p:cNvPr id="8" name="Πίνακας 7">
            <a:extLst>
              <a:ext uri="{FF2B5EF4-FFF2-40B4-BE49-F238E27FC236}">
                <a16:creationId xmlns:a16="http://schemas.microsoft.com/office/drawing/2014/main" xmlns="" id="{D03B2679-021E-4F9A-8BF5-60B0B1A3BDF7}"/>
              </a:ext>
            </a:extLst>
          </p:cNvPr>
          <p:cNvGraphicFramePr>
            <a:graphicFrameLocks noGrp="1"/>
          </p:cNvGraphicFramePr>
          <p:nvPr>
            <p:extLst>
              <p:ext uri="{D42A27DB-BD31-4B8C-83A1-F6EECF244321}">
                <p14:modId xmlns:p14="http://schemas.microsoft.com/office/powerpoint/2010/main" val="3307721807"/>
              </p:ext>
            </p:extLst>
          </p:nvPr>
        </p:nvGraphicFramePr>
        <p:xfrm>
          <a:off x="2031999" y="2516698"/>
          <a:ext cx="6482827" cy="2286000"/>
        </p:xfrm>
        <a:graphic>
          <a:graphicData uri="http://schemas.openxmlformats.org/drawingml/2006/table">
            <a:tbl>
              <a:tblPr firstRow="1" bandRow="1">
                <a:tableStyleId>{5C22544A-7EE6-4342-B048-85BDC9FD1C3A}</a:tableStyleId>
              </a:tblPr>
              <a:tblGrid>
                <a:gridCol w="2344325">
                  <a:extLst>
                    <a:ext uri="{9D8B030D-6E8A-4147-A177-3AD203B41FA5}">
                      <a16:colId xmlns:a16="http://schemas.microsoft.com/office/drawing/2014/main" xmlns="" val="1917220198"/>
                    </a:ext>
                  </a:extLst>
                </a:gridCol>
                <a:gridCol w="2355229">
                  <a:extLst>
                    <a:ext uri="{9D8B030D-6E8A-4147-A177-3AD203B41FA5}">
                      <a16:colId xmlns:a16="http://schemas.microsoft.com/office/drawing/2014/main" xmlns="" val="1762253219"/>
                    </a:ext>
                  </a:extLst>
                </a:gridCol>
                <a:gridCol w="1783273">
                  <a:extLst>
                    <a:ext uri="{9D8B030D-6E8A-4147-A177-3AD203B41FA5}">
                      <a16:colId xmlns:a16="http://schemas.microsoft.com/office/drawing/2014/main" xmlns="" val="1149706914"/>
                    </a:ext>
                  </a:extLst>
                </a:gridCol>
              </a:tblGrid>
              <a:tr h="630957">
                <a:tc>
                  <a:txBody>
                    <a:bodyPr/>
                    <a:lstStyle/>
                    <a:p>
                      <a:r>
                        <a:rPr lang="el-GR" dirty="0"/>
                        <a:t>Κατηγορία Χαρακτηριστικών</a:t>
                      </a:r>
                    </a:p>
                  </a:txBody>
                  <a:tcPr>
                    <a:solidFill>
                      <a:schemeClr val="accent1"/>
                    </a:solidFill>
                  </a:tcPr>
                </a:tc>
                <a:tc>
                  <a:txBody>
                    <a:bodyPr/>
                    <a:lstStyle/>
                    <a:p>
                      <a:r>
                        <a:rPr lang="el-GR" dirty="0"/>
                        <a:t>Πολυπληθέστερη ομάδα απαντήσεων</a:t>
                      </a:r>
                    </a:p>
                  </a:txBody>
                  <a:tcPr/>
                </a:tc>
                <a:tc>
                  <a:txBody>
                    <a:bodyPr/>
                    <a:lstStyle/>
                    <a:p>
                      <a:r>
                        <a:rPr lang="el-GR" dirty="0"/>
                        <a:t>Ποσοστό </a:t>
                      </a:r>
                    </a:p>
                  </a:txBody>
                  <a:tcPr/>
                </a:tc>
                <a:extLst>
                  <a:ext uri="{0D108BD9-81ED-4DB2-BD59-A6C34878D82A}">
                    <a16:rowId xmlns:a16="http://schemas.microsoft.com/office/drawing/2014/main" xmlns="" val="2745797188"/>
                  </a:ext>
                </a:extLst>
              </a:tr>
              <a:tr h="325842">
                <a:tc>
                  <a:txBody>
                    <a:bodyPr/>
                    <a:lstStyle/>
                    <a:p>
                      <a:r>
                        <a:rPr lang="el-GR" dirty="0"/>
                        <a:t>Ομάδα Ηλικίας</a:t>
                      </a:r>
                    </a:p>
                  </a:txBody>
                  <a:tcPr>
                    <a:solidFill>
                      <a:schemeClr val="bg2">
                        <a:lumMod val="20000"/>
                        <a:lumOff val="80000"/>
                      </a:schemeClr>
                    </a:solidFill>
                  </a:tcPr>
                </a:tc>
                <a:tc>
                  <a:txBody>
                    <a:bodyPr/>
                    <a:lstStyle/>
                    <a:p>
                      <a:r>
                        <a:rPr lang="el-GR" dirty="0"/>
                        <a:t>45-54 έτη</a:t>
                      </a:r>
                    </a:p>
                  </a:txBody>
                  <a:tcPr>
                    <a:solidFill>
                      <a:schemeClr val="bg2">
                        <a:lumMod val="20000"/>
                        <a:lumOff val="80000"/>
                      </a:schemeClr>
                    </a:solidFill>
                  </a:tcPr>
                </a:tc>
                <a:tc>
                  <a:txBody>
                    <a:bodyPr/>
                    <a:lstStyle/>
                    <a:p>
                      <a:r>
                        <a:rPr lang="el-GR" dirty="0"/>
                        <a:t>54,1%</a:t>
                      </a:r>
                    </a:p>
                  </a:txBody>
                  <a:tcPr>
                    <a:solidFill>
                      <a:schemeClr val="bg2">
                        <a:lumMod val="20000"/>
                        <a:lumOff val="80000"/>
                      </a:schemeClr>
                    </a:solidFill>
                  </a:tcPr>
                </a:tc>
                <a:extLst>
                  <a:ext uri="{0D108BD9-81ED-4DB2-BD59-A6C34878D82A}">
                    <a16:rowId xmlns:a16="http://schemas.microsoft.com/office/drawing/2014/main" xmlns="" val="1274759835"/>
                  </a:ext>
                </a:extLst>
              </a:tr>
              <a:tr h="570224">
                <a:tc>
                  <a:txBody>
                    <a:bodyPr/>
                    <a:lstStyle/>
                    <a:p>
                      <a:r>
                        <a:rPr lang="el-GR" dirty="0"/>
                        <a:t>Επαγγελματική Προέλευση</a:t>
                      </a:r>
                    </a:p>
                  </a:txBody>
                  <a:tcPr>
                    <a:solidFill>
                      <a:schemeClr val="accent1">
                        <a:lumMod val="20000"/>
                        <a:lumOff val="80000"/>
                      </a:schemeClr>
                    </a:solidFill>
                  </a:tcPr>
                </a:tc>
                <a:tc>
                  <a:txBody>
                    <a:bodyPr/>
                    <a:lstStyle/>
                    <a:p>
                      <a:r>
                        <a:rPr lang="el-GR" dirty="0"/>
                        <a:t>Δημόσιος Τομέας</a:t>
                      </a:r>
                    </a:p>
                  </a:txBody>
                  <a:tcPr>
                    <a:solidFill>
                      <a:schemeClr val="accent1">
                        <a:lumMod val="20000"/>
                        <a:lumOff val="80000"/>
                      </a:schemeClr>
                    </a:solidFill>
                  </a:tcPr>
                </a:tc>
                <a:tc>
                  <a:txBody>
                    <a:bodyPr/>
                    <a:lstStyle/>
                    <a:p>
                      <a:r>
                        <a:rPr lang="el-GR" dirty="0"/>
                        <a:t>76%</a:t>
                      </a:r>
                    </a:p>
                  </a:txBody>
                  <a:tcPr>
                    <a:solidFill>
                      <a:schemeClr val="accent1">
                        <a:lumMod val="20000"/>
                        <a:lumOff val="80000"/>
                      </a:schemeClr>
                    </a:solidFill>
                  </a:tcPr>
                </a:tc>
                <a:extLst>
                  <a:ext uri="{0D108BD9-81ED-4DB2-BD59-A6C34878D82A}">
                    <a16:rowId xmlns:a16="http://schemas.microsoft.com/office/drawing/2014/main" xmlns="" val="3313856260"/>
                  </a:ext>
                </a:extLst>
              </a:tr>
              <a:tr h="570224">
                <a:tc>
                  <a:txBody>
                    <a:bodyPr/>
                    <a:lstStyle/>
                    <a:p>
                      <a:r>
                        <a:rPr lang="el-GR" dirty="0"/>
                        <a:t>Επίπεδο Σπουδών</a:t>
                      </a:r>
                    </a:p>
                  </a:txBody>
                  <a:tcPr>
                    <a:solidFill>
                      <a:schemeClr val="bg2">
                        <a:lumMod val="20000"/>
                        <a:lumOff val="80000"/>
                      </a:schemeClr>
                    </a:solidFill>
                  </a:tcPr>
                </a:tc>
                <a:tc>
                  <a:txBody>
                    <a:bodyPr/>
                    <a:lstStyle/>
                    <a:p>
                      <a:r>
                        <a:rPr lang="el-GR" dirty="0"/>
                        <a:t>Κάτοχος Μεταπτυχιακού</a:t>
                      </a:r>
                    </a:p>
                  </a:txBody>
                  <a:tcPr>
                    <a:solidFill>
                      <a:schemeClr val="bg2">
                        <a:lumMod val="20000"/>
                        <a:lumOff val="80000"/>
                      </a:schemeClr>
                    </a:solidFill>
                  </a:tcPr>
                </a:tc>
                <a:tc>
                  <a:txBody>
                    <a:bodyPr/>
                    <a:lstStyle/>
                    <a:p>
                      <a:r>
                        <a:rPr lang="el-GR" dirty="0"/>
                        <a:t>49,3%</a:t>
                      </a:r>
                    </a:p>
                  </a:txBody>
                  <a:tcPr>
                    <a:solidFill>
                      <a:schemeClr val="bg2">
                        <a:lumMod val="20000"/>
                        <a:lumOff val="80000"/>
                      </a:schemeClr>
                    </a:solidFill>
                  </a:tcPr>
                </a:tc>
                <a:extLst>
                  <a:ext uri="{0D108BD9-81ED-4DB2-BD59-A6C34878D82A}">
                    <a16:rowId xmlns:a16="http://schemas.microsoft.com/office/drawing/2014/main" xmlns="" val="3910258063"/>
                  </a:ext>
                </a:extLst>
              </a:tr>
            </a:tbl>
          </a:graphicData>
        </a:graphic>
      </p:graphicFrame>
      <p:sp>
        <p:nvSpPr>
          <p:cNvPr id="10" name="TextBox 9">
            <a:extLst>
              <a:ext uri="{FF2B5EF4-FFF2-40B4-BE49-F238E27FC236}">
                <a16:creationId xmlns:a16="http://schemas.microsoft.com/office/drawing/2014/main" xmlns="" id="{8D0E83BD-2CA5-48A5-AD8F-B8CAA8C395FB}"/>
              </a:ext>
            </a:extLst>
          </p:cNvPr>
          <p:cNvSpPr txBox="1"/>
          <p:nvPr/>
        </p:nvSpPr>
        <p:spPr>
          <a:xfrm>
            <a:off x="680321" y="4786264"/>
            <a:ext cx="10661595" cy="2308324"/>
          </a:xfrm>
          <a:prstGeom prst="rect">
            <a:avLst/>
          </a:prstGeom>
          <a:noFill/>
        </p:spPr>
        <p:txBody>
          <a:bodyPr wrap="square" rtlCol="0">
            <a:spAutoFit/>
          </a:bodyPr>
          <a:lstStyle/>
          <a:p>
            <a:pPr marL="285750" indent="-285750">
              <a:buFont typeface="Wingdings" panose="05000000000000000000" pitchFamily="2" charset="2"/>
              <a:buChar char="ü"/>
            </a:pPr>
            <a:r>
              <a:rPr lang="el-GR" u="sng" dirty="0"/>
              <a:t>Εκπροσωπούνται το σύνολο των διαφορετικών θεματικών κύκλων του έργου του ΕΚΔΔΑ </a:t>
            </a:r>
          </a:p>
          <a:p>
            <a:r>
              <a:rPr lang="el-GR" dirty="0"/>
              <a:t>Δημόσιας Διοίκησης και Δημόσιου Μάνατζμεντ: 26,6%</a:t>
            </a:r>
          </a:p>
          <a:p>
            <a:r>
              <a:rPr lang="el-GR" dirty="0"/>
              <a:t>Πληροφορικής: 22%</a:t>
            </a:r>
          </a:p>
          <a:p>
            <a:r>
              <a:rPr lang="el-GR" dirty="0"/>
              <a:t>Ανθρώπινων Δικαιωμάτων και της Κοινωνικής Διοίκησης: 14,4%</a:t>
            </a:r>
          </a:p>
          <a:p>
            <a:r>
              <a:rPr lang="el-GR" dirty="0"/>
              <a:t>Οικονομικών και Δημοσιονομικής Πολιτικής:10,5%</a:t>
            </a:r>
          </a:p>
          <a:p>
            <a:r>
              <a:rPr lang="el-GR" dirty="0"/>
              <a:t>Θεσμικού-Νομοθετικού Πλαισίου της Δ.Δ.: 10,5%</a:t>
            </a:r>
          </a:p>
          <a:p>
            <a:r>
              <a:rPr lang="el-GR" dirty="0"/>
              <a:t>Βιώσιμης και Περιβαλλοντικής Ανάπτυξης: 10,2% </a:t>
            </a:r>
          </a:p>
          <a:p>
            <a:endParaRPr lang="el-GR" dirty="0"/>
          </a:p>
        </p:txBody>
      </p:sp>
    </p:spTree>
    <p:extLst>
      <p:ext uri="{BB962C8B-B14F-4D97-AF65-F5344CB8AC3E}">
        <p14:creationId xmlns:p14="http://schemas.microsoft.com/office/powerpoint/2010/main" val="672681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B8A8007-E7C5-42D4-B3FF-9EBB37D8DA00}"/>
              </a:ext>
            </a:extLst>
          </p:cNvPr>
          <p:cNvSpPr>
            <a:spLocks noGrp="1"/>
          </p:cNvSpPr>
          <p:nvPr>
            <p:ph type="title"/>
          </p:nvPr>
        </p:nvSpPr>
        <p:spPr/>
        <p:txBody>
          <a:bodyPr/>
          <a:lstStyle/>
          <a:p>
            <a:r>
              <a:rPr lang="el-GR" dirty="0"/>
              <a:t>Αποτελέσματα της Έρευνας</a:t>
            </a:r>
            <a:br>
              <a:rPr lang="el-GR" dirty="0"/>
            </a:br>
            <a:r>
              <a:rPr lang="el-GR" u="sng" dirty="0"/>
              <a:t>Δημογραφικά χαρακτηριστικά</a:t>
            </a:r>
            <a:endParaRPr lang="el-GR" dirty="0"/>
          </a:p>
        </p:txBody>
      </p:sp>
      <p:sp>
        <p:nvSpPr>
          <p:cNvPr id="3" name="Θέση περιεχομένου 2">
            <a:extLst>
              <a:ext uri="{FF2B5EF4-FFF2-40B4-BE49-F238E27FC236}">
                <a16:creationId xmlns:a16="http://schemas.microsoft.com/office/drawing/2014/main" xmlns="" id="{C7F9851A-D2DF-45C5-9F7B-C74CCEC4CBF3}"/>
              </a:ext>
            </a:extLst>
          </p:cNvPr>
          <p:cNvSpPr>
            <a:spLocks noGrp="1"/>
          </p:cNvSpPr>
          <p:nvPr>
            <p:ph idx="1"/>
          </p:nvPr>
        </p:nvSpPr>
        <p:spPr>
          <a:xfrm>
            <a:off x="680321" y="1971413"/>
            <a:ext cx="9613861" cy="3964776"/>
          </a:xfrm>
        </p:spPr>
        <p:txBody>
          <a:bodyPr/>
          <a:lstStyle/>
          <a:p>
            <a:pPr marL="0" indent="0">
              <a:buNone/>
            </a:pPr>
            <a:r>
              <a:rPr lang="el-GR" dirty="0"/>
              <a:t>Σπουδαστών-Σπουδαστριών ΕΣΔΔΑ</a:t>
            </a:r>
          </a:p>
        </p:txBody>
      </p:sp>
      <p:graphicFrame>
        <p:nvGraphicFramePr>
          <p:cNvPr id="5" name="Πίνακας 4">
            <a:extLst>
              <a:ext uri="{FF2B5EF4-FFF2-40B4-BE49-F238E27FC236}">
                <a16:creationId xmlns:a16="http://schemas.microsoft.com/office/drawing/2014/main" xmlns="" id="{0A626D01-62E8-47C0-B45E-3A6E18751E30}"/>
              </a:ext>
            </a:extLst>
          </p:cNvPr>
          <p:cNvGraphicFramePr>
            <a:graphicFrameLocks noGrp="1"/>
          </p:cNvGraphicFramePr>
          <p:nvPr>
            <p:extLst>
              <p:ext uri="{D42A27DB-BD31-4B8C-83A1-F6EECF244321}">
                <p14:modId xmlns:p14="http://schemas.microsoft.com/office/powerpoint/2010/main" val="2733477864"/>
              </p:ext>
            </p:extLst>
          </p:nvPr>
        </p:nvGraphicFramePr>
        <p:xfrm>
          <a:off x="2032000" y="2399250"/>
          <a:ext cx="8127999" cy="2188085"/>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3750121717"/>
                    </a:ext>
                  </a:extLst>
                </a:gridCol>
                <a:gridCol w="2709333">
                  <a:extLst>
                    <a:ext uri="{9D8B030D-6E8A-4147-A177-3AD203B41FA5}">
                      <a16:colId xmlns:a16="http://schemas.microsoft.com/office/drawing/2014/main" xmlns="" val="1936865597"/>
                    </a:ext>
                  </a:extLst>
                </a:gridCol>
                <a:gridCol w="2709333">
                  <a:extLst>
                    <a:ext uri="{9D8B030D-6E8A-4147-A177-3AD203B41FA5}">
                      <a16:colId xmlns:a16="http://schemas.microsoft.com/office/drawing/2014/main" xmlns="" val="3490287342"/>
                    </a:ext>
                  </a:extLst>
                </a:gridCol>
              </a:tblGrid>
              <a:tr h="613375">
                <a:tc>
                  <a:txBody>
                    <a:bodyPr/>
                    <a:lstStyle/>
                    <a:p>
                      <a:r>
                        <a:rPr lang="el-GR" dirty="0"/>
                        <a:t>Κατηγορία Χαρακτηριστικών</a:t>
                      </a:r>
                    </a:p>
                  </a:txBody>
                  <a:tcPr/>
                </a:tc>
                <a:tc>
                  <a:txBody>
                    <a:bodyPr/>
                    <a:lstStyle/>
                    <a:p>
                      <a:r>
                        <a:rPr lang="el-GR" dirty="0"/>
                        <a:t>Πολυπληθέστερη ομάδα απαντήσεων</a:t>
                      </a:r>
                    </a:p>
                  </a:txBody>
                  <a:tcPr/>
                </a:tc>
                <a:tc>
                  <a:txBody>
                    <a:bodyPr/>
                    <a:lstStyle/>
                    <a:p>
                      <a:r>
                        <a:rPr lang="el-GR" dirty="0"/>
                        <a:t>Ποσοστό </a:t>
                      </a:r>
                    </a:p>
                  </a:txBody>
                  <a:tcPr/>
                </a:tc>
                <a:extLst>
                  <a:ext uri="{0D108BD9-81ED-4DB2-BD59-A6C34878D82A}">
                    <a16:rowId xmlns:a16="http://schemas.microsoft.com/office/drawing/2014/main" xmlns="" val="2162462268"/>
                  </a:ext>
                </a:extLst>
              </a:tr>
              <a:tr h="350500">
                <a:tc>
                  <a:txBody>
                    <a:bodyPr/>
                    <a:lstStyle/>
                    <a:p>
                      <a:r>
                        <a:rPr lang="el-GR" dirty="0"/>
                        <a:t>Ομάδα Ηλικίας</a:t>
                      </a:r>
                    </a:p>
                  </a:txBody>
                  <a:tcPr/>
                </a:tc>
                <a:tc>
                  <a:txBody>
                    <a:bodyPr/>
                    <a:lstStyle/>
                    <a:p>
                      <a:r>
                        <a:rPr lang="el-GR" dirty="0"/>
                        <a:t>35-44 έτη</a:t>
                      </a:r>
                    </a:p>
                  </a:txBody>
                  <a:tcPr/>
                </a:tc>
                <a:tc>
                  <a:txBody>
                    <a:bodyPr/>
                    <a:lstStyle/>
                    <a:p>
                      <a:r>
                        <a:rPr lang="el-GR" dirty="0"/>
                        <a:t>54,3%</a:t>
                      </a:r>
                    </a:p>
                  </a:txBody>
                  <a:tcPr/>
                </a:tc>
                <a:extLst>
                  <a:ext uri="{0D108BD9-81ED-4DB2-BD59-A6C34878D82A}">
                    <a16:rowId xmlns:a16="http://schemas.microsoft.com/office/drawing/2014/main" xmlns="" val="1987689419"/>
                  </a:ext>
                </a:extLst>
              </a:tr>
              <a:tr h="613375">
                <a:tc>
                  <a:txBody>
                    <a:bodyPr/>
                    <a:lstStyle/>
                    <a:p>
                      <a:r>
                        <a:rPr lang="el-GR" dirty="0"/>
                        <a:t>Επαγγελματική Προϋπηρεσία</a:t>
                      </a:r>
                    </a:p>
                  </a:txBody>
                  <a:tcPr/>
                </a:tc>
                <a:tc>
                  <a:txBody>
                    <a:bodyPr/>
                    <a:lstStyle/>
                    <a:p>
                      <a:r>
                        <a:rPr lang="el-GR" dirty="0"/>
                        <a:t>Έως 10 έτη</a:t>
                      </a:r>
                    </a:p>
                  </a:txBody>
                  <a:tcPr/>
                </a:tc>
                <a:tc>
                  <a:txBody>
                    <a:bodyPr/>
                    <a:lstStyle/>
                    <a:p>
                      <a:r>
                        <a:rPr lang="el-GR" sz="1800" kern="1200" dirty="0">
                          <a:solidFill>
                            <a:schemeClr val="dk1"/>
                          </a:solidFill>
                          <a:effectLst/>
                          <a:latin typeface="+mn-lt"/>
                          <a:ea typeface="+mn-ea"/>
                          <a:cs typeface="+mn-cs"/>
                        </a:rPr>
                        <a:t>55,3%</a:t>
                      </a:r>
                      <a:endParaRPr lang="el-GR" dirty="0"/>
                    </a:p>
                  </a:txBody>
                  <a:tcPr/>
                </a:tc>
                <a:extLst>
                  <a:ext uri="{0D108BD9-81ED-4DB2-BD59-A6C34878D82A}">
                    <a16:rowId xmlns:a16="http://schemas.microsoft.com/office/drawing/2014/main" xmlns="" val="2115961879"/>
                  </a:ext>
                </a:extLst>
              </a:tr>
              <a:tr h="542165">
                <a:tc>
                  <a:txBody>
                    <a:bodyPr/>
                    <a:lstStyle/>
                    <a:p>
                      <a:r>
                        <a:rPr lang="el-GR" dirty="0"/>
                        <a:t>Επίπεδο Σπουδών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Κάτοχος Μεταπτυχιακού</a:t>
                      </a:r>
                    </a:p>
                  </a:txBody>
                  <a:tcPr/>
                </a:tc>
                <a:tc>
                  <a:txBody>
                    <a:bodyPr/>
                    <a:lstStyle/>
                    <a:p>
                      <a:r>
                        <a:rPr lang="el-GR" sz="1800" kern="1200" dirty="0">
                          <a:solidFill>
                            <a:schemeClr val="dk1"/>
                          </a:solidFill>
                          <a:effectLst/>
                          <a:latin typeface="+mn-lt"/>
                          <a:ea typeface="+mn-ea"/>
                          <a:cs typeface="+mn-cs"/>
                        </a:rPr>
                        <a:t>56,7 % </a:t>
                      </a:r>
                      <a:endParaRPr lang="el-GR" dirty="0"/>
                    </a:p>
                  </a:txBody>
                  <a:tcPr/>
                </a:tc>
                <a:extLst>
                  <a:ext uri="{0D108BD9-81ED-4DB2-BD59-A6C34878D82A}">
                    <a16:rowId xmlns:a16="http://schemas.microsoft.com/office/drawing/2014/main" xmlns="" val="1670218674"/>
                  </a:ext>
                </a:extLst>
              </a:tr>
            </a:tbl>
          </a:graphicData>
        </a:graphic>
      </p:graphicFrame>
      <p:sp>
        <p:nvSpPr>
          <p:cNvPr id="6" name="TextBox 5">
            <a:extLst>
              <a:ext uri="{FF2B5EF4-FFF2-40B4-BE49-F238E27FC236}">
                <a16:creationId xmlns:a16="http://schemas.microsoft.com/office/drawing/2014/main" xmlns="" id="{81B14CBC-43AB-4C0D-A105-B80B0CDF69B6}"/>
              </a:ext>
            </a:extLst>
          </p:cNvPr>
          <p:cNvSpPr txBox="1"/>
          <p:nvPr/>
        </p:nvSpPr>
        <p:spPr>
          <a:xfrm>
            <a:off x="234893" y="4830506"/>
            <a:ext cx="4999838" cy="2031325"/>
          </a:xfrm>
          <a:prstGeom prst="rect">
            <a:avLst/>
          </a:prstGeom>
          <a:noFill/>
        </p:spPr>
        <p:txBody>
          <a:bodyPr wrap="square" rtlCol="0">
            <a:spAutoFit/>
          </a:bodyPr>
          <a:lstStyle/>
          <a:p>
            <a:pPr marL="285750" indent="-285750">
              <a:buFont typeface="Wingdings" panose="05000000000000000000" pitchFamily="2" charset="2"/>
              <a:buChar char="ü"/>
            </a:pPr>
            <a:r>
              <a:rPr lang="el-GR" u="sng" dirty="0"/>
              <a:t>Προσανατολισμός των σπουδών</a:t>
            </a:r>
          </a:p>
          <a:p>
            <a:r>
              <a:rPr lang="el-GR" dirty="0"/>
              <a:t>Οικονομικών Επιστημών:36,2%</a:t>
            </a:r>
          </a:p>
          <a:p>
            <a:r>
              <a:rPr lang="el-GR" dirty="0"/>
              <a:t>Ανθρωπιστικές και Κοινωνικές σπουδές: 25,5%</a:t>
            </a:r>
          </a:p>
          <a:p>
            <a:r>
              <a:rPr lang="el-GR" dirty="0"/>
              <a:t>Νομικές σπουδές:19,1%</a:t>
            </a:r>
          </a:p>
          <a:p>
            <a:r>
              <a:rPr lang="el-GR" dirty="0"/>
              <a:t>Θετικές Επιστήμες:10,6%</a:t>
            </a:r>
          </a:p>
          <a:p>
            <a:r>
              <a:rPr lang="el-GR" dirty="0"/>
              <a:t>Πολυτεχνικές Σχολές: 6,4%</a:t>
            </a:r>
          </a:p>
          <a:p>
            <a:endParaRPr lang="el-GR" dirty="0"/>
          </a:p>
        </p:txBody>
      </p:sp>
      <p:sp>
        <p:nvSpPr>
          <p:cNvPr id="7" name="TextBox 6">
            <a:extLst>
              <a:ext uri="{FF2B5EF4-FFF2-40B4-BE49-F238E27FC236}">
                <a16:creationId xmlns:a16="http://schemas.microsoft.com/office/drawing/2014/main" xmlns="" id="{2C3908CE-3277-4A64-89F9-95D02972E817}"/>
              </a:ext>
            </a:extLst>
          </p:cNvPr>
          <p:cNvSpPr txBox="1"/>
          <p:nvPr/>
        </p:nvSpPr>
        <p:spPr>
          <a:xfrm>
            <a:off x="5167618" y="4830506"/>
            <a:ext cx="6954474" cy="2862322"/>
          </a:xfrm>
          <a:prstGeom prst="rect">
            <a:avLst/>
          </a:prstGeom>
          <a:noFill/>
        </p:spPr>
        <p:txBody>
          <a:bodyPr wrap="square" rtlCol="0">
            <a:spAutoFit/>
          </a:bodyPr>
          <a:lstStyle/>
          <a:p>
            <a:pPr marL="285750" indent="-285750">
              <a:buFont typeface="Wingdings" panose="05000000000000000000" pitchFamily="2" charset="2"/>
              <a:buChar char="ü"/>
            </a:pPr>
            <a:r>
              <a:rPr lang="el-GR" u="sng" dirty="0"/>
              <a:t>Τμήμα Εξειδίκευσης στην ΕΣΔΔΑ</a:t>
            </a:r>
          </a:p>
          <a:p>
            <a:r>
              <a:rPr lang="el-GR" dirty="0"/>
              <a:t>Τμήμα Γενικής Διοίκησης:28,6% </a:t>
            </a:r>
          </a:p>
          <a:p>
            <a:r>
              <a:rPr lang="el-GR" dirty="0"/>
              <a:t>Τμήμα Διοίκησης Υπ. Υγείας &amp; Κοινωνικής Φροντίδας:26,2% </a:t>
            </a:r>
          </a:p>
          <a:p>
            <a:r>
              <a:rPr lang="el-GR" dirty="0"/>
              <a:t>Τμήμα Αναπτυξιακών Περιφερειακών Πολιτικών: 23,8%</a:t>
            </a:r>
          </a:p>
          <a:p>
            <a:r>
              <a:rPr lang="el-GR" dirty="0"/>
              <a:t>Τμήμα  Πολιτισμικής Διοίκησης: 14.3%</a:t>
            </a:r>
          </a:p>
          <a:p>
            <a:r>
              <a:rPr lang="el-GR" dirty="0"/>
              <a:t>Τμήμα Οικονομικών υποθέσεων:4,8%</a:t>
            </a:r>
          </a:p>
          <a:p>
            <a:r>
              <a:rPr lang="el-GR" dirty="0"/>
              <a:t>Τμήμα Ψηφιακής Πολιτικής: 2,4%</a:t>
            </a:r>
          </a:p>
          <a:p>
            <a:endParaRPr lang="el-GR" dirty="0"/>
          </a:p>
          <a:p>
            <a:endParaRPr lang="el-GR" dirty="0"/>
          </a:p>
          <a:p>
            <a:endParaRPr lang="el-GR" dirty="0"/>
          </a:p>
        </p:txBody>
      </p:sp>
    </p:spTree>
    <p:extLst>
      <p:ext uri="{BB962C8B-B14F-4D97-AF65-F5344CB8AC3E}">
        <p14:creationId xmlns:p14="http://schemas.microsoft.com/office/powerpoint/2010/main" val="3283652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554CE51-2825-46FA-859E-DD229CC68AC3}"/>
              </a:ext>
            </a:extLst>
          </p:cNvPr>
          <p:cNvSpPr>
            <a:spLocks noGrp="1"/>
          </p:cNvSpPr>
          <p:nvPr>
            <p:ph type="title"/>
          </p:nvPr>
        </p:nvSpPr>
        <p:spPr/>
        <p:txBody>
          <a:bodyPr/>
          <a:lstStyle/>
          <a:p>
            <a:r>
              <a:rPr lang="el-GR" dirty="0"/>
              <a:t>Αποτελέσματα της Έρευνας</a:t>
            </a:r>
            <a:br>
              <a:rPr lang="el-GR" dirty="0"/>
            </a:br>
            <a:r>
              <a:rPr lang="el-GR" u="sng" dirty="0"/>
              <a:t>Δημογραφικά χαρακτηριστικά</a:t>
            </a:r>
            <a:endParaRPr lang="el-GR" dirty="0"/>
          </a:p>
        </p:txBody>
      </p:sp>
      <p:sp>
        <p:nvSpPr>
          <p:cNvPr id="3" name="Θέση περιεχομένου 2">
            <a:extLst>
              <a:ext uri="{FF2B5EF4-FFF2-40B4-BE49-F238E27FC236}">
                <a16:creationId xmlns:a16="http://schemas.microsoft.com/office/drawing/2014/main" xmlns="" id="{FC1F6524-EFB3-4D07-8447-6FCB6FD46C05}"/>
              </a:ext>
            </a:extLst>
          </p:cNvPr>
          <p:cNvSpPr>
            <a:spLocks noGrp="1"/>
          </p:cNvSpPr>
          <p:nvPr>
            <p:ph idx="1"/>
          </p:nvPr>
        </p:nvSpPr>
        <p:spPr/>
        <p:txBody>
          <a:bodyPr/>
          <a:lstStyle/>
          <a:p>
            <a:pPr marL="0" indent="0">
              <a:buNone/>
            </a:pPr>
            <a:r>
              <a:rPr lang="el-GR" dirty="0" err="1"/>
              <a:t>Επιμορφωνόμενοι</a:t>
            </a:r>
            <a:r>
              <a:rPr lang="el-GR" dirty="0"/>
              <a:t> στο ΙΝΕΠ</a:t>
            </a:r>
          </a:p>
          <a:p>
            <a:pPr marL="0" indent="0">
              <a:buNone/>
            </a:pPr>
            <a:endParaRPr lang="el-GR" dirty="0"/>
          </a:p>
        </p:txBody>
      </p:sp>
      <p:graphicFrame>
        <p:nvGraphicFramePr>
          <p:cNvPr id="4" name="Πίνακας 3">
            <a:extLst>
              <a:ext uri="{FF2B5EF4-FFF2-40B4-BE49-F238E27FC236}">
                <a16:creationId xmlns:a16="http://schemas.microsoft.com/office/drawing/2014/main" xmlns="" id="{D236E035-B2B5-4309-B7F9-12E067DEA96E}"/>
              </a:ext>
            </a:extLst>
          </p:cNvPr>
          <p:cNvGraphicFramePr>
            <a:graphicFrameLocks noGrp="1"/>
          </p:cNvGraphicFramePr>
          <p:nvPr>
            <p:extLst>
              <p:ext uri="{D42A27DB-BD31-4B8C-83A1-F6EECF244321}">
                <p14:modId xmlns:p14="http://schemas.microsoft.com/office/powerpoint/2010/main" val="1262434743"/>
              </p:ext>
            </p:extLst>
          </p:nvPr>
        </p:nvGraphicFramePr>
        <p:xfrm>
          <a:off x="2032000" y="2919369"/>
          <a:ext cx="8127999" cy="2211338"/>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2733816173"/>
                    </a:ext>
                  </a:extLst>
                </a:gridCol>
                <a:gridCol w="2709333">
                  <a:extLst>
                    <a:ext uri="{9D8B030D-6E8A-4147-A177-3AD203B41FA5}">
                      <a16:colId xmlns:a16="http://schemas.microsoft.com/office/drawing/2014/main" xmlns="" val="3831791277"/>
                    </a:ext>
                  </a:extLst>
                </a:gridCol>
                <a:gridCol w="2709333">
                  <a:extLst>
                    <a:ext uri="{9D8B030D-6E8A-4147-A177-3AD203B41FA5}">
                      <a16:colId xmlns:a16="http://schemas.microsoft.com/office/drawing/2014/main" xmlns="" val="2861898503"/>
                    </a:ext>
                  </a:extLst>
                </a:gridCol>
              </a:tblGrid>
              <a:tr h="465589">
                <a:tc>
                  <a:txBody>
                    <a:bodyPr/>
                    <a:lstStyle/>
                    <a:p>
                      <a:r>
                        <a:rPr lang="el-GR" dirty="0"/>
                        <a:t>Κατηγορία Χαρακτηριστικών</a:t>
                      </a:r>
                    </a:p>
                  </a:txBody>
                  <a:tcPr/>
                </a:tc>
                <a:tc>
                  <a:txBody>
                    <a:bodyPr/>
                    <a:lstStyle/>
                    <a:p>
                      <a:r>
                        <a:rPr lang="el-GR" dirty="0"/>
                        <a:t>Πολυπληθέστερη ομάδα απαντήσεων</a:t>
                      </a:r>
                    </a:p>
                  </a:txBody>
                  <a:tcPr/>
                </a:tc>
                <a:tc>
                  <a:txBody>
                    <a:bodyPr/>
                    <a:lstStyle/>
                    <a:p>
                      <a:r>
                        <a:rPr lang="el-GR" dirty="0"/>
                        <a:t>Ποσοστό </a:t>
                      </a:r>
                    </a:p>
                  </a:txBody>
                  <a:tcPr/>
                </a:tc>
                <a:extLst>
                  <a:ext uri="{0D108BD9-81ED-4DB2-BD59-A6C34878D82A}">
                    <a16:rowId xmlns:a16="http://schemas.microsoft.com/office/drawing/2014/main" xmlns="" val="2370811013"/>
                  </a:ext>
                </a:extLst>
              </a:tr>
              <a:tr h="465589">
                <a:tc>
                  <a:txBody>
                    <a:bodyPr/>
                    <a:lstStyle/>
                    <a:p>
                      <a:r>
                        <a:rPr lang="el-GR" dirty="0"/>
                        <a:t>Ομάδα Ηλικίας</a:t>
                      </a:r>
                    </a:p>
                  </a:txBody>
                  <a:tcPr/>
                </a:tc>
                <a:tc>
                  <a:txBody>
                    <a:bodyPr/>
                    <a:lstStyle/>
                    <a:p>
                      <a:r>
                        <a:rPr lang="el-GR" dirty="0"/>
                        <a:t>45-54 έτη</a:t>
                      </a:r>
                    </a:p>
                  </a:txBody>
                  <a:tcPr/>
                </a:tc>
                <a:tc>
                  <a:txBody>
                    <a:bodyPr/>
                    <a:lstStyle/>
                    <a:p>
                      <a:r>
                        <a:rPr lang="el-GR" dirty="0"/>
                        <a:t>51,7%</a:t>
                      </a:r>
                    </a:p>
                  </a:txBody>
                  <a:tcPr/>
                </a:tc>
                <a:extLst>
                  <a:ext uri="{0D108BD9-81ED-4DB2-BD59-A6C34878D82A}">
                    <a16:rowId xmlns:a16="http://schemas.microsoft.com/office/drawing/2014/main" xmlns="" val="1845408883"/>
                  </a:ext>
                </a:extLst>
              </a:tr>
              <a:tr h="465589">
                <a:tc>
                  <a:txBody>
                    <a:bodyPr/>
                    <a:lstStyle/>
                    <a:p>
                      <a:r>
                        <a:rPr lang="el-GR" dirty="0"/>
                        <a:t>Επαγγελματική Προϋπηρεσία</a:t>
                      </a:r>
                    </a:p>
                  </a:txBody>
                  <a:tcPr/>
                </a:tc>
                <a:tc>
                  <a:txBody>
                    <a:bodyPr/>
                    <a:lstStyle/>
                    <a:p>
                      <a:r>
                        <a:rPr lang="el-GR" dirty="0"/>
                        <a:t>11-20 έτη</a:t>
                      </a:r>
                    </a:p>
                  </a:txBody>
                  <a:tcPr/>
                </a:tc>
                <a:tc>
                  <a:txBody>
                    <a:bodyPr/>
                    <a:lstStyle/>
                    <a:p>
                      <a:r>
                        <a:rPr lang="el-GR" sz="1800" kern="1200" dirty="0">
                          <a:solidFill>
                            <a:schemeClr val="dk1"/>
                          </a:solidFill>
                          <a:effectLst/>
                          <a:latin typeface="+mn-lt"/>
                          <a:ea typeface="+mn-ea"/>
                          <a:cs typeface="+mn-cs"/>
                        </a:rPr>
                        <a:t>47,1%</a:t>
                      </a:r>
                      <a:endParaRPr lang="el-GR" dirty="0"/>
                    </a:p>
                  </a:txBody>
                  <a:tcPr/>
                </a:tc>
                <a:extLst>
                  <a:ext uri="{0D108BD9-81ED-4DB2-BD59-A6C34878D82A}">
                    <a16:rowId xmlns:a16="http://schemas.microsoft.com/office/drawing/2014/main" xmlns="" val="799611451"/>
                  </a:ext>
                </a:extLst>
              </a:tr>
              <a:tr h="465589">
                <a:tc>
                  <a:txBody>
                    <a:bodyPr/>
                    <a:lstStyle/>
                    <a:p>
                      <a:r>
                        <a:rPr lang="el-GR" dirty="0"/>
                        <a:t>Επίπεδο Σπουδών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Κάτοχος Πτυχίου ΑΕΙ-ΤΕΙ</a:t>
                      </a:r>
                    </a:p>
                  </a:txBody>
                  <a:tcPr/>
                </a:tc>
                <a:tc>
                  <a:txBody>
                    <a:bodyPr/>
                    <a:lstStyle/>
                    <a:p>
                      <a:r>
                        <a:rPr lang="el-GR" sz="1800" kern="1200" dirty="0">
                          <a:solidFill>
                            <a:schemeClr val="dk1"/>
                          </a:solidFill>
                          <a:effectLst/>
                          <a:latin typeface="+mn-lt"/>
                          <a:ea typeface="+mn-ea"/>
                          <a:cs typeface="+mn-cs"/>
                        </a:rPr>
                        <a:t>90 % </a:t>
                      </a:r>
                      <a:endParaRPr lang="el-GR" dirty="0"/>
                    </a:p>
                  </a:txBody>
                  <a:tcPr/>
                </a:tc>
                <a:extLst>
                  <a:ext uri="{0D108BD9-81ED-4DB2-BD59-A6C34878D82A}">
                    <a16:rowId xmlns:a16="http://schemas.microsoft.com/office/drawing/2014/main" xmlns="" val="1764877087"/>
                  </a:ext>
                </a:extLst>
              </a:tr>
            </a:tbl>
          </a:graphicData>
        </a:graphic>
      </p:graphicFrame>
      <p:sp>
        <p:nvSpPr>
          <p:cNvPr id="5" name="TextBox 4">
            <a:extLst>
              <a:ext uri="{FF2B5EF4-FFF2-40B4-BE49-F238E27FC236}">
                <a16:creationId xmlns:a16="http://schemas.microsoft.com/office/drawing/2014/main" xmlns="" id="{6AB4EB1C-CFEB-473D-8ED1-1F838DAF1182}"/>
              </a:ext>
            </a:extLst>
          </p:cNvPr>
          <p:cNvSpPr txBox="1"/>
          <p:nvPr/>
        </p:nvSpPr>
        <p:spPr>
          <a:xfrm>
            <a:off x="1526796" y="5448748"/>
            <a:ext cx="8925887" cy="1200329"/>
          </a:xfrm>
          <a:prstGeom prst="rect">
            <a:avLst/>
          </a:prstGeom>
          <a:noFill/>
        </p:spPr>
        <p:txBody>
          <a:bodyPr wrap="square" rtlCol="0">
            <a:spAutoFit/>
          </a:bodyPr>
          <a:lstStyle/>
          <a:p>
            <a:pPr marL="285750" indent="-285750">
              <a:buFont typeface="Wingdings" panose="05000000000000000000" pitchFamily="2" charset="2"/>
              <a:buChar char="ü"/>
            </a:pPr>
            <a:r>
              <a:rPr lang="el-GR" u="sng" dirty="0"/>
              <a:t>Θέση στην ιεραρχική πυραμίδα της Δ.Δ</a:t>
            </a:r>
            <a:r>
              <a:rPr lang="el-GR" dirty="0"/>
              <a:t>.</a:t>
            </a:r>
          </a:p>
          <a:p>
            <a:r>
              <a:rPr lang="el-GR" dirty="0"/>
              <a:t>Υπάλληλοι χωρίς θέση ευθύνης: 66,2%</a:t>
            </a:r>
          </a:p>
          <a:p>
            <a:r>
              <a:rPr lang="el-GR" dirty="0"/>
              <a:t>Προϊστάμενοι Τμήματος: 26,2%</a:t>
            </a:r>
          </a:p>
          <a:p>
            <a:r>
              <a:rPr lang="el-GR" dirty="0"/>
              <a:t>Προϊστάμενοι Διευθύνσεων: 7,1%</a:t>
            </a:r>
          </a:p>
        </p:txBody>
      </p:sp>
    </p:spTree>
    <p:extLst>
      <p:ext uri="{BB962C8B-B14F-4D97-AF65-F5344CB8AC3E}">
        <p14:creationId xmlns:p14="http://schemas.microsoft.com/office/powerpoint/2010/main" val="2267890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BC6B7A3-986A-46CC-8312-856971F95C67}"/>
              </a:ext>
            </a:extLst>
          </p:cNvPr>
          <p:cNvSpPr>
            <a:spLocks noGrp="1"/>
          </p:cNvSpPr>
          <p:nvPr>
            <p:ph type="title"/>
          </p:nvPr>
        </p:nvSpPr>
        <p:spPr>
          <a:xfrm>
            <a:off x="680321" y="753227"/>
            <a:ext cx="9613861" cy="1322315"/>
          </a:xfrm>
        </p:spPr>
        <p:txBody>
          <a:bodyPr>
            <a:noAutofit/>
          </a:bodyPr>
          <a:lstStyle/>
          <a:p>
            <a:r>
              <a:rPr lang="el-GR" sz="2800" b="1" dirty="0">
                <a:latin typeface="Calibri" panose="020F0502020204030204" pitchFamily="34" charset="0"/>
                <a:cs typeface="Calibri" panose="020F0502020204030204" pitchFamily="34" charset="0"/>
              </a:rPr>
              <a:t>Αξιολόγηση της εφαρμογής της μεθόδου της </a:t>
            </a:r>
            <a:r>
              <a:rPr lang="el-GR" sz="2800" b="1" dirty="0" err="1">
                <a:latin typeface="Calibri" panose="020F0502020204030204" pitchFamily="34" charset="0"/>
                <a:cs typeface="Calibri" panose="020F0502020204030204" pitchFamily="34" charset="0"/>
              </a:rPr>
              <a:t>τηλεκπαίδευσης</a:t>
            </a:r>
            <a:r>
              <a:rPr lang="el-GR" sz="2800" b="1" dirty="0">
                <a:latin typeface="Calibri" panose="020F0502020204030204" pitchFamily="34" charset="0"/>
                <a:cs typeface="Calibri" panose="020F0502020204030204" pitchFamily="34" charset="0"/>
              </a:rPr>
              <a:t> στις δράσεις του ΕΚΔΔΑ που υλοποιήθηκαν κατά το πρώτο χρονικό διάστημα της πανδημίας  Covid-19</a:t>
            </a:r>
            <a:r>
              <a:rPr lang="el-GR" sz="2800" dirty="0">
                <a:latin typeface="Calibri" panose="020F0502020204030204" pitchFamily="34" charset="0"/>
                <a:cs typeface="Calibri" panose="020F0502020204030204" pitchFamily="34" charset="0"/>
              </a:rPr>
              <a:t/>
            </a:r>
            <a:br>
              <a:rPr lang="el-GR" sz="2800" dirty="0">
                <a:latin typeface="Calibri" panose="020F0502020204030204" pitchFamily="34" charset="0"/>
                <a:cs typeface="Calibri" panose="020F0502020204030204" pitchFamily="34" charset="0"/>
              </a:rPr>
            </a:br>
            <a:endParaRPr lang="el-GR" sz="2800" dirty="0">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xmlns="" id="{F0F3AB1A-5EAC-40CD-8395-C24CDEB8E7D1}"/>
              </a:ext>
            </a:extLst>
          </p:cNvPr>
          <p:cNvSpPr>
            <a:spLocks noGrp="1"/>
          </p:cNvSpPr>
          <p:nvPr>
            <p:ph idx="1"/>
          </p:nvPr>
        </p:nvSpPr>
        <p:spPr>
          <a:xfrm>
            <a:off x="159656" y="2278815"/>
            <a:ext cx="10134525" cy="3599316"/>
          </a:xfrm>
        </p:spPr>
        <p:txBody>
          <a:bodyPr/>
          <a:lstStyle/>
          <a:p>
            <a:pPr>
              <a:spcAft>
                <a:spcPts val="3000"/>
              </a:spcAft>
            </a:pPr>
            <a:r>
              <a:rPr lang="el-GR" sz="3600" b="1" u="sng" dirty="0"/>
              <a:t>Γιατί αυτή η Έρευνα</a:t>
            </a:r>
          </a:p>
          <a:p>
            <a:pPr>
              <a:spcAft>
                <a:spcPts val="3000"/>
              </a:spcAft>
            </a:pPr>
            <a:r>
              <a:rPr lang="el-GR" sz="3600" b="1" u="sng" dirty="0"/>
              <a:t>Γιατί τώρα</a:t>
            </a:r>
          </a:p>
          <a:p>
            <a:pPr>
              <a:spcAft>
                <a:spcPts val="3000"/>
              </a:spcAft>
            </a:pPr>
            <a:r>
              <a:rPr lang="el-GR" sz="3600" b="1" u="sng" dirty="0"/>
              <a:t>Γιατί από το ΙΤΕΚ</a:t>
            </a:r>
          </a:p>
          <a:p>
            <a:endParaRPr lang="el-GR" dirty="0"/>
          </a:p>
        </p:txBody>
      </p:sp>
    </p:spTree>
    <p:extLst>
      <p:ext uri="{BB962C8B-B14F-4D97-AF65-F5344CB8AC3E}">
        <p14:creationId xmlns:p14="http://schemas.microsoft.com/office/powerpoint/2010/main" val="2613782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F0A477A-CBAB-40F0-8C29-2E5E0579FD8D}"/>
              </a:ext>
            </a:extLst>
          </p:cNvPr>
          <p:cNvSpPr>
            <a:spLocks noGrp="1"/>
          </p:cNvSpPr>
          <p:nvPr>
            <p:ph type="title"/>
          </p:nvPr>
        </p:nvSpPr>
        <p:spPr/>
        <p:txBody>
          <a:bodyPr/>
          <a:lstStyle/>
          <a:p>
            <a:r>
              <a:rPr lang="el-GR" dirty="0"/>
              <a:t>Αποτελέσματα της Έρευνας</a:t>
            </a:r>
            <a:br>
              <a:rPr lang="el-GR" dirty="0"/>
            </a:br>
            <a:r>
              <a:rPr lang="el-GR" u="sng" dirty="0"/>
              <a:t>Δημογραφικά χαρακτηριστικά</a:t>
            </a:r>
            <a:endParaRPr lang="el-GR" dirty="0"/>
          </a:p>
        </p:txBody>
      </p:sp>
      <p:sp>
        <p:nvSpPr>
          <p:cNvPr id="3" name="Θέση περιεχομένου 2">
            <a:extLst>
              <a:ext uri="{FF2B5EF4-FFF2-40B4-BE49-F238E27FC236}">
                <a16:creationId xmlns:a16="http://schemas.microsoft.com/office/drawing/2014/main" xmlns="" id="{57138089-4A60-435D-B704-51689C754690}"/>
              </a:ext>
            </a:extLst>
          </p:cNvPr>
          <p:cNvSpPr>
            <a:spLocks noGrp="1"/>
          </p:cNvSpPr>
          <p:nvPr>
            <p:ph idx="1"/>
          </p:nvPr>
        </p:nvSpPr>
        <p:spPr/>
        <p:txBody>
          <a:bodyPr/>
          <a:lstStyle/>
          <a:p>
            <a:pPr marL="0" indent="0">
              <a:buNone/>
            </a:pPr>
            <a:r>
              <a:rPr lang="el-GR" dirty="0"/>
              <a:t>Γενικές Παρατηρήσεις</a:t>
            </a:r>
          </a:p>
          <a:p>
            <a:pPr>
              <a:buFont typeface="Wingdings" panose="05000000000000000000" pitchFamily="2" charset="2"/>
              <a:buChar char="ü"/>
            </a:pPr>
            <a:r>
              <a:rPr lang="el-GR" dirty="0"/>
              <a:t>Αντιπροσωπεύονται αρκετές κατηγορίες ιδιαίτερων χαρακτηριστικών του προς μελέτη Πληθυσμού</a:t>
            </a:r>
          </a:p>
          <a:p>
            <a:pPr>
              <a:buFont typeface="Wingdings" panose="05000000000000000000" pitchFamily="2" charset="2"/>
              <a:buChar char="ü"/>
            </a:pPr>
            <a:r>
              <a:rPr lang="el-GR" dirty="0"/>
              <a:t> ηλικία  από 45 έτη και πάνω </a:t>
            </a:r>
          </a:p>
          <a:p>
            <a:pPr>
              <a:buFont typeface="Wingdings" panose="05000000000000000000" pitchFamily="2" charset="2"/>
              <a:buChar char="ü"/>
            </a:pPr>
            <a:r>
              <a:rPr lang="el-GR" dirty="0"/>
              <a:t>Υψηλό επίπεδο ακαδημαϊκών σπουδών </a:t>
            </a:r>
          </a:p>
          <a:p>
            <a:pPr>
              <a:buFont typeface="Wingdings" panose="05000000000000000000" pitchFamily="2" charset="2"/>
              <a:buChar char="ü"/>
            </a:pPr>
            <a:r>
              <a:rPr lang="el-GR" dirty="0"/>
              <a:t>Δεν μπορεί να αξιολογηθεί εάν υπάρχει αποκλεισμός από τις δράσεις όσων έχουν χαμηλή εξοικείωση με τις νέες τεχνολογίες</a:t>
            </a:r>
          </a:p>
        </p:txBody>
      </p:sp>
    </p:spTree>
    <p:extLst>
      <p:ext uri="{BB962C8B-B14F-4D97-AF65-F5344CB8AC3E}">
        <p14:creationId xmlns:p14="http://schemas.microsoft.com/office/powerpoint/2010/main" val="3735284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7B9013B-670D-4AA9-B61D-FA02646C1BE4}"/>
              </a:ext>
            </a:extLst>
          </p:cNvPr>
          <p:cNvSpPr>
            <a:spLocks noGrp="1"/>
          </p:cNvSpPr>
          <p:nvPr>
            <p:ph type="title"/>
          </p:nvPr>
        </p:nvSpPr>
        <p:spPr/>
        <p:txBody>
          <a:bodyPr/>
          <a:lstStyle/>
          <a:p>
            <a:r>
              <a:rPr lang="el-GR" dirty="0"/>
              <a:t>Αποτελέσματα της Έρευνας</a:t>
            </a:r>
            <a:br>
              <a:rPr lang="el-GR" dirty="0"/>
            </a:br>
            <a:r>
              <a:rPr lang="el-GR" u="sng" dirty="0"/>
              <a:t>Δημογραφικά χαρακτηριστικά</a:t>
            </a:r>
            <a:endParaRPr lang="el-GR" dirty="0"/>
          </a:p>
        </p:txBody>
      </p:sp>
      <p:sp>
        <p:nvSpPr>
          <p:cNvPr id="3" name="Θέση περιεχομένου 2">
            <a:extLst>
              <a:ext uri="{FF2B5EF4-FFF2-40B4-BE49-F238E27FC236}">
                <a16:creationId xmlns:a16="http://schemas.microsoft.com/office/drawing/2014/main" xmlns="" id="{08E629F0-E969-488B-AB6B-9902FFFAA081}"/>
              </a:ext>
            </a:extLst>
          </p:cNvPr>
          <p:cNvSpPr>
            <a:spLocks noGrp="1"/>
          </p:cNvSpPr>
          <p:nvPr>
            <p:ph idx="1"/>
          </p:nvPr>
        </p:nvSpPr>
        <p:spPr/>
        <p:txBody>
          <a:bodyPr/>
          <a:lstStyle/>
          <a:p>
            <a:endParaRPr lang="el-GR" dirty="0"/>
          </a:p>
          <a:p>
            <a:endParaRPr lang="el-GR" dirty="0"/>
          </a:p>
          <a:p>
            <a:endParaRPr lang="el-GR" dirty="0"/>
          </a:p>
        </p:txBody>
      </p:sp>
      <p:graphicFrame>
        <p:nvGraphicFramePr>
          <p:cNvPr id="6" name="Πίνακας 5">
            <a:extLst>
              <a:ext uri="{FF2B5EF4-FFF2-40B4-BE49-F238E27FC236}">
                <a16:creationId xmlns:a16="http://schemas.microsoft.com/office/drawing/2014/main" xmlns="" id="{594B0F0F-D4AC-40CF-BE47-91A8F1DEA973}"/>
              </a:ext>
            </a:extLst>
          </p:cNvPr>
          <p:cNvGraphicFramePr>
            <a:graphicFrameLocks noGrp="1"/>
          </p:cNvGraphicFramePr>
          <p:nvPr>
            <p:extLst>
              <p:ext uri="{D42A27DB-BD31-4B8C-83A1-F6EECF244321}">
                <p14:modId xmlns:p14="http://schemas.microsoft.com/office/powerpoint/2010/main" val="3930200674"/>
              </p:ext>
            </p:extLst>
          </p:nvPr>
        </p:nvGraphicFramePr>
        <p:xfrm>
          <a:off x="681039" y="2894582"/>
          <a:ext cx="9613898" cy="1853588"/>
        </p:xfrm>
        <a:graphic>
          <a:graphicData uri="http://schemas.openxmlformats.org/drawingml/2006/table">
            <a:tbl>
              <a:tblPr firstRow="1" firstCol="1" bandRow="1">
                <a:tableStyleId>{5C22544A-7EE6-4342-B048-85BDC9FD1C3A}</a:tableStyleId>
              </a:tblPr>
              <a:tblGrid>
                <a:gridCol w="1451699">
                  <a:extLst>
                    <a:ext uri="{9D8B030D-6E8A-4147-A177-3AD203B41FA5}">
                      <a16:colId xmlns:a16="http://schemas.microsoft.com/office/drawing/2014/main" xmlns="" val="3630887325"/>
                    </a:ext>
                  </a:extLst>
                </a:gridCol>
                <a:gridCol w="592216">
                  <a:extLst>
                    <a:ext uri="{9D8B030D-6E8A-4147-A177-3AD203B41FA5}">
                      <a16:colId xmlns:a16="http://schemas.microsoft.com/office/drawing/2014/main" xmlns="" val="3815298032"/>
                    </a:ext>
                  </a:extLst>
                </a:gridCol>
                <a:gridCol w="784494">
                  <a:extLst>
                    <a:ext uri="{9D8B030D-6E8A-4147-A177-3AD203B41FA5}">
                      <a16:colId xmlns:a16="http://schemas.microsoft.com/office/drawing/2014/main" xmlns="" val="2131767551"/>
                    </a:ext>
                  </a:extLst>
                </a:gridCol>
                <a:gridCol w="940239">
                  <a:extLst>
                    <a:ext uri="{9D8B030D-6E8A-4147-A177-3AD203B41FA5}">
                      <a16:colId xmlns:a16="http://schemas.microsoft.com/office/drawing/2014/main" xmlns="" val="3612618313"/>
                    </a:ext>
                  </a:extLst>
                </a:gridCol>
                <a:gridCol w="684510">
                  <a:extLst>
                    <a:ext uri="{9D8B030D-6E8A-4147-A177-3AD203B41FA5}">
                      <a16:colId xmlns:a16="http://schemas.microsoft.com/office/drawing/2014/main" xmlns="" val="1705617370"/>
                    </a:ext>
                  </a:extLst>
                </a:gridCol>
                <a:gridCol w="686432">
                  <a:extLst>
                    <a:ext uri="{9D8B030D-6E8A-4147-A177-3AD203B41FA5}">
                      <a16:colId xmlns:a16="http://schemas.microsoft.com/office/drawing/2014/main" xmlns="" val="3829035587"/>
                    </a:ext>
                  </a:extLst>
                </a:gridCol>
                <a:gridCol w="592216">
                  <a:extLst>
                    <a:ext uri="{9D8B030D-6E8A-4147-A177-3AD203B41FA5}">
                      <a16:colId xmlns:a16="http://schemas.microsoft.com/office/drawing/2014/main" xmlns="" val="793579841"/>
                    </a:ext>
                  </a:extLst>
                </a:gridCol>
                <a:gridCol w="792185">
                  <a:extLst>
                    <a:ext uri="{9D8B030D-6E8A-4147-A177-3AD203B41FA5}">
                      <a16:colId xmlns:a16="http://schemas.microsoft.com/office/drawing/2014/main" xmlns="" val="2001035221"/>
                    </a:ext>
                  </a:extLst>
                </a:gridCol>
                <a:gridCol w="592216">
                  <a:extLst>
                    <a:ext uri="{9D8B030D-6E8A-4147-A177-3AD203B41FA5}">
                      <a16:colId xmlns:a16="http://schemas.microsoft.com/office/drawing/2014/main" xmlns="" val="741194498"/>
                    </a:ext>
                  </a:extLst>
                </a:gridCol>
                <a:gridCol w="592216">
                  <a:extLst>
                    <a:ext uri="{9D8B030D-6E8A-4147-A177-3AD203B41FA5}">
                      <a16:colId xmlns:a16="http://schemas.microsoft.com/office/drawing/2014/main" xmlns="" val="3508663894"/>
                    </a:ext>
                  </a:extLst>
                </a:gridCol>
                <a:gridCol w="657591">
                  <a:extLst>
                    <a:ext uri="{9D8B030D-6E8A-4147-A177-3AD203B41FA5}">
                      <a16:colId xmlns:a16="http://schemas.microsoft.com/office/drawing/2014/main" xmlns="" val="3232141326"/>
                    </a:ext>
                  </a:extLst>
                </a:gridCol>
                <a:gridCol w="657591">
                  <a:extLst>
                    <a:ext uri="{9D8B030D-6E8A-4147-A177-3AD203B41FA5}">
                      <a16:colId xmlns:a16="http://schemas.microsoft.com/office/drawing/2014/main" xmlns="" val="882816849"/>
                    </a:ext>
                  </a:extLst>
                </a:gridCol>
                <a:gridCol w="590293">
                  <a:extLst>
                    <a:ext uri="{9D8B030D-6E8A-4147-A177-3AD203B41FA5}">
                      <a16:colId xmlns:a16="http://schemas.microsoft.com/office/drawing/2014/main" xmlns="" val="2911275361"/>
                    </a:ext>
                  </a:extLst>
                </a:gridCol>
              </a:tblGrid>
              <a:tr h="621352">
                <a:tc>
                  <a:txBody>
                    <a:bodyPr/>
                    <a:lstStyle/>
                    <a:p>
                      <a:pPr algn="ctr">
                        <a:lnSpc>
                          <a:spcPct val="115000"/>
                        </a:lnSpc>
                        <a:spcAft>
                          <a:spcPts val="0"/>
                        </a:spcAft>
                      </a:pPr>
                      <a:r>
                        <a:rPr lang="el-GR" sz="800">
                          <a:effectLst/>
                        </a:rPr>
                        <a:t>Περιφέρεια Προέλευσης συμμετεχόντων</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71755" marR="71755" algn="ctr">
                        <a:lnSpc>
                          <a:spcPct val="115000"/>
                        </a:lnSpc>
                        <a:spcAft>
                          <a:spcPts val="0"/>
                        </a:spcAft>
                      </a:pPr>
                      <a:r>
                        <a:rPr lang="el-GR" sz="700">
                          <a:effectLst/>
                        </a:rPr>
                        <a:t>Αττικής</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lgn="ctr">
                        <a:lnSpc>
                          <a:spcPct val="115000"/>
                        </a:lnSpc>
                        <a:spcAft>
                          <a:spcPts val="0"/>
                        </a:spcAft>
                      </a:pPr>
                      <a:r>
                        <a:rPr lang="el-GR" sz="700">
                          <a:effectLst/>
                        </a:rPr>
                        <a:t>Κεντρικής Μακεδονίας</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lgn="ctr">
                        <a:lnSpc>
                          <a:spcPct val="115000"/>
                        </a:lnSpc>
                        <a:spcAft>
                          <a:spcPts val="0"/>
                        </a:spcAft>
                      </a:pPr>
                      <a:r>
                        <a:rPr lang="el-GR" sz="700" dirty="0">
                          <a:effectLst/>
                        </a:rPr>
                        <a:t>Αν. Μακεδονίας και Θράκης</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lgn="ctr">
                        <a:lnSpc>
                          <a:spcPct val="115000"/>
                        </a:lnSpc>
                        <a:spcAft>
                          <a:spcPts val="0"/>
                        </a:spcAft>
                      </a:pPr>
                      <a:r>
                        <a:rPr lang="el-GR" sz="700">
                          <a:effectLst/>
                        </a:rPr>
                        <a:t>Δυτική</a:t>
                      </a:r>
                      <a:endParaRPr lang="el-GR" sz="1100">
                        <a:effectLst/>
                      </a:endParaRPr>
                    </a:p>
                    <a:p>
                      <a:pPr marL="71755" marR="71755" algn="ctr">
                        <a:lnSpc>
                          <a:spcPct val="115000"/>
                        </a:lnSpc>
                        <a:spcAft>
                          <a:spcPts val="0"/>
                        </a:spcAft>
                      </a:pPr>
                      <a:r>
                        <a:rPr lang="el-GR" sz="700">
                          <a:effectLst/>
                        </a:rPr>
                        <a:t>Μακεδονίας</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lgn="ctr">
                        <a:lnSpc>
                          <a:spcPct val="115000"/>
                        </a:lnSpc>
                        <a:spcAft>
                          <a:spcPts val="0"/>
                        </a:spcAft>
                      </a:pPr>
                      <a:r>
                        <a:rPr lang="el-GR" sz="700">
                          <a:effectLst/>
                        </a:rPr>
                        <a:t>Θεσσαλίας</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lgn="ctr">
                        <a:lnSpc>
                          <a:spcPct val="115000"/>
                        </a:lnSpc>
                        <a:spcAft>
                          <a:spcPts val="0"/>
                        </a:spcAft>
                      </a:pPr>
                      <a:r>
                        <a:rPr lang="el-GR" sz="700">
                          <a:effectLst/>
                        </a:rPr>
                        <a:t>Ιονίων Νήσων</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lgn="ctr">
                        <a:lnSpc>
                          <a:spcPct val="115000"/>
                        </a:lnSpc>
                        <a:spcAft>
                          <a:spcPts val="0"/>
                        </a:spcAft>
                      </a:pPr>
                      <a:r>
                        <a:rPr lang="el-GR" sz="700">
                          <a:effectLst/>
                        </a:rPr>
                        <a:t>Πελοποννήσου</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lgn="ctr">
                        <a:lnSpc>
                          <a:spcPct val="115000"/>
                        </a:lnSpc>
                        <a:spcAft>
                          <a:spcPts val="0"/>
                        </a:spcAft>
                      </a:pPr>
                      <a:r>
                        <a:rPr lang="el-GR" sz="700">
                          <a:effectLst/>
                        </a:rPr>
                        <a:t>Ηπείρου</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lgn="ctr">
                        <a:lnSpc>
                          <a:spcPct val="115000"/>
                        </a:lnSpc>
                        <a:spcAft>
                          <a:spcPts val="0"/>
                        </a:spcAft>
                      </a:pPr>
                      <a:r>
                        <a:rPr lang="el-GR" sz="700">
                          <a:effectLst/>
                        </a:rPr>
                        <a:t>Δυτικής Ελλάδας</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lgn="ctr">
                        <a:lnSpc>
                          <a:spcPct val="115000"/>
                        </a:lnSpc>
                        <a:spcAft>
                          <a:spcPts val="0"/>
                        </a:spcAft>
                      </a:pPr>
                      <a:r>
                        <a:rPr lang="el-GR" sz="700">
                          <a:effectLst/>
                        </a:rPr>
                        <a:t>Βορείου</a:t>
                      </a:r>
                      <a:endParaRPr lang="el-GR" sz="1100">
                        <a:effectLst/>
                      </a:endParaRPr>
                    </a:p>
                    <a:p>
                      <a:pPr marL="71755" marR="71755" algn="ctr">
                        <a:lnSpc>
                          <a:spcPct val="115000"/>
                        </a:lnSpc>
                        <a:spcAft>
                          <a:spcPts val="0"/>
                        </a:spcAft>
                      </a:pPr>
                      <a:r>
                        <a:rPr lang="el-GR" sz="700">
                          <a:effectLst/>
                        </a:rPr>
                        <a:t>Αιγαίου</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lgn="ctr">
                        <a:lnSpc>
                          <a:spcPct val="115000"/>
                        </a:lnSpc>
                        <a:spcAft>
                          <a:spcPts val="0"/>
                        </a:spcAft>
                      </a:pPr>
                      <a:r>
                        <a:rPr lang="el-GR" sz="700">
                          <a:effectLst/>
                        </a:rPr>
                        <a:t>Νοτίου</a:t>
                      </a:r>
                      <a:endParaRPr lang="el-GR" sz="1100">
                        <a:effectLst/>
                      </a:endParaRPr>
                    </a:p>
                    <a:p>
                      <a:pPr marL="71755" marR="71755" algn="ctr">
                        <a:lnSpc>
                          <a:spcPct val="115000"/>
                        </a:lnSpc>
                        <a:spcAft>
                          <a:spcPts val="0"/>
                        </a:spcAft>
                      </a:pPr>
                      <a:r>
                        <a:rPr lang="el-GR" sz="700">
                          <a:effectLst/>
                        </a:rPr>
                        <a:t>Αιγαίου</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lgn="ctr">
                        <a:lnSpc>
                          <a:spcPct val="115000"/>
                        </a:lnSpc>
                        <a:spcAft>
                          <a:spcPts val="0"/>
                        </a:spcAft>
                      </a:pPr>
                      <a:r>
                        <a:rPr lang="el-GR" sz="700">
                          <a:effectLst/>
                        </a:rPr>
                        <a:t>Κρήτης</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tc>
                <a:extLst>
                  <a:ext uri="{0D108BD9-81ED-4DB2-BD59-A6C34878D82A}">
                    <a16:rowId xmlns:a16="http://schemas.microsoft.com/office/drawing/2014/main" xmlns="" val="3697672007"/>
                  </a:ext>
                </a:extLst>
              </a:tr>
              <a:tr h="525568">
                <a:tc>
                  <a:txBody>
                    <a:bodyPr/>
                    <a:lstStyle/>
                    <a:p>
                      <a:pPr algn="l">
                        <a:lnSpc>
                          <a:spcPct val="115000"/>
                        </a:lnSpc>
                        <a:spcAft>
                          <a:spcPts val="0"/>
                        </a:spcAft>
                      </a:pPr>
                      <a:r>
                        <a:rPr lang="el-GR" sz="600" dirty="0">
                          <a:effectLst/>
                        </a:rPr>
                        <a:t>Προγράμματα ΙΝΕΠ κατά το έτος 2019 </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l-GR" sz="1400">
                          <a:effectLst/>
                        </a:rPr>
                        <a:t>66,7%</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l-GR" sz="1400">
                          <a:effectLst/>
                        </a:rPr>
                        <a:t>17,4%</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l-GR" sz="1400">
                          <a:effectLst/>
                        </a:rPr>
                        <a:t>1,94%</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l-GR" sz="1400">
                          <a:effectLst/>
                        </a:rPr>
                        <a:t>1,09%</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l-GR" sz="1400">
                          <a:effectLst/>
                        </a:rPr>
                        <a:t>3,32%</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l-GR" sz="1400">
                          <a:effectLst/>
                        </a:rPr>
                        <a:t>0,21%</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l-GR" sz="1400">
                          <a:effectLst/>
                        </a:rPr>
                        <a:t>0,91%</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l-GR" sz="1400">
                          <a:effectLst/>
                        </a:rPr>
                        <a:t>2,24%</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l-GR" sz="1400">
                          <a:effectLst/>
                        </a:rPr>
                        <a:t>2,21%</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l-GR" sz="1400">
                          <a:effectLst/>
                        </a:rPr>
                        <a:t>0,82%</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l-GR" sz="1400">
                          <a:effectLst/>
                        </a:rPr>
                        <a:t>0,60%</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l-GR" sz="1400">
                          <a:effectLst/>
                        </a:rPr>
                        <a:t>2,60%</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120557743"/>
                  </a:ext>
                </a:extLst>
              </a:tr>
              <a:tr h="706668">
                <a:tc>
                  <a:txBody>
                    <a:bodyPr/>
                    <a:lstStyle/>
                    <a:p>
                      <a:pPr algn="l">
                        <a:lnSpc>
                          <a:spcPct val="115000"/>
                        </a:lnSpc>
                        <a:spcAft>
                          <a:spcPts val="0"/>
                        </a:spcAft>
                      </a:pPr>
                      <a:r>
                        <a:rPr lang="el-GR" sz="600">
                          <a:effectLst/>
                        </a:rPr>
                        <a:t>Προγράμματα που καταγράφηκαν στην έρευνα και υλοποιήθηκαν με τηλεκπαίδευση το 2020</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l-GR" sz="1400">
                          <a:effectLst/>
                        </a:rPr>
                        <a:t>33,6%</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l-GR" sz="1400">
                          <a:effectLst/>
                        </a:rPr>
                        <a:t>16,1%</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l-GR" sz="1400">
                          <a:effectLst/>
                        </a:rPr>
                        <a:t>7,4%</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l-GR" sz="1400">
                          <a:effectLst/>
                        </a:rPr>
                        <a:t>4%</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l-GR" sz="1400">
                          <a:effectLst/>
                        </a:rPr>
                        <a:t>7,2%</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l-GR" sz="1400">
                          <a:effectLst/>
                        </a:rPr>
                        <a:t>2,5%</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l-GR" sz="1400">
                          <a:effectLst/>
                        </a:rPr>
                        <a:t>4,6%</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l-GR" sz="1400">
                          <a:effectLst/>
                        </a:rPr>
                        <a:t>3,9%</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l-GR" sz="1400">
                          <a:effectLst/>
                        </a:rPr>
                        <a:t>4,8%</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l-GR" sz="1400">
                          <a:effectLst/>
                        </a:rPr>
                        <a:t>2,8%</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l-GR" sz="1400">
                          <a:effectLst/>
                        </a:rPr>
                        <a:t>1,7%</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l-GR" sz="1400" dirty="0">
                          <a:effectLst/>
                        </a:rPr>
                        <a:t>7,3%</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325143990"/>
                  </a:ext>
                </a:extLst>
              </a:tr>
            </a:tbl>
          </a:graphicData>
        </a:graphic>
      </p:graphicFrame>
      <p:sp>
        <p:nvSpPr>
          <p:cNvPr id="7" name="TextBox 6">
            <a:extLst>
              <a:ext uri="{FF2B5EF4-FFF2-40B4-BE49-F238E27FC236}">
                <a16:creationId xmlns:a16="http://schemas.microsoft.com/office/drawing/2014/main" xmlns="" id="{54917E8A-B805-403C-BD72-E63EDA142C55}"/>
              </a:ext>
            </a:extLst>
          </p:cNvPr>
          <p:cNvSpPr txBox="1"/>
          <p:nvPr/>
        </p:nvSpPr>
        <p:spPr>
          <a:xfrm>
            <a:off x="679566" y="1954636"/>
            <a:ext cx="8816772" cy="646331"/>
          </a:xfrm>
          <a:prstGeom prst="rect">
            <a:avLst/>
          </a:prstGeom>
          <a:noFill/>
        </p:spPr>
        <p:txBody>
          <a:bodyPr wrap="square" rtlCol="0">
            <a:spAutoFit/>
          </a:bodyPr>
          <a:lstStyle/>
          <a:p>
            <a:r>
              <a:rPr lang="el-GR" dirty="0"/>
              <a:t>Γεωγραφική Κατανομή Συμμετεχόντων στις Δράσεις του ΙΝΕΠ στη βάση της Περιφέρειας  στην οποία εργάζονται</a:t>
            </a:r>
          </a:p>
        </p:txBody>
      </p:sp>
      <p:sp>
        <p:nvSpPr>
          <p:cNvPr id="8" name="TextBox 7">
            <a:extLst>
              <a:ext uri="{FF2B5EF4-FFF2-40B4-BE49-F238E27FC236}">
                <a16:creationId xmlns:a16="http://schemas.microsoft.com/office/drawing/2014/main" xmlns="" id="{546FF842-C3D1-4166-A9EF-81D3D3FAD8CB}"/>
              </a:ext>
            </a:extLst>
          </p:cNvPr>
          <p:cNvSpPr txBox="1"/>
          <p:nvPr/>
        </p:nvSpPr>
        <p:spPr>
          <a:xfrm>
            <a:off x="679566" y="4840448"/>
            <a:ext cx="10695906" cy="1754326"/>
          </a:xfrm>
          <a:prstGeom prst="rect">
            <a:avLst/>
          </a:prstGeom>
          <a:noFill/>
        </p:spPr>
        <p:txBody>
          <a:bodyPr wrap="square" rtlCol="0">
            <a:spAutoFit/>
          </a:bodyPr>
          <a:lstStyle/>
          <a:p>
            <a:r>
              <a:rPr lang="el-GR" dirty="0"/>
              <a:t>Μείωση των συμμετεχόντων (ανδρών και γυναικών) που εργάζονται στην Περιφέρεια Αττικής και Κεντρικής Μακεδονία</a:t>
            </a:r>
          </a:p>
          <a:p>
            <a:r>
              <a:rPr lang="el-GR" dirty="0"/>
              <a:t>Αυξημένοι συμμετοχή από τις υπόλοιπες Περιφέρειες</a:t>
            </a:r>
          </a:p>
          <a:p>
            <a:r>
              <a:rPr lang="el-GR" dirty="0"/>
              <a:t>Διεύρυνση της Γεωγραφικής κατανομής των συμμετεχόντων</a:t>
            </a:r>
          </a:p>
          <a:p>
            <a:r>
              <a:rPr lang="el-GR" dirty="0"/>
              <a:t>αμβλύνει τους περιορισμούς που προκύπτουν από την ανάγκη μετακίνησης προς τον τόπο διεξαγωγής μιας δράσης</a:t>
            </a:r>
          </a:p>
        </p:txBody>
      </p:sp>
    </p:spTree>
    <p:extLst>
      <p:ext uri="{BB962C8B-B14F-4D97-AF65-F5344CB8AC3E}">
        <p14:creationId xmlns:p14="http://schemas.microsoft.com/office/powerpoint/2010/main" val="2043928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B3F9E774-F054-4892-8E69-C76B2C8545F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3" name="Picture 12">
            <a:extLst>
              <a:ext uri="{FF2B5EF4-FFF2-40B4-BE49-F238E27FC236}">
                <a16:creationId xmlns:a16="http://schemas.microsoft.com/office/drawing/2014/main" xmlns="" id="{BEF6A099-2A38-4C66-88FF-FDBCB564E5F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xmlns="" id="{D0D98427-7B26-46E2-93FE-CB8CD38542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15A4233-F980-4EF6-B2C0-D7C63E752A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2" y="609600"/>
            <a:ext cx="4959094"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xmlns="" id="{224796F5-951C-426D-9788-2993EB6EB642}"/>
              </a:ext>
            </a:extLst>
          </p:cNvPr>
          <p:cNvSpPr>
            <a:spLocks noGrp="1"/>
          </p:cNvSpPr>
          <p:nvPr>
            <p:ph type="title"/>
          </p:nvPr>
        </p:nvSpPr>
        <p:spPr>
          <a:xfrm>
            <a:off x="680321" y="753228"/>
            <a:ext cx="4136123" cy="1080938"/>
          </a:xfrm>
        </p:spPr>
        <p:txBody>
          <a:bodyPr>
            <a:normAutofit/>
          </a:bodyPr>
          <a:lstStyle/>
          <a:p>
            <a:r>
              <a:rPr lang="el-GR" sz="1700" dirty="0">
                <a:solidFill>
                  <a:srgbClr val="FFFFFF"/>
                </a:solidFill>
              </a:rPr>
              <a:t>βαθμός εξοικείωσης, των συμμετεχόντων στην έρευνα, στις νέες Τεχνολογίες Πληροφορικής και Επικοινωνιών </a:t>
            </a:r>
          </a:p>
        </p:txBody>
      </p:sp>
      <p:pic>
        <p:nvPicPr>
          <p:cNvPr id="19" name="Picture 18">
            <a:extLst>
              <a:ext uri="{FF2B5EF4-FFF2-40B4-BE49-F238E27FC236}">
                <a16:creationId xmlns:a16="http://schemas.microsoft.com/office/drawing/2014/main" xmlns="" id="{3B7E3E62-AACE-4D18-93B3-B4C452E287C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8" name="Content Placeholder 7">
            <a:extLst>
              <a:ext uri="{FF2B5EF4-FFF2-40B4-BE49-F238E27FC236}">
                <a16:creationId xmlns:a16="http://schemas.microsoft.com/office/drawing/2014/main" xmlns="" id="{EA9D650A-699E-4AE6-A38C-54CE251931F6}"/>
              </a:ext>
            </a:extLst>
          </p:cNvPr>
          <p:cNvSpPr>
            <a:spLocks noGrp="1"/>
          </p:cNvSpPr>
          <p:nvPr>
            <p:ph idx="1"/>
          </p:nvPr>
        </p:nvSpPr>
        <p:spPr>
          <a:xfrm>
            <a:off x="-67112" y="1970240"/>
            <a:ext cx="4798503" cy="4887760"/>
          </a:xfrm>
        </p:spPr>
        <p:txBody>
          <a:bodyPr>
            <a:normAutofit fontScale="92500" lnSpcReduction="10000"/>
          </a:bodyPr>
          <a:lstStyle/>
          <a:p>
            <a:r>
              <a:rPr lang="el-GR" sz="1700" dirty="0"/>
              <a:t>η πλειοψηφία όλων των κατηγοριών ερωτώμενων φαίνεται να κατέχει θετικό βαθμό εξοικείωσης με τις νέες τεχνολογίες</a:t>
            </a:r>
          </a:p>
          <a:p>
            <a:r>
              <a:rPr lang="el-GR" sz="1700" dirty="0"/>
              <a:t>οι </a:t>
            </a:r>
            <a:r>
              <a:rPr lang="el-GR" sz="1700" dirty="0" err="1"/>
              <a:t>επιμορφωνόμενοι</a:t>
            </a:r>
            <a:r>
              <a:rPr lang="el-GR" sz="1700" dirty="0"/>
              <a:t> σε δράσεις του ΙΝΕΠ σε ποσοστό 72,8% απαντά ότι χρησιμοποιεί νέες τεχνολογίες στον εργασιακό του χώρο για αρκετές ώρες καθημερινά. </a:t>
            </a:r>
          </a:p>
          <a:p>
            <a:r>
              <a:rPr lang="el-GR" sz="1700" dirty="0"/>
              <a:t>Οι σπουδαστές/τριες της ΕΣΔΔΑ χρησιμοποιούν ¨Πολύ Συχνά¨ το διαδίκτυο σε ποσοστό 92%, εφαρμογές γραφείου κατά 80% και κατά 75% τα μέσα κοινωνικής δικτύωσης και το </a:t>
            </a:r>
            <a:r>
              <a:rPr lang="en-US" sz="1700" dirty="0" err="1"/>
              <a:t>Youtube</a:t>
            </a:r>
            <a:r>
              <a:rPr lang="el-GR" sz="1700" dirty="0"/>
              <a:t>. </a:t>
            </a:r>
            <a:r>
              <a:rPr lang="el-GR" sz="1700" u="sng" dirty="0"/>
              <a:t>Η χρήση εκπαιδευτικού λογισμικού αποτελεί συχνό χρηστικό εργαλείο για το 42,5% ερωτώμενων</a:t>
            </a:r>
          </a:p>
          <a:p>
            <a:r>
              <a:rPr lang="el-GR" sz="1700" dirty="0"/>
              <a:t>Από συγκριτική ανάλυση των δεδομένων της έρευνας προέκυψε ότι η ηλικία των ερωτώμενων καθορίζει το βαθμό εξοικείωσης στις νέες τεχνολογίες. Πιο συγκεκριμένα, όπως είναι εύκολα κατανοητό, οι νεότερες ηλικίες, δηλώνουν μεγαλύτερη εξοικείωση από τους μεγαλύτερους σε ηλικία.</a:t>
            </a:r>
            <a:endParaRPr lang="en-US" sz="1700" u="sng" dirty="0"/>
          </a:p>
        </p:txBody>
      </p:sp>
      <p:sp useBgFill="1">
        <p:nvSpPr>
          <p:cNvPr id="21" name="Rectangle 20">
            <a:extLst>
              <a:ext uri="{FF2B5EF4-FFF2-40B4-BE49-F238E27FC236}">
                <a16:creationId xmlns:a16="http://schemas.microsoft.com/office/drawing/2014/main" xmlns="" id="{421B5709-714B-4EA8-8C75-C105D9B4D5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76090" y="642795"/>
            <a:ext cx="6272654" cy="5575126"/>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a:extLst>
              <a:ext uri="{FF2B5EF4-FFF2-40B4-BE49-F238E27FC236}">
                <a16:creationId xmlns:a16="http://schemas.microsoft.com/office/drawing/2014/main" xmlns="" id="{71136C65-003E-4C3B-8FBF-F4D1EACEE551}"/>
              </a:ext>
            </a:extLst>
          </p:cNvPr>
          <p:cNvPicPr>
            <a:picLocks noChangeAspect="1"/>
          </p:cNvPicPr>
          <p:nvPr/>
        </p:nvPicPr>
        <p:blipFill>
          <a:blip r:embed="rId5"/>
          <a:stretch>
            <a:fillRect/>
          </a:stretch>
        </p:blipFill>
        <p:spPr>
          <a:xfrm>
            <a:off x="5453478" y="1191493"/>
            <a:ext cx="4621177" cy="1266482"/>
          </a:xfrm>
          <a:prstGeom prst="rect">
            <a:avLst/>
          </a:prstGeom>
          <a:ln>
            <a:noFill/>
          </a:ln>
          <a:effectLst/>
        </p:spPr>
      </p:pic>
      <p:sp>
        <p:nvSpPr>
          <p:cNvPr id="5" name="TextBox 4">
            <a:extLst>
              <a:ext uri="{FF2B5EF4-FFF2-40B4-BE49-F238E27FC236}">
                <a16:creationId xmlns:a16="http://schemas.microsoft.com/office/drawing/2014/main" xmlns="" id="{7A6F1D83-8CE7-4558-804A-99C7D69BB6B1}"/>
              </a:ext>
            </a:extLst>
          </p:cNvPr>
          <p:cNvSpPr txBox="1"/>
          <p:nvPr/>
        </p:nvSpPr>
        <p:spPr>
          <a:xfrm>
            <a:off x="5846618" y="831273"/>
            <a:ext cx="5273964" cy="369332"/>
          </a:xfrm>
          <a:prstGeom prst="rect">
            <a:avLst/>
          </a:prstGeom>
          <a:noFill/>
        </p:spPr>
        <p:txBody>
          <a:bodyPr wrap="square" rtlCol="0">
            <a:spAutoFit/>
          </a:bodyPr>
          <a:lstStyle/>
          <a:p>
            <a:r>
              <a:rPr lang="el-GR" dirty="0"/>
              <a:t>Βαθμός εξοικείωσης εκπαιδευτών/τριων ΕΚΔΔΑ</a:t>
            </a:r>
          </a:p>
        </p:txBody>
      </p:sp>
      <p:sp>
        <p:nvSpPr>
          <p:cNvPr id="6" name="TextBox 5">
            <a:extLst>
              <a:ext uri="{FF2B5EF4-FFF2-40B4-BE49-F238E27FC236}">
                <a16:creationId xmlns:a16="http://schemas.microsoft.com/office/drawing/2014/main" xmlns="" id="{1B7F5632-2B25-455C-AA01-D183B419C959}"/>
              </a:ext>
            </a:extLst>
          </p:cNvPr>
          <p:cNvSpPr txBox="1"/>
          <p:nvPr/>
        </p:nvSpPr>
        <p:spPr>
          <a:xfrm rot="10800000" flipV="1">
            <a:off x="5922118" y="2584073"/>
            <a:ext cx="5273963" cy="369332"/>
          </a:xfrm>
          <a:prstGeom prst="rect">
            <a:avLst/>
          </a:prstGeom>
          <a:noFill/>
        </p:spPr>
        <p:txBody>
          <a:bodyPr wrap="square" rtlCol="0">
            <a:spAutoFit/>
          </a:bodyPr>
          <a:lstStyle/>
          <a:p>
            <a:r>
              <a:rPr lang="el-GR" dirty="0"/>
              <a:t>Βαθμός εξοικείωσης σπουδαστών/τριών ΕΣΔΔΑ </a:t>
            </a:r>
          </a:p>
        </p:txBody>
      </p:sp>
      <p:pic>
        <p:nvPicPr>
          <p:cNvPr id="7" name="Εικόνα 6">
            <a:extLst>
              <a:ext uri="{FF2B5EF4-FFF2-40B4-BE49-F238E27FC236}">
                <a16:creationId xmlns:a16="http://schemas.microsoft.com/office/drawing/2014/main" xmlns="" id="{2CC9051B-278D-4644-96D1-5B4024248F26}"/>
              </a:ext>
            </a:extLst>
          </p:cNvPr>
          <p:cNvPicPr>
            <a:picLocks noChangeAspect="1"/>
          </p:cNvPicPr>
          <p:nvPr/>
        </p:nvPicPr>
        <p:blipFill>
          <a:blip r:embed="rId6"/>
          <a:stretch>
            <a:fillRect/>
          </a:stretch>
        </p:blipFill>
        <p:spPr>
          <a:xfrm>
            <a:off x="5338118" y="2887022"/>
            <a:ext cx="4736537" cy="1531588"/>
          </a:xfrm>
          <a:prstGeom prst="rect">
            <a:avLst/>
          </a:prstGeom>
        </p:spPr>
      </p:pic>
      <p:sp>
        <p:nvSpPr>
          <p:cNvPr id="9" name="TextBox 8">
            <a:extLst>
              <a:ext uri="{FF2B5EF4-FFF2-40B4-BE49-F238E27FC236}">
                <a16:creationId xmlns:a16="http://schemas.microsoft.com/office/drawing/2014/main" xmlns="" id="{4AACD32C-8EAA-4DD0-B6C7-5789CA898EBC}"/>
              </a:ext>
            </a:extLst>
          </p:cNvPr>
          <p:cNvSpPr txBox="1"/>
          <p:nvPr/>
        </p:nvSpPr>
        <p:spPr>
          <a:xfrm>
            <a:off x="5846618" y="4202884"/>
            <a:ext cx="5273964" cy="369332"/>
          </a:xfrm>
          <a:prstGeom prst="rect">
            <a:avLst/>
          </a:prstGeom>
          <a:noFill/>
        </p:spPr>
        <p:txBody>
          <a:bodyPr wrap="square" rtlCol="0">
            <a:spAutoFit/>
          </a:bodyPr>
          <a:lstStyle/>
          <a:p>
            <a:r>
              <a:rPr lang="el-GR" dirty="0"/>
              <a:t>Βαθμός εξοικείωσης επιμορφωνόμενων ΙΝΕΠ</a:t>
            </a:r>
          </a:p>
        </p:txBody>
      </p:sp>
      <p:pic>
        <p:nvPicPr>
          <p:cNvPr id="10" name="Εικόνα 9">
            <a:extLst>
              <a:ext uri="{FF2B5EF4-FFF2-40B4-BE49-F238E27FC236}">
                <a16:creationId xmlns:a16="http://schemas.microsoft.com/office/drawing/2014/main" xmlns="" id="{57E2C485-25CC-4698-9FA2-0A22BAA293C8}"/>
              </a:ext>
            </a:extLst>
          </p:cNvPr>
          <p:cNvPicPr>
            <a:picLocks noChangeAspect="1"/>
          </p:cNvPicPr>
          <p:nvPr/>
        </p:nvPicPr>
        <p:blipFill>
          <a:blip r:embed="rId7"/>
          <a:stretch>
            <a:fillRect/>
          </a:stretch>
        </p:blipFill>
        <p:spPr>
          <a:xfrm>
            <a:off x="5332934" y="4513277"/>
            <a:ext cx="4736537" cy="1308417"/>
          </a:xfrm>
          <a:prstGeom prst="rect">
            <a:avLst/>
          </a:prstGeom>
        </p:spPr>
      </p:pic>
    </p:spTree>
    <p:extLst>
      <p:ext uri="{BB962C8B-B14F-4D97-AF65-F5344CB8AC3E}">
        <p14:creationId xmlns:p14="http://schemas.microsoft.com/office/powerpoint/2010/main" val="873721814"/>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E24C5F8-0375-44AB-82EF-9312C334EDFD}"/>
              </a:ext>
            </a:extLst>
          </p:cNvPr>
          <p:cNvSpPr>
            <a:spLocks noGrp="1"/>
          </p:cNvSpPr>
          <p:nvPr>
            <p:ph type="title"/>
          </p:nvPr>
        </p:nvSpPr>
        <p:spPr/>
        <p:txBody>
          <a:bodyPr/>
          <a:lstStyle/>
          <a:p>
            <a:r>
              <a:rPr lang="el-GR" dirty="0"/>
              <a:t>Προηγούμενης εμπειρίας, όσων ερωτήθηκαν, στο πεδίο της εκπαίδευσης ενηλίκων</a:t>
            </a:r>
          </a:p>
        </p:txBody>
      </p:sp>
      <p:sp>
        <p:nvSpPr>
          <p:cNvPr id="3" name="Θέση κειμένου 2">
            <a:extLst>
              <a:ext uri="{FF2B5EF4-FFF2-40B4-BE49-F238E27FC236}">
                <a16:creationId xmlns:a16="http://schemas.microsoft.com/office/drawing/2014/main" xmlns="" id="{3EAC2164-C47D-4EE9-BF45-DCA4EBB865C1}"/>
              </a:ext>
            </a:extLst>
          </p:cNvPr>
          <p:cNvSpPr>
            <a:spLocks noGrp="1"/>
          </p:cNvSpPr>
          <p:nvPr>
            <p:ph type="body" idx="1"/>
          </p:nvPr>
        </p:nvSpPr>
        <p:spPr>
          <a:xfrm>
            <a:off x="660954" y="1988191"/>
            <a:ext cx="3070025" cy="637563"/>
          </a:xfrm>
        </p:spPr>
        <p:txBody>
          <a:bodyPr/>
          <a:lstStyle/>
          <a:p>
            <a:r>
              <a:rPr lang="el-GR" sz="2000" u="sng" dirty="0"/>
              <a:t>Εκπαιδευτές/τριες ΕΚΔΔΑ</a:t>
            </a:r>
          </a:p>
        </p:txBody>
      </p:sp>
      <p:sp>
        <p:nvSpPr>
          <p:cNvPr id="4" name="Θέση κειμένου 3">
            <a:extLst>
              <a:ext uri="{FF2B5EF4-FFF2-40B4-BE49-F238E27FC236}">
                <a16:creationId xmlns:a16="http://schemas.microsoft.com/office/drawing/2014/main" xmlns="" id="{0CFA4930-9D1C-4EB9-9524-41EFF0960B96}"/>
              </a:ext>
            </a:extLst>
          </p:cNvPr>
          <p:cNvSpPr>
            <a:spLocks noGrp="1"/>
          </p:cNvSpPr>
          <p:nvPr>
            <p:ph type="body" sz="half" idx="15"/>
          </p:nvPr>
        </p:nvSpPr>
        <p:spPr>
          <a:xfrm>
            <a:off x="680322" y="2544888"/>
            <a:ext cx="3049702" cy="4313113"/>
          </a:xfrm>
        </p:spPr>
        <p:txBody>
          <a:bodyPr>
            <a:normAutofit/>
          </a:bodyPr>
          <a:lstStyle/>
          <a:p>
            <a:pPr marL="285750" indent="-285750">
              <a:buFont typeface="Wingdings" panose="05000000000000000000" pitchFamily="2" charset="2"/>
              <a:buChar char="ü"/>
            </a:pPr>
            <a:r>
              <a:rPr lang="el-GR" dirty="0">
                <a:solidFill>
                  <a:schemeClr val="bg1"/>
                </a:solidFill>
              </a:rPr>
              <a:t>56,3% η εμπειρία των εκπαιδευτών ξεπερνά τις 500 διδακτικές ώρες</a:t>
            </a:r>
          </a:p>
          <a:p>
            <a:pPr marL="285750" indent="-285750">
              <a:buFont typeface="Wingdings" panose="05000000000000000000" pitchFamily="2" charset="2"/>
              <a:buChar char="ü"/>
            </a:pPr>
            <a:r>
              <a:rPr lang="el-GR" dirty="0">
                <a:solidFill>
                  <a:schemeClr val="bg1"/>
                </a:solidFill>
              </a:rPr>
              <a:t>74,5% έχει συμμετέχει στο παρελθόν σε αντίστοιχο πρόγραμμα που υλοποιήθηκε με κάποια μορφή εξ αποστάσεως εκπαίδευση</a:t>
            </a:r>
          </a:p>
          <a:p>
            <a:pPr marL="285750" indent="-285750">
              <a:buFont typeface="Wingdings" panose="05000000000000000000" pitchFamily="2" charset="2"/>
              <a:buChar char="ü"/>
            </a:pPr>
            <a:r>
              <a:rPr lang="el-GR" dirty="0">
                <a:solidFill>
                  <a:schemeClr val="bg1"/>
                </a:solidFill>
              </a:rPr>
              <a:t>εμπειρία των εισηγητών σε εξ αποστάσεως εκπαίδευση </a:t>
            </a:r>
            <a:r>
              <a:rPr lang="el-GR" dirty="0" err="1">
                <a:solidFill>
                  <a:schemeClr val="bg1"/>
                </a:solidFill>
              </a:rPr>
              <a:t>μετράται</a:t>
            </a:r>
            <a:r>
              <a:rPr lang="el-GR" dirty="0">
                <a:solidFill>
                  <a:schemeClr val="bg1"/>
                </a:solidFill>
              </a:rPr>
              <a:t> σε έως πενήντα διδακτικές ώρες για 51,4% όσων απάντησαν</a:t>
            </a:r>
          </a:p>
          <a:p>
            <a:pPr marL="285750" indent="-285750">
              <a:buFont typeface="Wingdings" panose="05000000000000000000" pitchFamily="2" charset="2"/>
              <a:buChar char="ü"/>
            </a:pPr>
            <a:r>
              <a:rPr lang="el-GR" dirty="0">
                <a:solidFill>
                  <a:schemeClr val="bg1"/>
                </a:solidFill>
              </a:rPr>
              <a:t>το  48,3% έχουν συμμετέχει σε πρόγραμμα εκπαίδευσης εκπαιδευτών για εξ αποστάσεως εκπαίδευση</a:t>
            </a:r>
          </a:p>
        </p:txBody>
      </p:sp>
      <p:sp>
        <p:nvSpPr>
          <p:cNvPr id="5" name="Θέση κειμένου 4">
            <a:extLst>
              <a:ext uri="{FF2B5EF4-FFF2-40B4-BE49-F238E27FC236}">
                <a16:creationId xmlns:a16="http://schemas.microsoft.com/office/drawing/2014/main" xmlns="" id="{5E67ADC6-4545-485D-91BB-DBD5BC6911ED}"/>
              </a:ext>
            </a:extLst>
          </p:cNvPr>
          <p:cNvSpPr>
            <a:spLocks noGrp="1"/>
          </p:cNvSpPr>
          <p:nvPr>
            <p:ph type="body" sz="quarter" idx="3"/>
          </p:nvPr>
        </p:nvSpPr>
        <p:spPr>
          <a:xfrm>
            <a:off x="3945470" y="1988192"/>
            <a:ext cx="3132518" cy="402670"/>
          </a:xfrm>
        </p:spPr>
        <p:txBody>
          <a:bodyPr/>
          <a:lstStyle/>
          <a:p>
            <a:r>
              <a:rPr lang="el-GR" sz="2000" u="sng" dirty="0"/>
              <a:t>Σπουδαστές/τριες ΕΣΔΔΑ </a:t>
            </a:r>
          </a:p>
        </p:txBody>
      </p:sp>
      <p:sp>
        <p:nvSpPr>
          <p:cNvPr id="6" name="Θέση κειμένου 5">
            <a:extLst>
              <a:ext uri="{FF2B5EF4-FFF2-40B4-BE49-F238E27FC236}">
                <a16:creationId xmlns:a16="http://schemas.microsoft.com/office/drawing/2014/main" xmlns="" id="{08294E0A-E62C-4930-91E0-8BB04F8CE53D}"/>
              </a:ext>
            </a:extLst>
          </p:cNvPr>
          <p:cNvSpPr>
            <a:spLocks noGrp="1"/>
          </p:cNvSpPr>
          <p:nvPr>
            <p:ph type="body" sz="half" idx="16"/>
          </p:nvPr>
        </p:nvSpPr>
        <p:spPr>
          <a:xfrm>
            <a:off x="3945470" y="2544888"/>
            <a:ext cx="3063240" cy="4313111"/>
          </a:xfrm>
        </p:spPr>
        <p:txBody>
          <a:bodyPr>
            <a:noAutofit/>
          </a:bodyPr>
          <a:lstStyle/>
          <a:p>
            <a:pPr marL="285750" indent="-285750">
              <a:buFont typeface="Wingdings" panose="05000000000000000000" pitchFamily="2" charset="2"/>
              <a:buChar char="ü"/>
            </a:pPr>
            <a:r>
              <a:rPr lang="el-GR" dirty="0">
                <a:solidFill>
                  <a:schemeClr val="bg1"/>
                </a:solidFill>
              </a:rPr>
              <a:t>85,1% έχουν συμμετάσχει σε δια ζώσης εκπαίδευση ενηλίκων στο παρελθόν</a:t>
            </a:r>
          </a:p>
          <a:p>
            <a:pPr marL="285750" indent="-285750">
              <a:buFont typeface="Wingdings" panose="05000000000000000000" pitchFamily="2" charset="2"/>
              <a:buChar char="ü"/>
            </a:pPr>
            <a:r>
              <a:rPr lang="el-GR" dirty="0">
                <a:solidFill>
                  <a:schemeClr val="bg1"/>
                </a:solidFill>
              </a:rPr>
              <a:t>για το 57,4% η πρώτη εμπειρία τηλεκπαίδευσης είναι αυτή μέσα από το πρόγραμμα σπουδών της ΕΣΔΔΑ</a:t>
            </a:r>
          </a:p>
          <a:p>
            <a:pPr marL="285750" indent="-285750">
              <a:buFont typeface="Wingdings" panose="05000000000000000000" pitchFamily="2" charset="2"/>
              <a:buChar char="ü"/>
            </a:pPr>
            <a:r>
              <a:rPr lang="el-GR" dirty="0">
                <a:solidFill>
                  <a:schemeClr val="bg1"/>
                </a:solidFill>
              </a:rPr>
              <a:t>42,6% έχουν συμμετάσχει σε εκπαιδευτική ή επιμορφωτική δράση η οποία υλοποιήθηκε εξ αποστάσεως με τη χρήση νέων τεχνολογιών</a:t>
            </a:r>
          </a:p>
          <a:p>
            <a:pPr marL="285750" indent="-285750">
              <a:buFont typeface="Wingdings" panose="05000000000000000000" pitchFamily="2" charset="2"/>
              <a:buChar char="ü"/>
            </a:pPr>
            <a:r>
              <a:rPr lang="el-GR" dirty="0">
                <a:solidFill>
                  <a:schemeClr val="bg1"/>
                </a:solidFill>
              </a:rPr>
              <a:t>οι λοιπές οι εξ αποστάσεως δράσεις συνδέονται με επαγγελματική κατάρτιση για το 27,3%, με προπτυχιακές και μεταπτυχιακές σπουδές για ποσοστό 18,1%,με  δράσεις δημόσιου διαλόγου ή ενημερωτικού χαρακτήρα 4,5%</a:t>
            </a:r>
          </a:p>
        </p:txBody>
      </p:sp>
      <p:sp>
        <p:nvSpPr>
          <p:cNvPr id="7" name="Θέση κειμένου 6">
            <a:extLst>
              <a:ext uri="{FF2B5EF4-FFF2-40B4-BE49-F238E27FC236}">
                <a16:creationId xmlns:a16="http://schemas.microsoft.com/office/drawing/2014/main" xmlns="" id="{DF1A2B7D-B05E-4965-A813-32134B7B35F2}"/>
              </a:ext>
            </a:extLst>
          </p:cNvPr>
          <p:cNvSpPr>
            <a:spLocks noGrp="1"/>
          </p:cNvSpPr>
          <p:nvPr>
            <p:ph type="body" sz="quarter" idx="13"/>
          </p:nvPr>
        </p:nvSpPr>
        <p:spPr>
          <a:xfrm>
            <a:off x="7147420" y="1988191"/>
            <a:ext cx="3280096" cy="637563"/>
          </a:xfrm>
        </p:spPr>
        <p:txBody>
          <a:bodyPr/>
          <a:lstStyle/>
          <a:p>
            <a:r>
              <a:rPr lang="el-GR" sz="2000" u="sng" dirty="0" err="1"/>
              <a:t>Επιμορφωνόμενοι</a:t>
            </a:r>
            <a:r>
              <a:rPr lang="el-GR" sz="2000" u="sng" dirty="0"/>
              <a:t>/</a:t>
            </a:r>
            <a:r>
              <a:rPr lang="el-GR" sz="2000" u="sng" dirty="0" err="1"/>
              <a:t>νες</a:t>
            </a:r>
            <a:r>
              <a:rPr lang="el-GR" sz="2000" u="sng" dirty="0"/>
              <a:t> ΙΝΕΠ</a:t>
            </a:r>
          </a:p>
        </p:txBody>
      </p:sp>
      <p:sp>
        <p:nvSpPr>
          <p:cNvPr id="8" name="Θέση κειμένου 7">
            <a:extLst>
              <a:ext uri="{FF2B5EF4-FFF2-40B4-BE49-F238E27FC236}">
                <a16:creationId xmlns:a16="http://schemas.microsoft.com/office/drawing/2014/main" xmlns="" id="{1DE8848C-C521-46BC-A8D7-E4B636A27001}"/>
              </a:ext>
            </a:extLst>
          </p:cNvPr>
          <p:cNvSpPr>
            <a:spLocks noGrp="1"/>
          </p:cNvSpPr>
          <p:nvPr>
            <p:ph type="body" sz="half" idx="17"/>
          </p:nvPr>
        </p:nvSpPr>
        <p:spPr>
          <a:xfrm>
            <a:off x="7224156" y="2625755"/>
            <a:ext cx="3070025" cy="3310432"/>
          </a:xfrm>
        </p:spPr>
        <p:txBody>
          <a:bodyPr>
            <a:normAutofit lnSpcReduction="10000"/>
          </a:bodyPr>
          <a:lstStyle/>
          <a:p>
            <a:pPr marL="285750" indent="-285750">
              <a:buFont typeface="Wingdings" panose="05000000000000000000" pitchFamily="2" charset="2"/>
              <a:buChar char="ü"/>
            </a:pPr>
            <a:r>
              <a:rPr lang="el-GR" dirty="0">
                <a:solidFill>
                  <a:schemeClr val="bg1"/>
                </a:solidFill>
              </a:rPr>
              <a:t>80,3% έχουν συμμετάσχει σε δια ζώσης εκπαίδευση ενηλίκων στο παρελθόν</a:t>
            </a:r>
          </a:p>
          <a:p>
            <a:pPr marL="285750" indent="-285750">
              <a:buFont typeface="Wingdings" panose="05000000000000000000" pitchFamily="2" charset="2"/>
              <a:buChar char="ü"/>
            </a:pPr>
            <a:r>
              <a:rPr lang="el-GR" dirty="0">
                <a:solidFill>
                  <a:schemeClr val="bg1"/>
                </a:solidFill>
              </a:rPr>
              <a:t>το 67% έχουν παρακολουθήσει (τα τελευταία τρία χρόνια) ένα ως τρία επιμορφωτικά προγράμματα</a:t>
            </a:r>
          </a:p>
          <a:p>
            <a:pPr marL="285750" indent="-285750">
              <a:buFont typeface="Wingdings" panose="05000000000000000000" pitchFamily="2" charset="2"/>
              <a:buChar char="ü"/>
            </a:pPr>
            <a:r>
              <a:rPr lang="el-GR" dirty="0">
                <a:solidFill>
                  <a:schemeClr val="bg1"/>
                </a:solidFill>
              </a:rPr>
              <a:t>68,6% έχουν συμμετάσχει στο παρελθόν  σε  επιμορφωτική δράση η οποία υλοποιήθηκε εξ αποστάσεως με τη χρήση νέων τεχνολογιών</a:t>
            </a:r>
          </a:p>
          <a:p>
            <a:pPr marL="285750" indent="-285750">
              <a:buFont typeface="Wingdings" panose="05000000000000000000" pitchFamily="2" charset="2"/>
              <a:buChar char="ü"/>
            </a:pPr>
            <a:r>
              <a:rPr lang="el-GR" dirty="0">
                <a:solidFill>
                  <a:schemeClr val="bg1"/>
                </a:solidFill>
              </a:rPr>
              <a:t>66,8% από αυτούς έχουν συμμετάσχει σε μια μοναδική δράση τα τελευταία τέσσερα χρόνια</a:t>
            </a:r>
          </a:p>
          <a:p>
            <a:endParaRPr lang="el-GR" dirty="0">
              <a:solidFill>
                <a:schemeClr val="bg1"/>
              </a:solidFill>
            </a:endParaRPr>
          </a:p>
        </p:txBody>
      </p:sp>
    </p:spTree>
    <p:extLst>
      <p:ext uri="{BB962C8B-B14F-4D97-AF65-F5344CB8AC3E}">
        <p14:creationId xmlns:p14="http://schemas.microsoft.com/office/powerpoint/2010/main" val="1486452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59C7BF3-1171-4908-9D46-A0A56894139E}"/>
              </a:ext>
            </a:extLst>
          </p:cNvPr>
          <p:cNvSpPr>
            <a:spLocks noGrp="1"/>
          </p:cNvSpPr>
          <p:nvPr>
            <p:ph type="title"/>
          </p:nvPr>
        </p:nvSpPr>
        <p:spPr>
          <a:xfrm>
            <a:off x="669222" y="753228"/>
            <a:ext cx="9624960" cy="1080938"/>
          </a:xfrm>
        </p:spPr>
        <p:txBody>
          <a:bodyPr>
            <a:normAutofit fontScale="90000"/>
          </a:bodyPr>
          <a:lstStyle/>
          <a:p>
            <a:r>
              <a:rPr lang="el-GR" dirty="0"/>
              <a:t>Συσχέτιση εξοικείωσης στη χρήση νέων τεχνολογιών με την αξιολόγηση της δράσης τηλεκπαίδευσης στο ΕΚΔΔΑ</a:t>
            </a:r>
          </a:p>
        </p:txBody>
      </p:sp>
      <p:sp>
        <p:nvSpPr>
          <p:cNvPr id="3" name="Θέση κειμένου 2">
            <a:extLst>
              <a:ext uri="{FF2B5EF4-FFF2-40B4-BE49-F238E27FC236}">
                <a16:creationId xmlns:a16="http://schemas.microsoft.com/office/drawing/2014/main" xmlns="" id="{1567B264-DF24-4DC8-9043-FE0B7BCA6A85}"/>
              </a:ext>
            </a:extLst>
          </p:cNvPr>
          <p:cNvSpPr>
            <a:spLocks noGrp="1"/>
          </p:cNvSpPr>
          <p:nvPr>
            <p:ph type="body" idx="1"/>
          </p:nvPr>
        </p:nvSpPr>
        <p:spPr>
          <a:xfrm>
            <a:off x="660946" y="1979802"/>
            <a:ext cx="3070034" cy="637563"/>
          </a:xfrm>
        </p:spPr>
        <p:txBody>
          <a:bodyPr/>
          <a:lstStyle/>
          <a:p>
            <a:r>
              <a:rPr lang="el-GR" sz="2000" dirty="0">
                <a:solidFill>
                  <a:schemeClr val="bg1"/>
                </a:solidFill>
              </a:rPr>
              <a:t>Εκπαιδευτές/τριες ΕΚΔΔΑ</a:t>
            </a:r>
          </a:p>
        </p:txBody>
      </p:sp>
      <p:sp>
        <p:nvSpPr>
          <p:cNvPr id="4" name="Θέση κειμένου 3">
            <a:extLst>
              <a:ext uri="{FF2B5EF4-FFF2-40B4-BE49-F238E27FC236}">
                <a16:creationId xmlns:a16="http://schemas.microsoft.com/office/drawing/2014/main" xmlns="" id="{0E9AE29A-ED51-474D-9B36-20C8C702EE9D}"/>
              </a:ext>
            </a:extLst>
          </p:cNvPr>
          <p:cNvSpPr>
            <a:spLocks noGrp="1"/>
          </p:cNvSpPr>
          <p:nvPr>
            <p:ph type="body" sz="half" idx="15"/>
          </p:nvPr>
        </p:nvSpPr>
        <p:spPr/>
        <p:txBody>
          <a:bodyPr/>
          <a:lstStyle/>
          <a:p>
            <a:pPr marL="285750" indent="-285750">
              <a:buFont typeface="Wingdings" panose="05000000000000000000" pitchFamily="2" charset="2"/>
              <a:buChar char="ü"/>
            </a:pPr>
            <a:r>
              <a:rPr lang="el-GR" dirty="0">
                <a:solidFill>
                  <a:schemeClr val="bg1"/>
                </a:solidFill>
              </a:rPr>
              <a:t>θετική συσχέτιση με τον υψηλότερο βαθμό εξοικείωσης στις ΤΠΕ, με αντίστοιχα θετική απόκριση για την επίτευξη των στόχων των δράσεων</a:t>
            </a:r>
          </a:p>
          <a:p>
            <a:pPr marL="285750" indent="-285750">
              <a:buFont typeface="Wingdings" panose="05000000000000000000" pitchFamily="2" charset="2"/>
              <a:buChar char="ü"/>
            </a:pPr>
            <a:r>
              <a:rPr lang="el-GR" dirty="0">
                <a:solidFill>
                  <a:schemeClr val="bg1"/>
                </a:solidFill>
              </a:rPr>
              <a:t>όσοι δηλώνουν περισσότερο εξοικειωμένοι με τις ΤΠΕ δίνουν θετική βαθμολογία (6-10),  αυξημένα κατά δύο έως έξι ποσοστιαίες μονάδες  σε σχέση με το σύνολο, στη γενική αξιολόγηση του προγράμματος που συμμετείχαν</a:t>
            </a:r>
          </a:p>
        </p:txBody>
      </p:sp>
      <p:sp>
        <p:nvSpPr>
          <p:cNvPr id="5" name="Θέση κειμένου 4">
            <a:extLst>
              <a:ext uri="{FF2B5EF4-FFF2-40B4-BE49-F238E27FC236}">
                <a16:creationId xmlns:a16="http://schemas.microsoft.com/office/drawing/2014/main" xmlns="" id="{975D2E49-24DD-4A68-A05B-AD70A27A5249}"/>
              </a:ext>
            </a:extLst>
          </p:cNvPr>
          <p:cNvSpPr>
            <a:spLocks noGrp="1"/>
          </p:cNvSpPr>
          <p:nvPr>
            <p:ph type="body" sz="quarter" idx="3"/>
          </p:nvPr>
        </p:nvSpPr>
        <p:spPr>
          <a:xfrm>
            <a:off x="3956025" y="1979802"/>
            <a:ext cx="3063240" cy="419449"/>
          </a:xfrm>
        </p:spPr>
        <p:txBody>
          <a:bodyPr/>
          <a:lstStyle/>
          <a:p>
            <a:r>
              <a:rPr lang="el-GR" sz="2000" dirty="0">
                <a:solidFill>
                  <a:schemeClr val="bg1"/>
                </a:solidFill>
              </a:rPr>
              <a:t>Σπουδαστές/τριες ΕΣΔΔΑ</a:t>
            </a:r>
          </a:p>
        </p:txBody>
      </p:sp>
      <p:sp>
        <p:nvSpPr>
          <p:cNvPr id="6" name="Θέση κειμένου 5">
            <a:extLst>
              <a:ext uri="{FF2B5EF4-FFF2-40B4-BE49-F238E27FC236}">
                <a16:creationId xmlns:a16="http://schemas.microsoft.com/office/drawing/2014/main" xmlns="" id="{1C31A187-1281-4E7A-8326-CA79CD933A70}"/>
              </a:ext>
            </a:extLst>
          </p:cNvPr>
          <p:cNvSpPr>
            <a:spLocks noGrp="1"/>
          </p:cNvSpPr>
          <p:nvPr>
            <p:ph type="body" sz="half" idx="16"/>
          </p:nvPr>
        </p:nvSpPr>
        <p:spPr/>
        <p:txBody>
          <a:bodyPr>
            <a:normAutofit/>
          </a:bodyPr>
          <a:lstStyle/>
          <a:p>
            <a:pPr marL="285750" indent="-285750">
              <a:buFont typeface="Wingdings" panose="05000000000000000000" pitchFamily="2" charset="2"/>
              <a:buChar char="ü"/>
            </a:pPr>
            <a:r>
              <a:rPr lang="el-GR" dirty="0">
                <a:solidFill>
                  <a:schemeClr val="bg1"/>
                </a:solidFill>
              </a:rPr>
              <a:t>οι σπουδαστές/τριες με μεγαλύτερη εξοικείωση στις τεχνολογίες  εμφανίζουν υψηλότερα ποσοστά ως προς την ικανοποίηση των προσδοκιών τους από την εκπαίδευση που παρακολούθησαν</a:t>
            </a:r>
          </a:p>
          <a:p>
            <a:pPr marL="285750" indent="-285750">
              <a:buFont typeface="Wingdings" panose="05000000000000000000" pitchFamily="2" charset="2"/>
              <a:buChar char="ü"/>
            </a:pPr>
            <a:r>
              <a:rPr lang="el-GR" dirty="0">
                <a:solidFill>
                  <a:schemeClr val="bg1"/>
                </a:solidFill>
              </a:rPr>
              <a:t>η γενική βαθμολογία που δίνουν οι σπουδαστές στο πρόγραμμα  που συμμετείχαν στην ΕΣΔΔΑ δεν εμφανίζεται να επηρεάζεται από την εξοικείωση τους στις τεχνολογίες. </a:t>
            </a:r>
          </a:p>
          <a:p>
            <a:pPr marL="285750" indent="-285750">
              <a:buFont typeface="Wingdings" panose="05000000000000000000" pitchFamily="2" charset="2"/>
              <a:buChar char="ü"/>
            </a:pPr>
            <a:endParaRPr lang="el-GR" dirty="0"/>
          </a:p>
        </p:txBody>
      </p:sp>
      <p:sp>
        <p:nvSpPr>
          <p:cNvPr id="7" name="Θέση κειμένου 6">
            <a:extLst>
              <a:ext uri="{FF2B5EF4-FFF2-40B4-BE49-F238E27FC236}">
                <a16:creationId xmlns:a16="http://schemas.microsoft.com/office/drawing/2014/main" xmlns="" id="{E4B4992E-E7F8-46A0-9B39-ECC9688EE90B}"/>
              </a:ext>
            </a:extLst>
          </p:cNvPr>
          <p:cNvSpPr>
            <a:spLocks noGrp="1"/>
          </p:cNvSpPr>
          <p:nvPr>
            <p:ph type="body" sz="quarter" idx="13"/>
          </p:nvPr>
        </p:nvSpPr>
        <p:spPr>
          <a:xfrm>
            <a:off x="7224156" y="1979802"/>
            <a:ext cx="3070025" cy="637563"/>
          </a:xfrm>
        </p:spPr>
        <p:txBody>
          <a:bodyPr/>
          <a:lstStyle/>
          <a:p>
            <a:r>
              <a:rPr lang="el-GR" sz="2000" dirty="0" err="1">
                <a:solidFill>
                  <a:schemeClr val="bg1"/>
                </a:solidFill>
              </a:rPr>
              <a:t>Επιμορφωνόμενοι</a:t>
            </a:r>
            <a:r>
              <a:rPr lang="el-GR" sz="2000" dirty="0">
                <a:solidFill>
                  <a:schemeClr val="bg1"/>
                </a:solidFill>
              </a:rPr>
              <a:t>/</a:t>
            </a:r>
            <a:r>
              <a:rPr lang="el-GR" sz="2000" dirty="0" err="1">
                <a:solidFill>
                  <a:schemeClr val="bg1"/>
                </a:solidFill>
              </a:rPr>
              <a:t>νες</a:t>
            </a:r>
            <a:r>
              <a:rPr lang="el-GR" sz="2000" dirty="0">
                <a:solidFill>
                  <a:schemeClr val="bg1"/>
                </a:solidFill>
              </a:rPr>
              <a:t> ΙΝΕΠ</a:t>
            </a:r>
          </a:p>
        </p:txBody>
      </p:sp>
      <p:sp>
        <p:nvSpPr>
          <p:cNvPr id="8" name="Θέση κειμένου 7">
            <a:extLst>
              <a:ext uri="{FF2B5EF4-FFF2-40B4-BE49-F238E27FC236}">
                <a16:creationId xmlns:a16="http://schemas.microsoft.com/office/drawing/2014/main" xmlns="" id="{DA4148BE-B4AF-45CC-93E7-B64B3B5C58AF}"/>
              </a:ext>
            </a:extLst>
          </p:cNvPr>
          <p:cNvSpPr>
            <a:spLocks noGrp="1"/>
          </p:cNvSpPr>
          <p:nvPr>
            <p:ph type="body" sz="half" idx="17"/>
          </p:nvPr>
        </p:nvSpPr>
        <p:spPr/>
        <p:txBody>
          <a:bodyPr/>
          <a:lstStyle/>
          <a:p>
            <a:pPr marL="285750" indent="-285750">
              <a:buFont typeface="Wingdings" panose="05000000000000000000" pitchFamily="2" charset="2"/>
              <a:buChar char="ü"/>
            </a:pPr>
            <a:r>
              <a:rPr lang="el-GR" dirty="0">
                <a:solidFill>
                  <a:schemeClr val="bg1"/>
                </a:solidFill>
              </a:rPr>
              <a:t>ότι όσοι κατέχουν μεγαλύτερη εξοικείωση με τις νέες τεχνολογίες έχουν θετικότερη στάση κατά 4,4% προς το πρόγραμμα που συμμετείχαν στο ΙΝΕΠ με τη μέθοδο της τηλεδιάσκεψης</a:t>
            </a:r>
          </a:p>
          <a:p>
            <a:pPr marL="285750" indent="-285750">
              <a:buFont typeface="Wingdings" panose="05000000000000000000" pitchFamily="2" charset="2"/>
              <a:buChar char="ü"/>
            </a:pPr>
            <a:r>
              <a:rPr lang="el-GR" dirty="0">
                <a:solidFill>
                  <a:schemeClr val="bg1"/>
                </a:solidFill>
              </a:rPr>
              <a:t>στη γενική βαθμολόγηση του προγράμματος η συγκέντρωση στις θετικές βαθμολογίες (1-6) για όσους δηλώνουν θετική εξοικείωση με τις ΤΠΕ, είναι αυξημένες κατά μια ποσοστιαία μονάδα</a:t>
            </a:r>
          </a:p>
        </p:txBody>
      </p:sp>
    </p:spTree>
    <p:extLst>
      <p:ext uri="{BB962C8B-B14F-4D97-AF65-F5344CB8AC3E}">
        <p14:creationId xmlns:p14="http://schemas.microsoft.com/office/powerpoint/2010/main" val="1744587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xmlns="" id="{1567B264-DF24-4DC8-9043-FE0B7BCA6A85}"/>
              </a:ext>
            </a:extLst>
          </p:cNvPr>
          <p:cNvSpPr>
            <a:spLocks noGrp="1"/>
          </p:cNvSpPr>
          <p:nvPr>
            <p:ph type="body" idx="1"/>
          </p:nvPr>
        </p:nvSpPr>
        <p:spPr>
          <a:xfrm>
            <a:off x="660946" y="1979802"/>
            <a:ext cx="3070034" cy="637563"/>
          </a:xfrm>
        </p:spPr>
        <p:txBody>
          <a:bodyPr/>
          <a:lstStyle/>
          <a:p>
            <a:r>
              <a:rPr lang="el-GR" sz="2000" dirty="0">
                <a:solidFill>
                  <a:schemeClr val="bg1"/>
                </a:solidFill>
              </a:rPr>
              <a:t>Εκπαιδευτές/τριες ΕΚΔΔΑ</a:t>
            </a:r>
          </a:p>
        </p:txBody>
      </p:sp>
      <p:sp>
        <p:nvSpPr>
          <p:cNvPr id="4" name="Θέση κειμένου 3">
            <a:extLst>
              <a:ext uri="{FF2B5EF4-FFF2-40B4-BE49-F238E27FC236}">
                <a16:creationId xmlns:a16="http://schemas.microsoft.com/office/drawing/2014/main" xmlns="" id="{0E9AE29A-ED51-474D-9B36-20C8C702EE9D}"/>
              </a:ext>
            </a:extLst>
          </p:cNvPr>
          <p:cNvSpPr>
            <a:spLocks noGrp="1"/>
          </p:cNvSpPr>
          <p:nvPr>
            <p:ph type="body" sz="half" idx="15"/>
          </p:nvPr>
        </p:nvSpPr>
        <p:spPr>
          <a:xfrm>
            <a:off x="680322" y="2541864"/>
            <a:ext cx="3049702" cy="4316136"/>
          </a:xfrm>
        </p:spPr>
        <p:txBody>
          <a:bodyPr>
            <a:normAutofit fontScale="92500" lnSpcReduction="20000"/>
          </a:bodyPr>
          <a:lstStyle/>
          <a:p>
            <a:pPr marL="285750" indent="-285750">
              <a:buFont typeface="Wingdings" panose="05000000000000000000" pitchFamily="2" charset="2"/>
              <a:buChar char="ü"/>
            </a:pPr>
            <a:r>
              <a:rPr lang="el-GR" dirty="0">
                <a:solidFill>
                  <a:schemeClr val="bg1"/>
                </a:solidFill>
              </a:rPr>
              <a:t>οι εισηγητές με μεγαλύτερη </a:t>
            </a:r>
            <a:r>
              <a:rPr lang="el-GR" dirty="0" err="1">
                <a:solidFill>
                  <a:schemeClr val="bg1"/>
                </a:solidFill>
              </a:rPr>
              <a:t>προϋπάρχουσα</a:t>
            </a:r>
            <a:r>
              <a:rPr lang="el-GR" dirty="0">
                <a:solidFill>
                  <a:schemeClr val="bg1"/>
                </a:solidFill>
              </a:rPr>
              <a:t> εμπειρία, σε αριθμό εκπαιδευτικών προγραμμάτων, απαντούν πιο συχνά θετικά για την επίτευξη των στόχων του προγράμματος που συμμετείχαν</a:t>
            </a:r>
          </a:p>
          <a:p>
            <a:pPr marL="285750" indent="-285750">
              <a:buFont typeface="Wingdings" panose="05000000000000000000" pitchFamily="2" charset="2"/>
              <a:buChar char="ü"/>
            </a:pPr>
            <a:r>
              <a:rPr lang="el-GR" dirty="0">
                <a:solidFill>
                  <a:schemeClr val="bg1"/>
                </a:solidFill>
              </a:rPr>
              <a:t>δεν προκύπτει ουσιαστική διαφορά στη γενική βαθμολόγηση του προγράμματος, ανάλογα με την εμπειρία, που διαθέτουν μάλιστα ελάχιστα πιο θετική βαθμολογία αποδίδουν οι εισηγητές με λιγότερες από 100 ώρες συμμετοχής σε εκπαιδευτικές δράσεις</a:t>
            </a:r>
          </a:p>
          <a:p>
            <a:pPr marL="285750" indent="-285750">
              <a:buFont typeface="Wingdings" panose="05000000000000000000" pitchFamily="2" charset="2"/>
              <a:buChar char="ü"/>
            </a:pPr>
            <a:r>
              <a:rPr lang="el-GR" dirty="0">
                <a:solidFill>
                  <a:schemeClr val="bg1"/>
                </a:solidFill>
              </a:rPr>
              <a:t>οι εισηγητές με αυξημένη εμπειρία συμμετοχής σε δράσεις τηλεκπαίδευσης διαμορφώνουν ξεκάθαρα θετική στάση τόσο σε σχέση με την επίτευξη των  στόχων του προγράμματος (+7%)  όσο και στη γενική αξιολόγηση της δράσης στην οποία συμμετείχαν στο ΙΝΕΠ κατά την πανδημία του </a:t>
            </a:r>
            <a:r>
              <a:rPr lang="en-US" dirty="0" err="1">
                <a:solidFill>
                  <a:schemeClr val="bg1"/>
                </a:solidFill>
              </a:rPr>
              <a:t>Covid</a:t>
            </a:r>
            <a:r>
              <a:rPr lang="el-GR" dirty="0">
                <a:solidFill>
                  <a:schemeClr val="bg1"/>
                </a:solidFill>
              </a:rPr>
              <a:t>-19 (+7,5%).</a:t>
            </a:r>
          </a:p>
          <a:p>
            <a:pPr marL="285750" indent="-285750">
              <a:buFont typeface="Wingdings" panose="05000000000000000000" pitchFamily="2" charset="2"/>
              <a:buChar char="ü"/>
            </a:pPr>
            <a:endParaRPr lang="el-GR" dirty="0"/>
          </a:p>
        </p:txBody>
      </p:sp>
      <p:sp>
        <p:nvSpPr>
          <p:cNvPr id="5" name="Θέση κειμένου 4">
            <a:extLst>
              <a:ext uri="{FF2B5EF4-FFF2-40B4-BE49-F238E27FC236}">
                <a16:creationId xmlns:a16="http://schemas.microsoft.com/office/drawing/2014/main" xmlns="" id="{975D2E49-24DD-4A68-A05B-AD70A27A5249}"/>
              </a:ext>
            </a:extLst>
          </p:cNvPr>
          <p:cNvSpPr>
            <a:spLocks noGrp="1"/>
          </p:cNvSpPr>
          <p:nvPr>
            <p:ph type="body" sz="quarter" idx="3"/>
          </p:nvPr>
        </p:nvSpPr>
        <p:spPr>
          <a:xfrm>
            <a:off x="3956025" y="1979802"/>
            <a:ext cx="3063240" cy="419449"/>
          </a:xfrm>
        </p:spPr>
        <p:txBody>
          <a:bodyPr/>
          <a:lstStyle/>
          <a:p>
            <a:r>
              <a:rPr lang="el-GR" sz="2000" dirty="0">
                <a:solidFill>
                  <a:schemeClr val="bg1"/>
                </a:solidFill>
              </a:rPr>
              <a:t>Σπουδαστές/τριες ΕΣΔΔΑ</a:t>
            </a:r>
          </a:p>
        </p:txBody>
      </p:sp>
      <p:sp>
        <p:nvSpPr>
          <p:cNvPr id="6" name="Θέση κειμένου 5">
            <a:extLst>
              <a:ext uri="{FF2B5EF4-FFF2-40B4-BE49-F238E27FC236}">
                <a16:creationId xmlns:a16="http://schemas.microsoft.com/office/drawing/2014/main" xmlns="" id="{1C31A187-1281-4E7A-8326-CA79CD933A70}"/>
              </a:ext>
            </a:extLst>
          </p:cNvPr>
          <p:cNvSpPr>
            <a:spLocks noGrp="1"/>
          </p:cNvSpPr>
          <p:nvPr>
            <p:ph type="body" sz="half" idx="16"/>
          </p:nvPr>
        </p:nvSpPr>
        <p:spPr>
          <a:xfrm>
            <a:off x="3945470" y="2541864"/>
            <a:ext cx="3063240" cy="4316136"/>
          </a:xfrm>
        </p:spPr>
        <p:txBody>
          <a:bodyPr>
            <a:normAutofit fontScale="92500" lnSpcReduction="20000"/>
          </a:bodyPr>
          <a:lstStyle/>
          <a:p>
            <a:pPr marL="285750" indent="-285750">
              <a:buFont typeface="Wingdings" panose="05000000000000000000" pitchFamily="2" charset="2"/>
              <a:buChar char="ü"/>
            </a:pPr>
            <a:r>
              <a:rPr lang="el-GR" dirty="0">
                <a:solidFill>
                  <a:schemeClr val="bg1"/>
                </a:solidFill>
              </a:rPr>
              <a:t>όσοι έχουν προηγούμενη εμπειρία σε δια ζώσης εκπαίδευση ενηλίκων, αποδέχονται την επιτυχία στους στόχους του προγράμματος τηλεκπαίδευσης, κατά 3,9% περισσότερο σε σχέση με όσους δηλώνουν ότι δεν έχουν σχετική εμπειρία</a:t>
            </a:r>
          </a:p>
          <a:p>
            <a:pPr marL="285750" indent="-285750">
              <a:buFont typeface="Wingdings" panose="05000000000000000000" pitchFamily="2" charset="2"/>
              <a:buChar char="ü"/>
            </a:pPr>
            <a:r>
              <a:rPr lang="el-GR" dirty="0">
                <a:solidFill>
                  <a:schemeClr val="bg1"/>
                </a:solidFill>
              </a:rPr>
              <a:t>8,9% θετικότερη θέση  παίρνουν όσοι/</a:t>
            </a:r>
            <a:r>
              <a:rPr lang="el-GR" dirty="0" err="1">
                <a:solidFill>
                  <a:schemeClr val="bg1"/>
                </a:solidFill>
              </a:rPr>
              <a:t>ες</a:t>
            </a:r>
            <a:r>
              <a:rPr lang="el-GR" dirty="0">
                <a:solidFill>
                  <a:schemeClr val="bg1"/>
                </a:solidFill>
              </a:rPr>
              <a:t> είχαν παρακολουθήσει εξ αποστάσεως εκπαίδευση στο παρελθόν</a:t>
            </a:r>
          </a:p>
          <a:p>
            <a:pPr marL="285750" indent="-285750">
              <a:buFont typeface="Wingdings" panose="05000000000000000000" pitchFamily="2" charset="2"/>
              <a:buChar char="ü"/>
            </a:pPr>
            <a:r>
              <a:rPr lang="el-GR" dirty="0">
                <a:solidFill>
                  <a:schemeClr val="bg1"/>
                </a:solidFill>
              </a:rPr>
              <a:t>Ως προς τη γενική βαθμολογία αξιολόγησης της τηλεκπαίδευσης, η θετική συσχέτιση επιβεβαιώνεται και από αυτούς που έχουν εμπειρία από εξ αποστάσεως εκπαίδευση </a:t>
            </a:r>
          </a:p>
          <a:p>
            <a:pPr marL="285750" indent="-285750">
              <a:buFont typeface="Wingdings" panose="05000000000000000000" pitchFamily="2" charset="2"/>
              <a:buChar char="ü"/>
            </a:pPr>
            <a:r>
              <a:rPr lang="el-GR" dirty="0">
                <a:solidFill>
                  <a:schemeClr val="bg1"/>
                </a:solidFill>
              </a:rPr>
              <a:t>χαμηλότερο ποσοστό θετικών βαθμολογιών αποδίδουν στο πρόγραμμα όσοι έχουν παρακολουθήσει δια ζώσης εκπαίδευσης σε σχέση με αυτούς που δεν έχουν αντίστοιχη εμπειρία συμμετοχής</a:t>
            </a:r>
          </a:p>
        </p:txBody>
      </p:sp>
      <p:sp>
        <p:nvSpPr>
          <p:cNvPr id="7" name="Θέση κειμένου 6">
            <a:extLst>
              <a:ext uri="{FF2B5EF4-FFF2-40B4-BE49-F238E27FC236}">
                <a16:creationId xmlns:a16="http://schemas.microsoft.com/office/drawing/2014/main" xmlns="" id="{E4B4992E-E7F8-46A0-9B39-ECC9688EE90B}"/>
              </a:ext>
            </a:extLst>
          </p:cNvPr>
          <p:cNvSpPr>
            <a:spLocks noGrp="1"/>
          </p:cNvSpPr>
          <p:nvPr>
            <p:ph type="body" sz="quarter" idx="13"/>
          </p:nvPr>
        </p:nvSpPr>
        <p:spPr>
          <a:xfrm>
            <a:off x="7224156" y="1979802"/>
            <a:ext cx="3070025" cy="637563"/>
          </a:xfrm>
        </p:spPr>
        <p:txBody>
          <a:bodyPr/>
          <a:lstStyle/>
          <a:p>
            <a:r>
              <a:rPr lang="el-GR" sz="2000" dirty="0" err="1">
                <a:solidFill>
                  <a:schemeClr val="bg1"/>
                </a:solidFill>
              </a:rPr>
              <a:t>Επιμορφωνόμενοι</a:t>
            </a:r>
            <a:r>
              <a:rPr lang="el-GR" sz="2000" dirty="0">
                <a:solidFill>
                  <a:schemeClr val="bg1"/>
                </a:solidFill>
              </a:rPr>
              <a:t>/</a:t>
            </a:r>
            <a:r>
              <a:rPr lang="el-GR" sz="2000" dirty="0" err="1">
                <a:solidFill>
                  <a:schemeClr val="bg1"/>
                </a:solidFill>
              </a:rPr>
              <a:t>νες</a:t>
            </a:r>
            <a:r>
              <a:rPr lang="el-GR" sz="2000" dirty="0">
                <a:solidFill>
                  <a:schemeClr val="bg1"/>
                </a:solidFill>
              </a:rPr>
              <a:t> ΙΝΕΠ</a:t>
            </a:r>
          </a:p>
        </p:txBody>
      </p:sp>
      <p:sp>
        <p:nvSpPr>
          <p:cNvPr id="8" name="Θέση κειμένου 7">
            <a:extLst>
              <a:ext uri="{FF2B5EF4-FFF2-40B4-BE49-F238E27FC236}">
                <a16:creationId xmlns:a16="http://schemas.microsoft.com/office/drawing/2014/main" xmlns="" id="{DA4148BE-B4AF-45CC-93E7-B64B3B5C58AF}"/>
              </a:ext>
            </a:extLst>
          </p:cNvPr>
          <p:cNvSpPr>
            <a:spLocks noGrp="1"/>
          </p:cNvSpPr>
          <p:nvPr>
            <p:ph type="body" sz="half" idx="17"/>
          </p:nvPr>
        </p:nvSpPr>
        <p:spPr>
          <a:xfrm>
            <a:off x="7224156" y="2617365"/>
            <a:ext cx="3178193" cy="4240636"/>
          </a:xfrm>
        </p:spPr>
        <p:txBody>
          <a:bodyPr>
            <a:noAutofit/>
          </a:bodyPr>
          <a:lstStyle/>
          <a:p>
            <a:pPr marL="285750" indent="-285750">
              <a:buFont typeface="Wingdings" panose="05000000000000000000" pitchFamily="2" charset="2"/>
              <a:buChar char="ü"/>
            </a:pPr>
            <a:r>
              <a:rPr lang="el-GR" sz="1200" dirty="0">
                <a:solidFill>
                  <a:schemeClr val="bg1"/>
                </a:solidFill>
              </a:rPr>
              <a:t>Απορρίπτεται η ύπαρξη θετικής επίδρασης στη στάση των επιμορφωνόμενων απέναντι στην τηλεκπαίδευση όταν υφίσταται προηγούμενη εμπειρία επιμόρφωσης προκύπτει ότι οι κατηγορίες με περισσότερη προηγούμενη εμπειρία παρουσιάζουν μικρότερα ποσοστά ικανοποίησης από αυτά του συνόλου.</a:t>
            </a:r>
          </a:p>
          <a:p>
            <a:pPr marL="285750" indent="-285750">
              <a:buFont typeface="Wingdings" panose="05000000000000000000" pitchFamily="2" charset="2"/>
              <a:buChar char="ü"/>
            </a:pPr>
            <a:r>
              <a:rPr lang="el-GR" sz="1200" dirty="0">
                <a:solidFill>
                  <a:schemeClr val="bg1"/>
                </a:solidFill>
              </a:rPr>
              <a:t>όσοι/</a:t>
            </a:r>
            <a:r>
              <a:rPr lang="el-GR" sz="1200" dirty="0" err="1">
                <a:solidFill>
                  <a:schemeClr val="bg1"/>
                </a:solidFill>
              </a:rPr>
              <a:t>ες</a:t>
            </a:r>
            <a:r>
              <a:rPr lang="el-GR" sz="1200" dirty="0">
                <a:solidFill>
                  <a:schemeClr val="bg1"/>
                </a:solidFill>
              </a:rPr>
              <a:t> απαντούν ότι </a:t>
            </a:r>
            <a:r>
              <a:rPr lang="el-GR" sz="1200" u="sng" dirty="0">
                <a:solidFill>
                  <a:schemeClr val="bg1"/>
                </a:solidFill>
              </a:rPr>
              <a:t>δεν</a:t>
            </a:r>
            <a:r>
              <a:rPr lang="el-GR" sz="1200" dirty="0">
                <a:solidFill>
                  <a:schemeClr val="bg1"/>
                </a:solidFill>
              </a:rPr>
              <a:t> έχουν </a:t>
            </a:r>
            <a:r>
              <a:rPr lang="el-GR" sz="1200" dirty="0" err="1">
                <a:solidFill>
                  <a:schemeClr val="bg1"/>
                </a:solidFill>
              </a:rPr>
              <a:t>προηγόυμενη</a:t>
            </a:r>
            <a:r>
              <a:rPr lang="el-GR" sz="1200" dirty="0">
                <a:solidFill>
                  <a:schemeClr val="bg1"/>
                </a:solidFill>
              </a:rPr>
              <a:t> συμμετοχή σε επιμόρφωση έχουν αυξημένα ποσοστά ως προς την ικανοποίηση των προσδοκιών τους από το πρόγραμμα (+1,8%), και στη γενική αξιολόγηση του Προγράμματος (+2,5%). Ίδια τάση εμφανίζεται και σε όσους δηλώνουν ότι </a:t>
            </a:r>
            <a:r>
              <a:rPr lang="el-GR" sz="1200" u="sng" dirty="0">
                <a:solidFill>
                  <a:schemeClr val="bg1"/>
                </a:solidFill>
              </a:rPr>
              <a:t>δεν</a:t>
            </a:r>
            <a:r>
              <a:rPr lang="el-GR" sz="1200" dirty="0">
                <a:solidFill>
                  <a:schemeClr val="bg1"/>
                </a:solidFill>
              </a:rPr>
              <a:t> έχουν εμπειρία από εξ αποστάσεως επιμόρφωση με ποσοστά ως προς την ικανοποίηση των προσδοκιών τους από το πρόγραμμα (+3και στη γενική αξιολόγηση του προγράμματος (+0,5%). </a:t>
            </a:r>
          </a:p>
        </p:txBody>
      </p:sp>
      <p:sp>
        <p:nvSpPr>
          <p:cNvPr id="10" name="Τίτλος 1">
            <a:extLst>
              <a:ext uri="{FF2B5EF4-FFF2-40B4-BE49-F238E27FC236}">
                <a16:creationId xmlns:a16="http://schemas.microsoft.com/office/drawing/2014/main" xmlns="" id="{73EA50E8-4611-4E69-8288-5571FBCA28B7}"/>
              </a:ext>
            </a:extLst>
          </p:cNvPr>
          <p:cNvSpPr>
            <a:spLocks noGrp="1"/>
          </p:cNvSpPr>
          <p:nvPr>
            <p:ph type="title"/>
          </p:nvPr>
        </p:nvSpPr>
        <p:spPr>
          <a:xfrm>
            <a:off x="669222" y="753228"/>
            <a:ext cx="9624960" cy="1080938"/>
          </a:xfrm>
        </p:spPr>
        <p:txBody>
          <a:bodyPr>
            <a:normAutofit fontScale="90000"/>
          </a:bodyPr>
          <a:lstStyle/>
          <a:p>
            <a:r>
              <a:rPr lang="el-GR" dirty="0"/>
              <a:t>Συσχέτιση προηγούμενης εμπειρίας στην εκπαίδευσης ενηλίκων με την αξιολόγηση της δράσης τηλεκπαίδευσης στο ΕΚΔΔΑ</a:t>
            </a:r>
          </a:p>
        </p:txBody>
      </p:sp>
    </p:spTree>
    <p:extLst>
      <p:ext uri="{BB962C8B-B14F-4D97-AF65-F5344CB8AC3E}">
        <p14:creationId xmlns:p14="http://schemas.microsoft.com/office/powerpoint/2010/main" val="2073805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B3F9E774-F054-4892-8E69-C76B2C8545F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3" name="Picture 12">
            <a:extLst>
              <a:ext uri="{FF2B5EF4-FFF2-40B4-BE49-F238E27FC236}">
                <a16:creationId xmlns:a16="http://schemas.microsoft.com/office/drawing/2014/main" xmlns="" id="{BEF6A099-2A38-4C66-88FF-FDBCB564E5F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xmlns="" id="{D0D98427-7B26-46E2-93FE-CB8CD38542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16">
            <a:extLst>
              <a:ext uri="{FF2B5EF4-FFF2-40B4-BE49-F238E27FC236}">
                <a16:creationId xmlns:a16="http://schemas.microsoft.com/office/drawing/2014/main" xmlns="" id="{B15A4233-F980-4EF6-B2C0-D7C63E752A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2" y="609600"/>
            <a:ext cx="4959094"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xmlns="" id="{224796F5-951C-426D-9788-2993EB6EB642}"/>
              </a:ext>
            </a:extLst>
          </p:cNvPr>
          <p:cNvSpPr>
            <a:spLocks noGrp="1"/>
          </p:cNvSpPr>
          <p:nvPr>
            <p:ph type="title"/>
          </p:nvPr>
        </p:nvSpPr>
        <p:spPr>
          <a:xfrm>
            <a:off x="49426" y="633363"/>
            <a:ext cx="4906624" cy="1336876"/>
          </a:xfrm>
        </p:spPr>
        <p:txBody>
          <a:bodyPr>
            <a:normAutofit/>
          </a:bodyPr>
          <a:lstStyle/>
          <a:p>
            <a:r>
              <a:rPr lang="el-GR" sz="1700" dirty="0">
                <a:solidFill>
                  <a:srgbClr val="FFFFFF"/>
                </a:solidFill>
              </a:rPr>
              <a:t>Αξιολόγηση των χαρακτηριστικών των δράσεων που υλοποιήθηκαν από το ΕΚΔΔΑ με τη μέθοδο της τηλεδιάσκεψης κατά την πανδημία του covid-19</a:t>
            </a:r>
          </a:p>
        </p:txBody>
      </p:sp>
      <p:pic>
        <p:nvPicPr>
          <p:cNvPr id="19" name="Picture 18">
            <a:extLst>
              <a:ext uri="{FF2B5EF4-FFF2-40B4-BE49-F238E27FC236}">
                <a16:creationId xmlns:a16="http://schemas.microsoft.com/office/drawing/2014/main" xmlns="" id="{3B7E3E62-AACE-4D18-93B3-B4C452E287C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8" name="Content Placeholder 7">
            <a:extLst>
              <a:ext uri="{FF2B5EF4-FFF2-40B4-BE49-F238E27FC236}">
                <a16:creationId xmlns:a16="http://schemas.microsoft.com/office/drawing/2014/main" xmlns="" id="{EA9D650A-699E-4AE6-A38C-54CE251931F6}"/>
              </a:ext>
            </a:extLst>
          </p:cNvPr>
          <p:cNvSpPr>
            <a:spLocks noGrp="1"/>
          </p:cNvSpPr>
          <p:nvPr>
            <p:ph idx="1"/>
          </p:nvPr>
        </p:nvSpPr>
        <p:spPr>
          <a:xfrm>
            <a:off x="-67112" y="1970240"/>
            <a:ext cx="4798503" cy="4887760"/>
          </a:xfrm>
        </p:spPr>
        <p:txBody>
          <a:bodyPr>
            <a:normAutofit/>
          </a:bodyPr>
          <a:lstStyle/>
          <a:p>
            <a:r>
              <a:rPr lang="el-GR" sz="1600" dirty="0"/>
              <a:t>Οι θετικές απόψεις, από την πλευρά των εισηγητών/τριών του ΕΚΔΔΑ, για την επίτευξη των στόχων της δράσης στην οποία συμμετείχαν, αποτελούν τη μεγάλη πλειοψηφία των απαντήσεων</a:t>
            </a:r>
          </a:p>
          <a:p>
            <a:endParaRPr lang="el-GR" sz="1600" dirty="0"/>
          </a:p>
          <a:p>
            <a:r>
              <a:rPr lang="el-GR" sz="1600" dirty="0"/>
              <a:t>τη προσαρμογής των μεθόδων διδασκαλίας  ακολουθήσε η πλειοψηφία των εισηγητών όμως λαμβάνοντας υπόψη την κατανομή των απαντήσεων προκύπτει ότι οι αλλαγές αυτές δεν ήταν μεγάλης έκτασης </a:t>
            </a:r>
          </a:p>
          <a:p>
            <a:endParaRPr lang="el-GR" sz="1600" dirty="0"/>
          </a:p>
          <a:p>
            <a:r>
              <a:rPr lang="el-GR" sz="1600" dirty="0"/>
              <a:t>θετικός  είναι ο βαθμός ικανοποίησης των εισηγητών και εισηγητριών από την τεχνική και διοικητική υποστήριξη που τους παρασχέθηκε κατά τη διεξαγωγή της τηλεκπαίδευσης από το ΕΚΔΔΑ</a:t>
            </a:r>
            <a:endParaRPr lang="en-US" sz="1600" u="sng" dirty="0"/>
          </a:p>
        </p:txBody>
      </p:sp>
      <p:sp useBgFill="1">
        <p:nvSpPr>
          <p:cNvPr id="21" name="Rectangle 20">
            <a:extLst>
              <a:ext uri="{FF2B5EF4-FFF2-40B4-BE49-F238E27FC236}">
                <a16:creationId xmlns:a16="http://schemas.microsoft.com/office/drawing/2014/main" xmlns="" id="{421B5709-714B-4EA8-8C75-C105D9B4D5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76090" y="642795"/>
            <a:ext cx="6272654" cy="5575126"/>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xmlns="" id="{7A6F1D83-8CE7-4558-804A-99C7D69BB6B1}"/>
              </a:ext>
            </a:extLst>
          </p:cNvPr>
          <p:cNvSpPr txBox="1"/>
          <p:nvPr/>
        </p:nvSpPr>
        <p:spPr>
          <a:xfrm>
            <a:off x="5846618" y="831273"/>
            <a:ext cx="5273964" cy="430887"/>
          </a:xfrm>
          <a:prstGeom prst="rect">
            <a:avLst/>
          </a:prstGeom>
          <a:noFill/>
        </p:spPr>
        <p:txBody>
          <a:bodyPr wrap="square" rtlCol="0">
            <a:spAutoFit/>
          </a:bodyPr>
          <a:lstStyle/>
          <a:p>
            <a:pPr lvl="0"/>
            <a:r>
              <a:rPr lang="el-GR" sz="1100" b="1" dirty="0">
                <a:solidFill>
                  <a:prstClr val="black"/>
                </a:solidFill>
              </a:rPr>
              <a:t>Βαθμός ικανοποίησης ως προς την επίτευξη των στόχων της δράσης τηλεκπαίδευσης στην οποία συμμετείχαν</a:t>
            </a:r>
            <a:endParaRPr kumimoji="0" lang="el-GR" sz="1100" b="1"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xmlns="" id="{1B7F5632-2B25-455C-AA01-D183B419C959}"/>
              </a:ext>
            </a:extLst>
          </p:cNvPr>
          <p:cNvSpPr txBox="1"/>
          <p:nvPr/>
        </p:nvSpPr>
        <p:spPr>
          <a:xfrm rot="10800000" flipV="1">
            <a:off x="5922627" y="2601500"/>
            <a:ext cx="4657482" cy="430887"/>
          </a:xfrm>
          <a:prstGeom prst="rect">
            <a:avLst/>
          </a:prstGeom>
          <a:noFill/>
        </p:spPr>
        <p:txBody>
          <a:bodyPr wrap="square" rtlCol="0">
            <a:spAutoFit/>
          </a:bodyPr>
          <a:lstStyle/>
          <a:p>
            <a:r>
              <a:rPr lang="el-GR" sz="1100" b="1" dirty="0">
                <a:solidFill>
                  <a:prstClr val="black"/>
                </a:solidFill>
              </a:rPr>
              <a:t>Βαθμός τροποποίησης των μεθόδων διδασκαλίας στις συνθήκες τηλεκπαίδευσης</a:t>
            </a:r>
          </a:p>
        </p:txBody>
      </p:sp>
      <p:sp>
        <p:nvSpPr>
          <p:cNvPr id="9" name="TextBox 8">
            <a:extLst>
              <a:ext uri="{FF2B5EF4-FFF2-40B4-BE49-F238E27FC236}">
                <a16:creationId xmlns:a16="http://schemas.microsoft.com/office/drawing/2014/main" xmlns="" id="{4AACD32C-8EAA-4DD0-B6C7-5789CA898EBC}"/>
              </a:ext>
            </a:extLst>
          </p:cNvPr>
          <p:cNvSpPr txBox="1"/>
          <p:nvPr/>
        </p:nvSpPr>
        <p:spPr>
          <a:xfrm>
            <a:off x="5922626" y="4371728"/>
            <a:ext cx="5197955" cy="430887"/>
          </a:xfrm>
          <a:prstGeom prst="rect">
            <a:avLst/>
          </a:prstGeom>
          <a:noFill/>
        </p:spPr>
        <p:txBody>
          <a:bodyPr wrap="square" rtlCol="0">
            <a:spAutoFit/>
          </a:bodyPr>
          <a:lstStyle/>
          <a:p>
            <a:pPr lvl="0"/>
            <a:r>
              <a:rPr lang="el-GR" sz="1100" b="1" dirty="0"/>
              <a:t>Βαθμός ικανοποίησης από την τεχνική και διοικητική υποστήριξη που παρείχε το ΕΚΔΔΑ </a:t>
            </a:r>
            <a:endParaRPr kumimoji="0" lang="el-GR" sz="1100" b="1"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TextBox 2">
            <a:extLst>
              <a:ext uri="{FF2B5EF4-FFF2-40B4-BE49-F238E27FC236}">
                <a16:creationId xmlns:a16="http://schemas.microsoft.com/office/drawing/2014/main" xmlns="" id="{A45BECD5-D934-4859-9405-896FE908D5DF}"/>
              </a:ext>
            </a:extLst>
          </p:cNvPr>
          <p:cNvSpPr txBox="1"/>
          <p:nvPr/>
        </p:nvSpPr>
        <p:spPr>
          <a:xfrm>
            <a:off x="5771626" y="117446"/>
            <a:ext cx="5348956" cy="371743"/>
          </a:xfrm>
          <a:prstGeom prst="rect">
            <a:avLst/>
          </a:prstGeom>
          <a:noFill/>
        </p:spPr>
        <p:txBody>
          <a:bodyPr wrap="square" rtlCol="0">
            <a:spAutoFit/>
          </a:bodyPr>
          <a:lstStyle/>
          <a:p>
            <a:r>
              <a:rPr lang="el-GR" b="1"/>
              <a:t>Εκπαιδευτές/τριες ΕΚΔΔΑ</a:t>
            </a:r>
            <a:endParaRPr lang="el-GR" b="1" dirty="0"/>
          </a:p>
        </p:txBody>
      </p:sp>
      <p:pic>
        <p:nvPicPr>
          <p:cNvPr id="12" name="Εικόνα 11">
            <a:extLst>
              <a:ext uri="{FF2B5EF4-FFF2-40B4-BE49-F238E27FC236}">
                <a16:creationId xmlns:a16="http://schemas.microsoft.com/office/drawing/2014/main" xmlns="" id="{F7959098-0955-4247-BE0E-36BDBD6ED5F2}"/>
              </a:ext>
            </a:extLst>
          </p:cNvPr>
          <p:cNvPicPr>
            <a:picLocks noChangeAspect="1"/>
          </p:cNvPicPr>
          <p:nvPr/>
        </p:nvPicPr>
        <p:blipFill>
          <a:blip r:embed="rId5"/>
          <a:stretch>
            <a:fillRect/>
          </a:stretch>
        </p:blipFill>
        <p:spPr>
          <a:xfrm>
            <a:off x="5332934" y="1262160"/>
            <a:ext cx="4930181" cy="1308417"/>
          </a:xfrm>
          <a:prstGeom prst="rect">
            <a:avLst/>
          </a:prstGeom>
        </p:spPr>
      </p:pic>
      <p:pic>
        <p:nvPicPr>
          <p:cNvPr id="16" name="Εικόνα 15">
            <a:extLst>
              <a:ext uri="{FF2B5EF4-FFF2-40B4-BE49-F238E27FC236}">
                <a16:creationId xmlns:a16="http://schemas.microsoft.com/office/drawing/2014/main" xmlns="" id="{F85356EC-BF26-4AA0-9D0D-1CAB16E13774}"/>
              </a:ext>
            </a:extLst>
          </p:cNvPr>
          <p:cNvPicPr>
            <a:picLocks noChangeAspect="1"/>
          </p:cNvPicPr>
          <p:nvPr/>
        </p:nvPicPr>
        <p:blipFill>
          <a:blip r:embed="rId6"/>
          <a:stretch>
            <a:fillRect/>
          </a:stretch>
        </p:blipFill>
        <p:spPr>
          <a:xfrm>
            <a:off x="5418456" y="2978357"/>
            <a:ext cx="4736536" cy="1308417"/>
          </a:xfrm>
          <a:prstGeom prst="rect">
            <a:avLst/>
          </a:prstGeom>
        </p:spPr>
      </p:pic>
      <p:pic>
        <p:nvPicPr>
          <p:cNvPr id="18" name="Εικόνα 17">
            <a:extLst>
              <a:ext uri="{FF2B5EF4-FFF2-40B4-BE49-F238E27FC236}">
                <a16:creationId xmlns:a16="http://schemas.microsoft.com/office/drawing/2014/main" xmlns="" id="{C7FD50D5-46DB-44E0-9FCA-1FF9E3517940}"/>
              </a:ext>
            </a:extLst>
          </p:cNvPr>
          <p:cNvPicPr>
            <a:picLocks noChangeAspect="1"/>
          </p:cNvPicPr>
          <p:nvPr/>
        </p:nvPicPr>
        <p:blipFill>
          <a:blip r:embed="rId7"/>
          <a:stretch>
            <a:fillRect/>
          </a:stretch>
        </p:blipFill>
        <p:spPr>
          <a:xfrm>
            <a:off x="5418456" y="4781989"/>
            <a:ext cx="4736536" cy="1359966"/>
          </a:xfrm>
          <a:prstGeom prst="rect">
            <a:avLst/>
          </a:prstGeom>
        </p:spPr>
      </p:pic>
    </p:spTree>
    <p:extLst>
      <p:ext uri="{BB962C8B-B14F-4D97-AF65-F5344CB8AC3E}">
        <p14:creationId xmlns:p14="http://schemas.microsoft.com/office/powerpoint/2010/main" val="3294617672"/>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B3F9E774-F054-4892-8E69-C76B2C8545F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3" name="Picture 12">
            <a:extLst>
              <a:ext uri="{FF2B5EF4-FFF2-40B4-BE49-F238E27FC236}">
                <a16:creationId xmlns:a16="http://schemas.microsoft.com/office/drawing/2014/main" xmlns="" id="{BEF6A099-2A38-4C66-88FF-FDBCB564E5F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xmlns="" id="{D0D98427-7B26-46E2-93FE-CB8CD38542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16">
            <a:extLst>
              <a:ext uri="{FF2B5EF4-FFF2-40B4-BE49-F238E27FC236}">
                <a16:creationId xmlns:a16="http://schemas.microsoft.com/office/drawing/2014/main" xmlns="" id="{B15A4233-F980-4EF6-B2C0-D7C63E752A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2" y="609600"/>
            <a:ext cx="4959094"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xmlns="" id="{224796F5-951C-426D-9788-2993EB6EB642}"/>
              </a:ext>
            </a:extLst>
          </p:cNvPr>
          <p:cNvSpPr>
            <a:spLocks noGrp="1"/>
          </p:cNvSpPr>
          <p:nvPr>
            <p:ph type="title"/>
          </p:nvPr>
        </p:nvSpPr>
        <p:spPr>
          <a:xfrm>
            <a:off x="49426" y="633363"/>
            <a:ext cx="4906624" cy="1336876"/>
          </a:xfrm>
        </p:spPr>
        <p:txBody>
          <a:bodyPr>
            <a:normAutofit/>
          </a:bodyPr>
          <a:lstStyle/>
          <a:p>
            <a:r>
              <a:rPr lang="el-GR" sz="1700" dirty="0">
                <a:solidFill>
                  <a:srgbClr val="FFFFFF"/>
                </a:solidFill>
              </a:rPr>
              <a:t>Αξιολόγηση των χαρακτηριστικών των δράσεων που υλοποιήθηκαν από το ΕΚΔΔΑ με τη μέθοδο της τηλεδιάσκεψης κατά την πανδημία του covid-19</a:t>
            </a:r>
          </a:p>
        </p:txBody>
      </p:sp>
      <p:pic>
        <p:nvPicPr>
          <p:cNvPr id="19" name="Picture 18">
            <a:extLst>
              <a:ext uri="{FF2B5EF4-FFF2-40B4-BE49-F238E27FC236}">
                <a16:creationId xmlns:a16="http://schemas.microsoft.com/office/drawing/2014/main" xmlns="" id="{3B7E3E62-AACE-4D18-93B3-B4C452E287C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8" name="Content Placeholder 7">
            <a:extLst>
              <a:ext uri="{FF2B5EF4-FFF2-40B4-BE49-F238E27FC236}">
                <a16:creationId xmlns:a16="http://schemas.microsoft.com/office/drawing/2014/main" xmlns="" id="{EA9D650A-699E-4AE6-A38C-54CE251931F6}"/>
              </a:ext>
            </a:extLst>
          </p:cNvPr>
          <p:cNvSpPr>
            <a:spLocks noGrp="1"/>
          </p:cNvSpPr>
          <p:nvPr>
            <p:ph idx="1"/>
          </p:nvPr>
        </p:nvSpPr>
        <p:spPr>
          <a:xfrm>
            <a:off x="-67112" y="1970240"/>
            <a:ext cx="4798503" cy="4887760"/>
          </a:xfrm>
        </p:spPr>
        <p:txBody>
          <a:bodyPr>
            <a:normAutofit fontScale="40000" lnSpcReduction="20000"/>
          </a:bodyPr>
          <a:lstStyle/>
          <a:p>
            <a:pPr>
              <a:lnSpc>
                <a:spcPct val="120000"/>
              </a:lnSpc>
            </a:pPr>
            <a:r>
              <a:rPr lang="el-GR" sz="3200" dirty="0"/>
              <a:t>Οι Θετικές αποκρίσεις στο σύνολο τους , ως προς το βαθμό που η εκπαιδευτική διαδικασία ανταποκρίθηκε στις προσδοκίες των ερωτώμενων, καλύπτουν ποσοστό 55,2%. Σημαντικό είναι το ποσοστό  όσων απαντούν ¨Αρκετά¨ που φθάνει στο 44,7% αποτελώντας την μεγαλύτερη κατηγορία. Αρνητική στάση έχει διαμορφώσει μόνο το 4,3%  μέσω της απάντησης ¨Λίγο</a:t>
            </a:r>
            <a:r>
              <a:rPr lang="el-GR" sz="2100" dirty="0"/>
              <a:t>¨</a:t>
            </a:r>
          </a:p>
          <a:p>
            <a:pPr>
              <a:lnSpc>
                <a:spcPct val="120000"/>
              </a:lnSpc>
            </a:pPr>
            <a:r>
              <a:rPr lang="el-GR" sz="3500" dirty="0"/>
              <a:t>Αναγνωρίζεται η  προσπάθεια προσαρμογής των μεθόδων διδασκαλίας στις συνθήκες της τηλεκπαίδευσης. Οι θετικές απαντήσεις ¨Πάρα Πολύ¨ (14,9%) και ¨Πολύ¨ (40,4%) διαμορφώνουν ένα συνολικό ποσοστό 55,3%, ¨Αρκετά¨ απαντά το 42,6%  και στο 4,3% στην απάντηση ¨Λίγο</a:t>
            </a:r>
          </a:p>
          <a:p>
            <a:pPr>
              <a:lnSpc>
                <a:spcPct val="120000"/>
              </a:lnSpc>
            </a:pPr>
            <a:r>
              <a:rPr lang="el-GR" sz="3500" dirty="0"/>
              <a:t>Οι σπουδαστές δηλώνουν σε ποσοστό 83% ότι αντιμετώπισαν τεχνικά προβλήματα κατά τη διάρκεια της τηλεκπαίδευσης ωστόσο παραμένουν ικανοποιημένοι σε μεγάλο βαθμό, 61,7% (¨Πάρα Πολύ¨ 17% και ¨Πολύ¨ 44,7%) από τη τεχνική και διοικητική υποστήριξη της δράσης.</a:t>
            </a:r>
          </a:p>
        </p:txBody>
      </p:sp>
      <p:sp useBgFill="1">
        <p:nvSpPr>
          <p:cNvPr id="21" name="Rectangle 20">
            <a:extLst>
              <a:ext uri="{FF2B5EF4-FFF2-40B4-BE49-F238E27FC236}">
                <a16:creationId xmlns:a16="http://schemas.microsoft.com/office/drawing/2014/main" xmlns="" id="{421B5709-714B-4EA8-8C75-C105D9B4D5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76090" y="642795"/>
            <a:ext cx="6272654" cy="5575126"/>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xmlns="" id="{7A6F1D83-8CE7-4558-804A-99C7D69BB6B1}"/>
              </a:ext>
            </a:extLst>
          </p:cNvPr>
          <p:cNvSpPr txBox="1"/>
          <p:nvPr/>
        </p:nvSpPr>
        <p:spPr>
          <a:xfrm>
            <a:off x="5846618" y="831273"/>
            <a:ext cx="5273964" cy="430887"/>
          </a:xfrm>
          <a:prstGeom prst="rect">
            <a:avLst/>
          </a:prstGeom>
          <a:noFill/>
        </p:spPr>
        <p:txBody>
          <a:bodyPr wrap="square" rtlCol="0">
            <a:spAutoFit/>
          </a:bodyPr>
          <a:lstStyle/>
          <a:p>
            <a:pPr lvl="0"/>
            <a:r>
              <a:rPr lang="el-GR" sz="1100" b="1" dirty="0">
                <a:solidFill>
                  <a:prstClr val="black"/>
                </a:solidFill>
              </a:rPr>
              <a:t>Βαθμός ικανοποίησης ως προς ως προς τις προσδοκίες τους από τη δράση τηλεκπαίδευσης στην οποία συμμετείχαν</a:t>
            </a:r>
            <a:endParaRPr kumimoji="0" lang="el-GR" sz="1100" b="1"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xmlns="" id="{1B7F5632-2B25-455C-AA01-D183B419C959}"/>
              </a:ext>
            </a:extLst>
          </p:cNvPr>
          <p:cNvSpPr txBox="1"/>
          <p:nvPr/>
        </p:nvSpPr>
        <p:spPr>
          <a:xfrm rot="10800000" flipV="1">
            <a:off x="5922627" y="2601500"/>
            <a:ext cx="4657482" cy="430887"/>
          </a:xfrm>
          <a:prstGeom prst="rect">
            <a:avLst/>
          </a:prstGeom>
          <a:noFill/>
        </p:spPr>
        <p:txBody>
          <a:bodyPr wrap="square" rtlCol="0">
            <a:spAutoFit/>
          </a:bodyPr>
          <a:lstStyle/>
          <a:p>
            <a:r>
              <a:rPr lang="el-GR" sz="1100" b="1" dirty="0">
                <a:solidFill>
                  <a:prstClr val="black"/>
                </a:solidFill>
              </a:rPr>
              <a:t>Βαθμός τροποποίησης των μεθόδων διδασκαλίας στις συνθήκες τηλεκπαίδευσης</a:t>
            </a:r>
          </a:p>
        </p:txBody>
      </p:sp>
      <p:sp>
        <p:nvSpPr>
          <p:cNvPr id="9" name="TextBox 8">
            <a:extLst>
              <a:ext uri="{FF2B5EF4-FFF2-40B4-BE49-F238E27FC236}">
                <a16:creationId xmlns:a16="http://schemas.microsoft.com/office/drawing/2014/main" xmlns="" id="{4AACD32C-8EAA-4DD0-B6C7-5789CA898EBC}"/>
              </a:ext>
            </a:extLst>
          </p:cNvPr>
          <p:cNvSpPr txBox="1"/>
          <p:nvPr/>
        </p:nvSpPr>
        <p:spPr>
          <a:xfrm>
            <a:off x="5922626" y="4371728"/>
            <a:ext cx="5197955" cy="430887"/>
          </a:xfrm>
          <a:prstGeom prst="rect">
            <a:avLst/>
          </a:prstGeom>
          <a:noFill/>
        </p:spPr>
        <p:txBody>
          <a:bodyPr wrap="square" rtlCol="0">
            <a:spAutoFit/>
          </a:bodyPr>
          <a:lstStyle/>
          <a:p>
            <a:pPr lvl="0"/>
            <a:r>
              <a:rPr lang="el-GR" sz="1100" b="1" dirty="0"/>
              <a:t>Βαθμός ικανοποίησης από την τεχνική και διοικητική υποστήριξη που παρείχε το ΕΚΔΔΑ </a:t>
            </a:r>
            <a:endParaRPr kumimoji="0" lang="el-GR" sz="1100" b="1"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TextBox 2">
            <a:extLst>
              <a:ext uri="{FF2B5EF4-FFF2-40B4-BE49-F238E27FC236}">
                <a16:creationId xmlns:a16="http://schemas.microsoft.com/office/drawing/2014/main" xmlns="" id="{A45BECD5-D934-4859-9405-896FE908D5DF}"/>
              </a:ext>
            </a:extLst>
          </p:cNvPr>
          <p:cNvSpPr txBox="1"/>
          <p:nvPr/>
        </p:nvSpPr>
        <p:spPr>
          <a:xfrm>
            <a:off x="5737939" y="135526"/>
            <a:ext cx="5348956" cy="646331"/>
          </a:xfrm>
          <a:prstGeom prst="rect">
            <a:avLst/>
          </a:prstGeom>
          <a:noFill/>
        </p:spPr>
        <p:txBody>
          <a:bodyPr wrap="square" rtlCol="0">
            <a:spAutoFit/>
          </a:bodyPr>
          <a:lstStyle/>
          <a:p>
            <a:r>
              <a:rPr lang="el-GR" b="1" dirty="0"/>
              <a:t>Σπουδαστές/τριες ΕΣΔΔΑ</a:t>
            </a:r>
          </a:p>
          <a:p>
            <a:endParaRPr lang="el-GR" b="1" dirty="0"/>
          </a:p>
        </p:txBody>
      </p:sp>
      <p:pic>
        <p:nvPicPr>
          <p:cNvPr id="4" name="Εικόνα 3">
            <a:extLst>
              <a:ext uri="{FF2B5EF4-FFF2-40B4-BE49-F238E27FC236}">
                <a16:creationId xmlns:a16="http://schemas.microsoft.com/office/drawing/2014/main" xmlns="" id="{93BB3E01-DFB2-4422-BC82-72EB59B63ECD}"/>
              </a:ext>
            </a:extLst>
          </p:cNvPr>
          <p:cNvPicPr>
            <a:picLocks noChangeAspect="1"/>
          </p:cNvPicPr>
          <p:nvPr/>
        </p:nvPicPr>
        <p:blipFill>
          <a:blip r:embed="rId5"/>
          <a:stretch>
            <a:fillRect/>
          </a:stretch>
        </p:blipFill>
        <p:spPr>
          <a:xfrm>
            <a:off x="5418457" y="1236901"/>
            <a:ext cx="4736536" cy="1308417"/>
          </a:xfrm>
          <a:prstGeom prst="rect">
            <a:avLst/>
          </a:prstGeom>
        </p:spPr>
      </p:pic>
      <p:pic>
        <p:nvPicPr>
          <p:cNvPr id="7" name="Εικόνα 6">
            <a:extLst>
              <a:ext uri="{FF2B5EF4-FFF2-40B4-BE49-F238E27FC236}">
                <a16:creationId xmlns:a16="http://schemas.microsoft.com/office/drawing/2014/main" xmlns="" id="{CB252C03-762F-4EA0-9A04-8FD15ADCB220}"/>
              </a:ext>
            </a:extLst>
          </p:cNvPr>
          <p:cNvPicPr>
            <a:picLocks noChangeAspect="1"/>
          </p:cNvPicPr>
          <p:nvPr/>
        </p:nvPicPr>
        <p:blipFill>
          <a:blip r:embed="rId6"/>
          <a:stretch>
            <a:fillRect/>
          </a:stretch>
        </p:blipFill>
        <p:spPr>
          <a:xfrm>
            <a:off x="5418457" y="2994870"/>
            <a:ext cx="4522498" cy="1442905"/>
          </a:xfrm>
          <a:prstGeom prst="rect">
            <a:avLst/>
          </a:prstGeom>
        </p:spPr>
      </p:pic>
      <p:pic>
        <p:nvPicPr>
          <p:cNvPr id="10" name="Εικόνα 9">
            <a:extLst>
              <a:ext uri="{FF2B5EF4-FFF2-40B4-BE49-F238E27FC236}">
                <a16:creationId xmlns:a16="http://schemas.microsoft.com/office/drawing/2014/main" xmlns="" id="{DA6DE607-82D3-4A5D-8CCE-96C5F67AD571}"/>
              </a:ext>
            </a:extLst>
          </p:cNvPr>
          <p:cNvPicPr>
            <a:picLocks noChangeAspect="1"/>
          </p:cNvPicPr>
          <p:nvPr/>
        </p:nvPicPr>
        <p:blipFill>
          <a:blip r:embed="rId7"/>
          <a:stretch>
            <a:fillRect/>
          </a:stretch>
        </p:blipFill>
        <p:spPr>
          <a:xfrm>
            <a:off x="5321441" y="4802615"/>
            <a:ext cx="4741154" cy="1349485"/>
          </a:xfrm>
          <a:prstGeom prst="rect">
            <a:avLst/>
          </a:prstGeom>
        </p:spPr>
      </p:pic>
    </p:spTree>
    <p:extLst>
      <p:ext uri="{BB962C8B-B14F-4D97-AF65-F5344CB8AC3E}">
        <p14:creationId xmlns:p14="http://schemas.microsoft.com/office/powerpoint/2010/main" val="2487239989"/>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B3F9E774-F054-4892-8E69-C76B2C8545F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3" name="Picture 12">
            <a:extLst>
              <a:ext uri="{FF2B5EF4-FFF2-40B4-BE49-F238E27FC236}">
                <a16:creationId xmlns:a16="http://schemas.microsoft.com/office/drawing/2014/main" xmlns="" id="{BEF6A099-2A38-4C66-88FF-FDBCB564E5F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xmlns="" id="{D0D98427-7B26-46E2-93FE-CB8CD38542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16">
            <a:extLst>
              <a:ext uri="{FF2B5EF4-FFF2-40B4-BE49-F238E27FC236}">
                <a16:creationId xmlns:a16="http://schemas.microsoft.com/office/drawing/2014/main" xmlns="" id="{B15A4233-F980-4EF6-B2C0-D7C63E752A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2" y="609600"/>
            <a:ext cx="4959094"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xmlns="" id="{224796F5-951C-426D-9788-2993EB6EB642}"/>
              </a:ext>
            </a:extLst>
          </p:cNvPr>
          <p:cNvSpPr>
            <a:spLocks noGrp="1"/>
          </p:cNvSpPr>
          <p:nvPr>
            <p:ph type="title"/>
          </p:nvPr>
        </p:nvSpPr>
        <p:spPr>
          <a:xfrm>
            <a:off x="49426" y="633363"/>
            <a:ext cx="4906624" cy="1336876"/>
          </a:xfrm>
        </p:spPr>
        <p:txBody>
          <a:bodyPr>
            <a:normAutofit/>
          </a:bodyPr>
          <a:lstStyle/>
          <a:p>
            <a:r>
              <a:rPr lang="el-GR" sz="1700" dirty="0">
                <a:solidFill>
                  <a:srgbClr val="FFFFFF"/>
                </a:solidFill>
              </a:rPr>
              <a:t>Αξιολόγηση των χαρακτηριστικών των δράσεων που υλοποιήθηκαν από το ΕΚΔΔΑ με τη μέθοδο της τηλεδιάσκεψης κατά την πανδημία του covid-19</a:t>
            </a:r>
          </a:p>
        </p:txBody>
      </p:sp>
      <p:pic>
        <p:nvPicPr>
          <p:cNvPr id="19" name="Picture 18">
            <a:extLst>
              <a:ext uri="{FF2B5EF4-FFF2-40B4-BE49-F238E27FC236}">
                <a16:creationId xmlns:a16="http://schemas.microsoft.com/office/drawing/2014/main" xmlns="" id="{3B7E3E62-AACE-4D18-93B3-B4C452E287C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8" name="Content Placeholder 7">
            <a:extLst>
              <a:ext uri="{FF2B5EF4-FFF2-40B4-BE49-F238E27FC236}">
                <a16:creationId xmlns:a16="http://schemas.microsoft.com/office/drawing/2014/main" xmlns="" id="{EA9D650A-699E-4AE6-A38C-54CE251931F6}"/>
              </a:ext>
            </a:extLst>
          </p:cNvPr>
          <p:cNvSpPr>
            <a:spLocks noGrp="1"/>
          </p:cNvSpPr>
          <p:nvPr>
            <p:ph idx="1"/>
          </p:nvPr>
        </p:nvSpPr>
        <p:spPr>
          <a:xfrm>
            <a:off x="-67112" y="1970240"/>
            <a:ext cx="4798503" cy="4887760"/>
          </a:xfrm>
        </p:spPr>
        <p:txBody>
          <a:bodyPr>
            <a:normAutofit fontScale="25000" lnSpcReduction="20000"/>
          </a:bodyPr>
          <a:lstStyle/>
          <a:p>
            <a:pPr>
              <a:lnSpc>
                <a:spcPct val="120000"/>
              </a:lnSpc>
            </a:pPr>
            <a:r>
              <a:rPr lang="el-GR" sz="5600" dirty="0"/>
              <a:t>Οι Θετική η προσέγγιση, ως προς το βαθμό που η εκπαιδευτική διαδικασία ανταποκρίθηκε στις προσδοκίες των ερωτώμενων, με πολυπληθέστερη κατηγορίας αυτή του 35,6% να απαντά, εμφατικά, ¨Πάρα Πολύ¨, ¨Πολύ¨ απαντά το 33%, ¨Αρκετά¨ 27% και ¨Λίγο¨ 4%</a:t>
            </a:r>
          </a:p>
          <a:p>
            <a:pPr>
              <a:lnSpc>
                <a:spcPct val="120000"/>
              </a:lnSpc>
            </a:pPr>
            <a:r>
              <a:rPr lang="el-GR" sz="5600" dirty="0"/>
              <a:t>Ιδιαίτερα υψηλά είναι τα ποσοστά της κατάφασης στις διχοτομημένες ερωτήσεις που αφορούν  την προσαρμογή των μεθόδων διδασκαλίας, από την πλευρά των εισηγητών, στις συνθήκες τηλεκπαίδευσης με </a:t>
            </a:r>
            <a:r>
              <a:rPr lang="el-GR" sz="5600" b="1" u="sng" dirty="0"/>
              <a:t>92,3%</a:t>
            </a:r>
            <a:r>
              <a:rPr lang="el-GR" sz="5600" dirty="0"/>
              <a:t> και στην καθοδήγηση τόσο από τη πλευρά των εισηγητών όσο και από το προσωπικό του ΙΝΕΠ για τη χρήση της πλατφόρμας τηλεδιάσκεψης με ποσοστό  </a:t>
            </a:r>
            <a:r>
              <a:rPr lang="el-GR" sz="5600" b="1" u="sng" dirty="0"/>
              <a:t>95,8%.</a:t>
            </a:r>
          </a:p>
          <a:p>
            <a:pPr>
              <a:lnSpc>
                <a:spcPct val="120000"/>
              </a:lnSpc>
            </a:pPr>
            <a:r>
              <a:rPr lang="el-GR" sz="5600" dirty="0"/>
              <a:t>Σε μεγάλο βαθμό δηλώνουν ικανοποιημένοι, 63,4% (¨Πάρα Πολύ¨ 26,1% και ¨Πολύ¨ 37,3%) από τη τεχνικά μέσα και την υποστήριξη των προγραμμάτων ενώ ¨Αρκετά¨ και ¨Λίγο¨ απαντούν το 31,2% και 5,3% αντίστοιχα. Η πλειοψηφία όσων απάντησαν 57,7% </a:t>
            </a:r>
            <a:r>
              <a:rPr lang="el-GR" sz="5600" u="sng" dirty="0"/>
              <a:t>δεν</a:t>
            </a:r>
            <a:r>
              <a:rPr lang="el-GR" sz="5600" dirty="0"/>
              <a:t> επισημαίνουν την αντιμετώπιση τεχνικών προβλημάτων κατά τη διάρκεια του προγράμματος</a:t>
            </a:r>
          </a:p>
        </p:txBody>
      </p:sp>
      <p:sp useBgFill="1">
        <p:nvSpPr>
          <p:cNvPr id="21" name="Rectangle 20">
            <a:extLst>
              <a:ext uri="{FF2B5EF4-FFF2-40B4-BE49-F238E27FC236}">
                <a16:creationId xmlns:a16="http://schemas.microsoft.com/office/drawing/2014/main" xmlns="" id="{421B5709-714B-4EA8-8C75-C105D9B4D5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76090" y="642795"/>
            <a:ext cx="6272654" cy="5575126"/>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xmlns="" id="{7A6F1D83-8CE7-4558-804A-99C7D69BB6B1}"/>
              </a:ext>
            </a:extLst>
          </p:cNvPr>
          <p:cNvSpPr txBox="1"/>
          <p:nvPr/>
        </p:nvSpPr>
        <p:spPr>
          <a:xfrm>
            <a:off x="5771625" y="831273"/>
            <a:ext cx="5348957" cy="430887"/>
          </a:xfrm>
          <a:prstGeom prst="rect">
            <a:avLst/>
          </a:prstGeom>
          <a:noFill/>
        </p:spPr>
        <p:txBody>
          <a:bodyPr wrap="square" rtlCol="0">
            <a:spAutoFit/>
          </a:bodyPr>
          <a:lstStyle/>
          <a:p>
            <a:pPr lvl="0"/>
            <a:r>
              <a:rPr lang="el-GR" sz="1100" b="1" dirty="0">
                <a:solidFill>
                  <a:prstClr val="black"/>
                </a:solidFill>
              </a:rPr>
              <a:t>Βαθμός ικανοποίησης ως προς ως προς τις προσδοκίες τους από τη δράση τηλεκπαίδευσης στην οποία συμμετε</a:t>
            </a:r>
            <a:r>
              <a:rPr lang="el-GR" sz="1100" dirty="0">
                <a:solidFill>
                  <a:prstClr val="black"/>
                </a:solidFill>
              </a:rPr>
              <a:t>ίχαν</a:t>
            </a:r>
            <a:endParaRPr kumimoji="0" lang="el-GR" sz="11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9" name="TextBox 8">
            <a:extLst>
              <a:ext uri="{FF2B5EF4-FFF2-40B4-BE49-F238E27FC236}">
                <a16:creationId xmlns:a16="http://schemas.microsoft.com/office/drawing/2014/main" xmlns="" id="{4AACD32C-8EAA-4DD0-B6C7-5789CA898EBC}"/>
              </a:ext>
            </a:extLst>
          </p:cNvPr>
          <p:cNvSpPr txBox="1"/>
          <p:nvPr/>
        </p:nvSpPr>
        <p:spPr>
          <a:xfrm>
            <a:off x="5771625" y="3330430"/>
            <a:ext cx="5348956" cy="430887"/>
          </a:xfrm>
          <a:prstGeom prst="rect">
            <a:avLst/>
          </a:prstGeom>
          <a:noFill/>
        </p:spPr>
        <p:txBody>
          <a:bodyPr wrap="square" rtlCol="0">
            <a:spAutoFit/>
          </a:bodyPr>
          <a:lstStyle/>
          <a:p>
            <a:pPr lvl="0"/>
            <a:r>
              <a:rPr lang="el-GR" sz="1100" b="1" dirty="0"/>
              <a:t>Βαθμός ικανοποίησης εκπαιδευτών/τριων ΕΚΔΔΑ από την τεχνική και διοικητική υποστήριξη που παρείχε το ΕΚΔΔΑ </a:t>
            </a:r>
            <a:endParaRPr kumimoji="0" lang="el-GR" sz="1100" b="1"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TextBox 2">
            <a:extLst>
              <a:ext uri="{FF2B5EF4-FFF2-40B4-BE49-F238E27FC236}">
                <a16:creationId xmlns:a16="http://schemas.microsoft.com/office/drawing/2014/main" xmlns="" id="{A45BECD5-D934-4859-9405-896FE908D5DF}"/>
              </a:ext>
            </a:extLst>
          </p:cNvPr>
          <p:cNvSpPr txBox="1"/>
          <p:nvPr/>
        </p:nvSpPr>
        <p:spPr>
          <a:xfrm>
            <a:off x="5737939" y="135526"/>
            <a:ext cx="5348956" cy="646331"/>
          </a:xfrm>
          <a:prstGeom prst="rect">
            <a:avLst/>
          </a:prstGeom>
          <a:noFill/>
        </p:spPr>
        <p:txBody>
          <a:bodyPr wrap="square" rtlCol="0">
            <a:spAutoFit/>
          </a:bodyPr>
          <a:lstStyle/>
          <a:p>
            <a:r>
              <a:rPr lang="el-GR" b="1" dirty="0" err="1"/>
              <a:t>Επιμορφωνόμενοι</a:t>
            </a:r>
            <a:r>
              <a:rPr lang="el-GR" b="1" dirty="0"/>
              <a:t>/</a:t>
            </a:r>
            <a:r>
              <a:rPr lang="el-GR" b="1" dirty="0" err="1"/>
              <a:t>νες</a:t>
            </a:r>
            <a:r>
              <a:rPr lang="el-GR" b="1" dirty="0"/>
              <a:t> ΙΝΕΠ</a:t>
            </a:r>
          </a:p>
          <a:p>
            <a:endParaRPr lang="el-GR" b="1" dirty="0"/>
          </a:p>
        </p:txBody>
      </p:sp>
      <p:pic>
        <p:nvPicPr>
          <p:cNvPr id="12" name="Εικόνα 11">
            <a:extLst>
              <a:ext uri="{FF2B5EF4-FFF2-40B4-BE49-F238E27FC236}">
                <a16:creationId xmlns:a16="http://schemas.microsoft.com/office/drawing/2014/main" xmlns="" id="{F396A760-CEA0-4DF3-9105-65A97A70366C}"/>
              </a:ext>
            </a:extLst>
          </p:cNvPr>
          <p:cNvPicPr>
            <a:picLocks noChangeAspect="1"/>
          </p:cNvPicPr>
          <p:nvPr/>
        </p:nvPicPr>
        <p:blipFill>
          <a:blip r:embed="rId5"/>
          <a:stretch>
            <a:fillRect/>
          </a:stretch>
        </p:blipFill>
        <p:spPr>
          <a:xfrm>
            <a:off x="5500750" y="1289126"/>
            <a:ext cx="5765666" cy="1839968"/>
          </a:xfrm>
          <a:prstGeom prst="rect">
            <a:avLst/>
          </a:prstGeom>
        </p:spPr>
      </p:pic>
      <p:pic>
        <p:nvPicPr>
          <p:cNvPr id="4" name="Εικόνα 3">
            <a:extLst>
              <a:ext uri="{FF2B5EF4-FFF2-40B4-BE49-F238E27FC236}">
                <a16:creationId xmlns:a16="http://schemas.microsoft.com/office/drawing/2014/main" xmlns="" id="{22A712A7-DFE4-4FC2-9835-465DB128A1FC}"/>
              </a:ext>
            </a:extLst>
          </p:cNvPr>
          <p:cNvPicPr>
            <a:picLocks noChangeAspect="1"/>
          </p:cNvPicPr>
          <p:nvPr/>
        </p:nvPicPr>
        <p:blipFill>
          <a:blip r:embed="rId6"/>
          <a:stretch>
            <a:fillRect/>
          </a:stretch>
        </p:blipFill>
        <p:spPr>
          <a:xfrm>
            <a:off x="5500750" y="3898103"/>
            <a:ext cx="5857944" cy="1839967"/>
          </a:xfrm>
          <a:prstGeom prst="rect">
            <a:avLst/>
          </a:prstGeom>
        </p:spPr>
      </p:pic>
    </p:spTree>
    <p:extLst>
      <p:ext uri="{BB962C8B-B14F-4D97-AF65-F5344CB8AC3E}">
        <p14:creationId xmlns:p14="http://schemas.microsoft.com/office/powerpoint/2010/main" val="3116502860"/>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B3F9E774-F054-4892-8E69-C76B2C8545F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3" name="Picture 12">
            <a:extLst>
              <a:ext uri="{FF2B5EF4-FFF2-40B4-BE49-F238E27FC236}">
                <a16:creationId xmlns:a16="http://schemas.microsoft.com/office/drawing/2014/main" xmlns="" id="{BEF6A099-2A38-4C66-88FF-FDBCB564E5F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xmlns="" id="{D0D98427-7B26-46E2-93FE-CB8CD38542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16">
            <a:extLst>
              <a:ext uri="{FF2B5EF4-FFF2-40B4-BE49-F238E27FC236}">
                <a16:creationId xmlns:a16="http://schemas.microsoft.com/office/drawing/2014/main" xmlns="" id="{B15A4233-F980-4EF6-B2C0-D7C63E752A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2" y="609600"/>
            <a:ext cx="4959094"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xmlns="" id="{224796F5-951C-426D-9788-2993EB6EB642}"/>
              </a:ext>
            </a:extLst>
          </p:cNvPr>
          <p:cNvSpPr>
            <a:spLocks noGrp="1"/>
          </p:cNvSpPr>
          <p:nvPr>
            <p:ph type="title"/>
          </p:nvPr>
        </p:nvSpPr>
        <p:spPr>
          <a:xfrm>
            <a:off x="49426" y="633363"/>
            <a:ext cx="4906624" cy="1336876"/>
          </a:xfrm>
        </p:spPr>
        <p:txBody>
          <a:bodyPr>
            <a:normAutofit/>
          </a:bodyPr>
          <a:lstStyle/>
          <a:p>
            <a:r>
              <a:rPr lang="el-GR" sz="1700" dirty="0">
                <a:solidFill>
                  <a:srgbClr val="FFFFFF"/>
                </a:solidFill>
              </a:rPr>
              <a:t>Αξιολόγηση των χαρακτηριστικών των δράσεων που υλοποιήθηκαν από το ΕΚΔΔΑ με τη μέθοδο της τηλεδιάσκεψης κατά την πανδημία του covid-19</a:t>
            </a:r>
          </a:p>
        </p:txBody>
      </p:sp>
      <p:pic>
        <p:nvPicPr>
          <p:cNvPr id="19" name="Picture 18">
            <a:extLst>
              <a:ext uri="{FF2B5EF4-FFF2-40B4-BE49-F238E27FC236}">
                <a16:creationId xmlns:a16="http://schemas.microsoft.com/office/drawing/2014/main" xmlns="" id="{3B7E3E62-AACE-4D18-93B3-B4C452E287C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8" name="Content Placeholder 7">
            <a:extLst>
              <a:ext uri="{FF2B5EF4-FFF2-40B4-BE49-F238E27FC236}">
                <a16:creationId xmlns:a16="http://schemas.microsoft.com/office/drawing/2014/main" xmlns="" id="{EA9D650A-699E-4AE6-A38C-54CE251931F6}"/>
              </a:ext>
            </a:extLst>
          </p:cNvPr>
          <p:cNvSpPr>
            <a:spLocks noGrp="1"/>
          </p:cNvSpPr>
          <p:nvPr>
            <p:ph idx="1"/>
          </p:nvPr>
        </p:nvSpPr>
        <p:spPr>
          <a:xfrm>
            <a:off x="-67112" y="1970240"/>
            <a:ext cx="4798503" cy="4887760"/>
          </a:xfrm>
        </p:spPr>
        <p:txBody>
          <a:bodyPr>
            <a:normAutofit fontScale="25000" lnSpcReduction="20000"/>
          </a:bodyPr>
          <a:lstStyle/>
          <a:p>
            <a:pPr>
              <a:lnSpc>
                <a:spcPct val="120000"/>
              </a:lnSpc>
            </a:pPr>
            <a:r>
              <a:rPr lang="el-GR" sz="5600" dirty="0"/>
              <a:t>Η δράση ανταποκρίνεται στην κάλυψη των αναγκών τους για νέες γνώσεις και δεξιότητες, όπου οι θετικές απόψεις συγκεντρώνουν το 71,4% όσων ρωτήθηκαν </a:t>
            </a:r>
            <a:r>
              <a:rPr lang="el-GR" sz="4800" dirty="0"/>
              <a:t>(¨Πάρα Πολύ¨ 35,8%, ¨Πολύ¨ 35,6%). ¨Αρκετά¨ απαντά το 24% και αρνητική στάση έχει λιγότερό από το 5% των συμμετεχόντων (¨Λίγο¨ 4,2%, ¨Καθόλου¨ 0,5%). </a:t>
            </a:r>
            <a:endParaRPr lang="el-GR" sz="4800" i="1" u="sng" dirty="0"/>
          </a:p>
          <a:p>
            <a:pPr>
              <a:lnSpc>
                <a:spcPct val="120000"/>
              </a:lnSpc>
            </a:pPr>
            <a:r>
              <a:rPr lang="el-GR" sz="5600" dirty="0"/>
              <a:t>Αξιολογείται θετικά η ανάπτυξη συνθηκών διαλόγου και προβληματισμού κατά τη διεξαγωγή του προγράμματος επιμόρφωσης επέτρεψαν, οι θετικές αποκρίσεις είναι και εδώ περισσότερες και φθάνουν στο 57,3% </a:t>
            </a:r>
            <a:r>
              <a:rPr lang="el-GR" sz="4800" dirty="0"/>
              <a:t>(¨Πάρα Πολύ¨ 25,8%, ¨Πολύ¨ 31,5%). Ένας στους τρείς απαντά ¨Αρκετά¨ και πάνω από ένας στους δέκα έχει αρνητική στάση (Λίγο 11% και Καθόλου 0,9%). </a:t>
            </a:r>
          </a:p>
          <a:p>
            <a:r>
              <a:rPr lang="el-GR" sz="5600" dirty="0"/>
              <a:t>Μεγαλύτερη διασπορά μεταξύ των απαντήσεων εμφανίζεται στην ερώτηση για δημιουργία κλίματος συνεργασίας και ομαδικότητας στο πλαίσιο του προγράμματος. Υπάρχει μια σχετική τριχοτόμηση των απαντήσεων με τις Θετικές απαντήσεις να είναι λιγότερες από τις μισές και να φθάνουν στο 39%  (¨Πάρα Πολύ¨ 16,7%, ¨Πολύ¨ 22,3%), η απάντηση ¨Αρκετά¨ να καλύπτει το 29% του συνόλου ενώ σημαντικό ποσοστό που φθάνει στο 32% απαντά ¨Λίγο¨ (24,8%) ή ¨Καθόλου¨ (7,2%).</a:t>
            </a:r>
          </a:p>
        </p:txBody>
      </p:sp>
      <p:sp useBgFill="1">
        <p:nvSpPr>
          <p:cNvPr id="21" name="Rectangle 20">
            <a:extLst>
              <a:ext uri="{FF2B5EF4-FFF2-40B4-BE49-F238E27FC236}">
                <a16:creationId xmlns:a16="http://schemas.microsoft.com/office/drawing/2014/main" xmlns="" id="{421B5709-714B-4EA8-8C75-C105D9B4D5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76090" y="642795"/>
            <a:ext cx="6272654" cy="5575126"/>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xmlns="" id="{7A6F1D83-8CE7-4558-804A-99C7D69BB6B1}"/>
              </a:ext>
            </a:extLst>
          </p:cNvPr>
          <p:cNvSpPr txBox="1"/>
          <p:nvPr/>
        </p:nvSpPr>
        <p:spPr>
          <a:xfrm>
            <a:off x="5846618" y="831273"/>
            <a:ext cx="5273964" cy="400110"/>
          </a:xfrm>
          <a:prstGeom prst="rect">
            <a:avLst/>
          </a:prstGeom>
          <a:noFill/>
        </p:spPr>
        <p:txBody>
          <a:bodyPr wrap="square" rtlCol="0">
            <a:spAutoFit/>
          </a:bodyPr>
          <a:lstStyle/>
          <a:p>
            <a:pPr lvl="0"/>
            <a:r>
              <a:rPr lang="el-GR" sz="1000" b="1" dirty="0">
                <a:solidFill>
                  <a:prstClr val="black"/>
                </a:solidFill>
              </a:rPr>
              <a:t>Βαθμός ικανοποίησης </a:t>
            </a:r>
            <a:r>
              <a:rPr lang="el-GR" sz="1000" b="1" dirty="0"/>
              <a:t>ως προς την απόκτηση νέων γνώσεων και δεξιοτήτων από τη δράση τηλεκπαίδευσης </a:t>
            </a:r>
            <a:endParaRPr kumimoji="0" lang="el-GR" sz="1000" b="1"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xmlns="" id="{1B7F5632-2B25-455C-AA01-D183B419C959}"/>
              </a:ext>
            </a:extLst>
          </p:cNvPr>
          <p:cNvSpPr txBox="1"/>
          <p:nvPr/>
        </p:nvSpPr>
        <p:spPr>
          <a:xfrm rot="10800000" flipV="1">
            <a:off x="5922627" y="2601499"/>
            <a:ext cx="4657482" cy="430887"/>
          </a:xfrm>
          <a:prstGeom prst="rect">
            <a:avLst/>
          </a:prstGeom>
          <a:noFill/>
        </p:spPr>
        <p:txBody>
          <a:bodyPr wrap="square" rtlCol="0">
            <a:spAutoFit/>
          </a:bodyPr>
          <a:lstStyle/>
          <a:p>
            <a:r>
              <a:rPr lang="el-GR" sz="1100" b="1" i="1" dirty="0">
                <a:solidFill>
                  <a:prstClr val="black"/>
                </a:solidFill>
              </a:rPr>
              <a:t>Βαθμός </a:t>
            </a:r>
            <a:r>
              <a:rPr lang="el-GR" sz="1100" b="1" dirty="0">
                <a:solidFill>
                  <a:prstClr val="black"/>
                </a:solidFill>
              </a:rPr>
              <a:t>ικανοποίησης </a:t>
            </a:r>
            <a:r>
              <a:rPr lang="el-GR" sz="1100" b="1" dirty="0"/>
              <a:t>ως προς την ανάπτυξη συνθηκών διαλόγου και προβληματισμού</a:t>
            </a:r>
            <a:endParaRPr lang="el-GR" sz="1100" b="1" i="1" dirty="0">
              <a:solidFill>
                <a:prstClr val="black"/>
              </a:solidFill>
            </a:endParaRPr>
          </a:p>
        </p:txBody>
      </p:sp>
      <p:sp>
        <p:nvSpPr>
          <p:cNvPr id="9" name="TextBox 8">
            <a:extLst>
              <a:ext uri="{FF2B5EF4-FFF2-40B4-BE49-F238E27FC236}">
                <a16:creationId xmlns:a16="http://schemas.microsoft.com/office/drawing/2014/main" xmlns="" id="{4AACD32C-8EAA-4DD0-B6C7-5789CA898EBC}"/>
              </a:ext>
            </a:extLst>
          </p:cNvPr>
          <p:cNvSpPr txBox="1"/>
          <p:nvPr/>
        </p:nvSpPr>
        <p:spPr>
          <a:xfrm>
            <a:off x="5922626" y="4371728"/>
            <a:ext cx="5197955" cy="430887"/>
          </a:xfrm>
          <a:prstGeom prst="rect">
            <a:avLst/>
          </a:prstGeom>
          <a:noFill/>
        </p:spPr>
        <p:txBody>
          <a:bodyPr wrap="square" rtlCol="0">
            <a:spAutoFit/>
          </a:bodyPr>
          <a:lstStyle/>
          <a:p>
            <a:pPr lvl="0"/>
            <a:r>
              <a:rPr lang="el-GR" sz="1100" b="1" dirty="0"/>
              <a:t>Βαθμός ικανοποίησης ως προς την δημιουργία κλίματος συνεργασίας και ομαδικότητας</a:t>
            </a:r>
            <a:endParaRPr kumimoji="0" lang="el-GR" sz="1100" b="1"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TextBox 2">
            <a:extLst>
              <a:ext uri="{FF2B5EF4-FFF2-40B4-BE49-F238E27FC236}">
                <a16:creationId xmlns:a16="http://schemas.microsoft.com/office/drawing/2014/main" xmlns="" id="{A45BECD5-D934-4859-9405-896FE908D5DF}"/>
              </a:ext>
            </a:extLst>
          </p:cNvPr>
          <p:cNvSpPr txBox="1"/>
          <p:nvPr/>
        </p:nvSpPr>
        <p:spPr>
          <a:xfrm>
            <a:off x="5737939" y="135526"/>
            <a:ext cx="5348956" cy="646331"/>
          </a:xfrm>
          <a:prstGeom prst="rect">
            <a:avLst/>
          </a:prstGeom>
          <a:noFill/>
        </p:spPr>
        <p:txBody>
          <a:bodyPr wrap="square" rtlCol="0">
            <a:spAutoFit/>
          </a:bodyPr>
          <a:lstStyle/>
          <a:p>
            <a:r>
              <a:rPr lang="el-GR" b="1" dirty="0" err="1"/>
              <a:t>Επιμορφωνόμενοι</a:t>
            </a:r>
            <a:r>
              <a:rPr lang="el-GR" b="1" dirty="0"/>
              <a:t>/</a:t>
            </a:r>
            <a:r>
              <a:rPr lang="el-GR" b="1" dirty="0" err="1"/>
              <a:t>νες</a:t>
            </a:r>
            <a:r>
              <a:rPr lang="el-GR" b="1" dirty="0"/>
              <a:t> ΙΝΕΠ</a:t>
            </a:r>
          </a:p>
          <a:p>
            <a:endParaRPr lang="el-GR" b="1" dirty="0"/>
          </a:p>
        </p:txBody>
      </p:sp>
      <p:pic>
        <p:nvPicPr>
          <p:cNvPr id="4" name="Εικόνα 3">
            <a:extLst>
              <a:ext uri="{FF2B5EF4-FFF2-40B4-BE49-F238E27FC236}">
                <a16:creationId xmlns:a16="http://schemas.microsoft.com/office/drawing/2014/main" xmlns="" id="{F517859B-0184-4C07-9861-3AB55B47D693}"/>
              </a:ext>
            </a:extLst>
          </p:cNvPr>
          <p:cNvPicPr>
            <a:picLocks noChangeAspect="1"/>
          </p:cNvPicPr>
          <p:nvPr/>
        </p:nvPicPr>
        <p:blipFill>
          <a:blip r:embed="rId5"/>
          <a:stretch>
            <a:fillRect/>
          </a:stretch>
        </p:blipFill>
        <p:spPr>
          <a:xfrm>
            <a:off x="5321441" y="1289126"/>
            <a:ext cx="4741154" cy="1259616"/>
          </a:xfrm>
          <a:prstGeom prst="rect">
            <a:avLst/>
          </a:prstGeom>
        </p:spPr>
      </p:pic>
      <p:pic>
        <p:nvPicPr>
          <p:cNvPr id="16" name="Εικόνα 15">
            <a:extLst>
              <a:ext uri="{FF2B5EF4-FFF2-40B4-BE49-F238E27FC236}">
                <a16:creationId xmlns:a16="http://schemas.microsoft.com/office/drawing/2014/main" xmlns="" id="{52AFCF59-CC92-4EB3-BB0E-AF1AA9CA207E}"/>
              </a:ext>
            </a:extLst>
          </p:cNvPr>
          <p:cNvPicPr>
            <a:picLocks noChangeAspect="1"/>
          </p:cNvPicPr>
          <p:nvPr/>
        </p:nvPicPr>
        <p:blipFill>
          <a:blip r:embed="rId6"/>
          <a:stretch>
            <a:fillRect/>
          </a:stretch>
        </p:blipFill>
        <p:spPr>
          <a:xfrm>
            <a:off x="5321441" y="3034073"/>
            <a:ext cx="4657482" cy="1284897"/>
          </a:xfrm>
          <a:prstGeom prst="rect">
            <a:avLst/>
          </a:prstGeom>
        </p:spPr>
      </p:pic>
      <p:pic>
        <p:nvPicPr>
          <p:cNvPr id="22" name="Εικόνα 21" descr="Γράφημα απάντησης φορμών. Τίτλος ερωτήματος: 18. Οι συνθήκες διεξαγωγής του προγράμματος επέτρεψαν τη δημιουργία κλίματος συνεργασίας και ομαδικότητας μεταξύ των συμμετεχόντων;. Αριθμός απαντήσεων: 2.496 απαντήσεις.">
            <a:extLst>
              <a:ext uri="{FF2B5EF4-FFF2-40B4-BE49-F238E27FC236}">
                <a16:creationId xmlns:a16="http://schemas.microsoft.com/office/drawing/2014/main" xmlns="" id="{7766836B-B333-4B1A-A342-B5251216A854}"/>
              </a:ext>
            </a:extLst>
          </p:cNvPr>
          <p:cNvPicPr/>
          <p:nvPr/>
        </p:nvPicPr>
        <p:blipFill rotWithShape="1">
          <a:blip r:embed="rId7" cstate="print">
            <a:extLst>
              <a:ext uri="{28A0092B-C50C-407E-A947-70E740481C1C}">
                <a14:useLocalDpi xmlns:a14="http://schemas.microsoft.com/office/drawing/2010/main" val="0"/>
              </a:ext>
            </a:extLst>
          </a:blip>
          <a:srcRect t="31873" b="9253"/>
          <a:stretch/>
        </p:blipFill>
        <p:spPr bwMode="auto">
          <a:xfrm>
            <a:off x="5321439" y="4742122"/>
            <a:ext cx="4569181" cy="12846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825855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3D9F972-482F-4D1B-A161-1291FC1D7061}"/>
              </a:ext>
            </a:extLst>
          </p:cNvPr>
          <p:cNvSpPr>
            <a:spLocks noGrp="1"/>
          </p:cNvSpPr>
          <p:nvPr>
            <p:ph type="title"/>
          </p:nvPr>
        </p:nvSpPr>
        <p:spPr>
          <a:xfrm>
            <a:off x="680321" y="753228"/>
            <a:ext cx="9613861" cy="1191686"/>
          </a:xfrm>
        </p:spPr>
        <p:txBody>
          <a:bodyPr>
            <a:noAutofit/>
          </a:bodyPr>
          <a:lstStyle/>
          <a:p>
            <a:r>
              <a:rPr lang="el-GR" sz="2400" b="1" dirty="0">
                <a:latin typeface="Calibri" panose="020F0502020204030204" pitchFamily="34" charset="0"/>
                <a:cs typeface="Calibri" panose="020F0502020204030204" pitchFamily="34" charset="0"/>
              </a:rPr>
              <a:t>Αξιολόγηση της εφαρμογής της μεθόδου της </a:t>
            </a:r>
            <a:r>
              <a:rPr lang="el-GR" sz="2400" b="1" dirty="0" err="1">
                <a:latin typeface="Calibri" panose="020F0502020204030204" pitchFamily="34" charset="0"/>
                <a:cs typeface="Calibri" panose="020F0502020204030204" pitchFamily="34" charset="0"/>
              </a:rPr>
              <a:t>τηλεκπαίδευσης</a:t>
            </a:r>
            <a:r>
              <a:rPr lang="el-GR" sz="2400" b="1" dirty="0">
                <a:latin typeface="Calibri" panose="020F0502020204030204" pitchFamily="34" charset="0"/>
                <a:cs typeface="Calibri" panose="020F0502020204030204" pitchFamily="34" charset="0"/>
              </a:rPr>
              <a:t> στις δράσεις του ΕΚΔΔΑ που υλοποιήθηκαν κατά το πρώτο χρονικό διάστημα της πανδημίας  Covid-19</a:t>
            </a:r>
            <a:r>
              <a:rPr lang="el-GR" sz="2400" dirty="0">
                <a:latin typeface="Calibri" panose="020F0502020204030204" pitchFamily="34" charset="0"/>
                <a:cs typeface="Calibri" panose="020F0502020204030204" pitchFamily="34" charset="0"/>
              </a:rPr>
              <a:t/>
            </a:r>
            <a:br>
              <a:rPr lang="el-GR" sz="2400" dirty="0">
                <a:latin typeface="Calibri" panose="020F0502020204030204" pitchFamily="34" charset="0"/>
                <a:cs typeface="Calibri" panose="020F0502020204030204" pitchFamily="34" charset="0"/>
              </a:rPr>
            </a:br>
            <a:endParaRPr lang="el-GR" sz="2400" dirty="0"/>
          </a:p>
        </p:txBody>
      </p:sp>
      <p:sp>
        <p:nvSpPr>
          <p:cNvPr id="3" name="Θέση περιεχομένου 2">
            <a:extLst>
              <a:ext uri="{FF2B5EF4-FFF2-40B4-BE49-F238E27FC236}">
                <a16:creationId xmlns:a16="http://schemas.microsoft.com/office/drawing/2014/main" xmlns="" id="{B73D447C-67C0-4522-A62F-2F1F11206714}"/>
              </a:ext>
            </a:extLst>
          </p:cNvPr>
          <p:cNvSpPr>
            <a:spLocks noGrp="1"/>
          </p:cNvSpPr>
          <p:nvPr>
            <p:ph idx="1"/>
          </p:nvPr>
        </p:nvSpPr>
        <p:spPr>
          <a:xfrm>
            <a:off x="680321" y="2336872"/>
            <a:ext cx="11163336" cy="4521127"/>
          </a:xfrm>
        </p:spPr>
        <p:txBody>
          <a:bodyPr>
            <a:normAutofit fontScale="92500" lnSpcReduction="10000"/>
          </a:bodyPr>
          <a:lstStyle/>
          <a:p>
            <a:pPr marL="0" indent="0">
              <a:buNone/>
            </a:pPr>
            <a:r>
              <a:rPr lang="el-GR" b="1" u="sng" dirty="0"/>
              <a:t>Αντικείμενο - Αναγκαιότητας της Έρευνας</a:t>
            </a:r>
          </a:p>
          <a:p>
            <a:pPr marL="0" indent="0">
              <a:buNone/>
            </a:pPr>
            <a:endParaRPr lang="el-GR" b="1" u="sng" dirty="0"/>
          </a:p>
          <a:p>
            <a:r>
              <a:rPr lang="el-GR" dirty="0"/>
              <a:t>Εθνικός </a:t>
            </a:r>
            <a:r>
              <a:rPr lang="el-GR" dirty="0">
                <a:solidFill>
                  <a:srgbClr val="FFC000"/>
                </a:solidFill>
              </a:rPr>
              <a:t>στρατηγικός φορέας </a:t>
            </a:r>
            <a:r>
              <a:rPr lang="el-GR" dirty="0"/>
              <a:t>εκπαίδευσης &amp; επιμόρφωσης των στελεχών της Δημόσιας Διοίκησης και της Τοπικής Αυτοδιοίκησης</a:t>
            </a:r>
          </a:p>
          <a:p>
            <a:endParaRPr lang="el-GR" dirty="0"/>
          </a:p>
          <a:p>
            <a:r>
              <a:rPr lang="el-GR" dirty="0"/>
              <a:t>Σχεδιασμός και υλοποίηση προγραμμάτων εκπαίδευσης για τη δημιουργία εξειδικευμένων στελεχών, ανδρών και γυναικών, ταχείας εξέλιξης για την κάλυψη των αναγκών της Ελληνικής δημόσιας Διοίκησης. (Ε.Σ.Δ.Δ.Α.)</a:t>
            </a:r>
          </a:p>
          <a:p>
            <a:pPr marL="0" indent="0">
              <a:buNone/>
            </a:pPr>
            <a:endParaRPr lang="el-GR" dirty="0"/>
          </a:p>
          <a:p>
            <a:r>
              <a:rPr lang="el-GR" dirty="0"/>
              <a:t>Σχεδιασμός και υλοποίηση επιμορφωτικών δράσεων για το ανθρώπινο δυναμικό της Δημόσιας Διοίκησης τα οποία αφορούν οριζόντιες θεματικές στο σύνολο της είτε </a:t>
            </a:r>
            <a:r>
              <a:rPr lang="el-GR" dirty="0">
                <a:solidFill>
                  <a:srgbClr val="FFFFFF"/>
                </a:solidFill>
                <a:latin typeface="Tahoma" panose="020B0604030504040204" pitchFamily="34" charset="0"/>
              </a:rPr>
              <a:t>απόλυτους εξειδικευμένους στόχους ανά ομάδα </a:t>
            </a:r>
            <a:r>
              <a:rPr lang="el-GR" dirty="0" err="1">
                <a:solidFill>
                  <a:srgbClr val="FFFFFF"/>
                </a:solidFill>
                <a:latin typeface="Tahoma" panose="020B0604030504040204" pitchFamily="34" charset="0"/>
              </a:rPr>
              <a:t>επιμορφωνόμενων</a:t>
            </a:r>
            <a:r>
              <a:rPr lang="el-GR" dirty="0">
                <a:solidFill>
                  <a:srgbClr val="FFFFFF"/>
                </a:solidFill>
                <a:latin typeface="Tahoma" panose="020B0604030504040204" pitchFamily="34" charset="0"/>
              </a:rPr>
              <a:t> σύμφωνα με τις προτεραιότητες των δημοσίων πολιτικών </a:t>
            </a:r>
            <a:r>
              <a:rPr lang="en-US" b="1" dirty="0">
                <a:effectLst>
                  <a:outerShdw blurRad="38100" dist="38100" dir="2700000" algn="tl">
                    <a:srgbClr val="000000">
                      <a:alpha val="43137"/>
                    </a:srgbClr>
                  </a:outerShdw>
                </a:effectLst>
              </a:rPr>
              <a:t>(</a:t>
            </a:r>
            <a:r>
              <a:rPr lang="el-GR" b="1" dirty="0">
                <a:effectLst>
                  <a:outerShdw blurRad="38100" dist="38100" dir="2700000" algn="tl">
                    <a:srgbClr val="000000">
                      <a:alpha val="43137"/>
                    </a:srgbClr>
                  </a:outerShdw>
                </a:effectLst>
              </a:rPr>
              <a:t>ΙΝ.ΕΠ)</a:t>
            </a:r>
          </a:p>
          <a:p>
            <a:endParaRPr lang="el-GR" dirty="0"/>
          </a:p>
          <a:p>
            <a:endParaRPr lang="el-GR" dirty="0"/>
          </a:p>
        </p:txBody>
      </p:sp>
    </p:spTree>
    <p:extLst>
      <p:ext uri="{BB962C8B-B14F-4D97-AF65-F5344CB8AC3E}">
        <p14:creationId xmlns:p14="http://schemas.microsoft.com/office/powerpoint/2010/main" val="2440427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71929BC-774D-4D8C-872D-1F6FDE87E8D6}"/>
              </a:ext>
            </a:extLst>
          </p:cNvPr>
          <p:cNvSpPr>
            <a:spLocks noGrp="1"/>
          </p:cNvSpPr>
          <p:nvPr>
            <p:ph type="title"/>
          </p:nvPr>
        </p:nvSpPr>
        <p:spPr>
          <a:xfrm>
            <a:off x="252483" y="736450"/>
            <a:ext cx="9613861" cy="1080938"/>
          </a:xfrm>
        </p:spPr>
        <p:txBody>
          <a:bodyPr>
            <a:normAutofit/>
          </a:bodyPr>
          <a:lstStyle/>
          <a:p>
            <a:r>
              <a:rPr lang="el-GR" sz="2400" dirty="0"/>
              <a:t>Θέσεις για τα χαρακτηριστικά εφαρμογής της μεθόδου τηλεδιάσκεψης στις δράσεις του ΕΚΔΔΑ</a:t>
            </a:r>
          </a:p>
        </p:txBody>
      </p:sp>
      <p:graphicFrame>
        <p:nvGraphicFramePr>
          <p:cNvPr id="3" name="Πίνακας 2">
            <a:extLst>
              <a:ext uri="{FF2B5EF4-FFF2-40B4-BE49-F238E27FC236}">
                <a16:creationId xmlns:a16="http://schemas.microsoft.com/office/drawing/2014/main" xmlns="" id="{67AF4B0F-8737-4277-B794-E897373B559F}"/>
              </a:ext>
            </a:extLst>
          </p:cNvPr>
          <p:cNvGraphicFramePr>
            <a:graphicFrameLocks noGrp="1"/>
          </p:cNvGraphicFramePr>
          <p:nvPr>
            <p:extLst>
              <p:ext uri="{D42A27DB-BD31-4B8C-83A1-F6EECF244321}">
                <p14:modId xmlns:p14="http://schemas.microsoft.com/office/powerpoint/2010/main" val="2625767022"/>
              </p:ext>
            </p:extLst>
          </p:nvPr>
        </p:nvGraphicFramePr>
        <p:xfrm>
          <a:off x="125835" y="2080471"/>
          <a:ext cx="11996258" cy="4489847"/>
        </p:xfrm>
        <a:graphic>
          <a:graphicData uri="http://schemas.openxmlformats.org/drawingml/2006/table">
            <a:tbl>
              <a:tblPr firstRow="1" bandRow="1">
                <a:tableStyleId>{5C22544A-7EE6-4342-B048-85BDC9FD1C3A}</a:tableStyleId>
              </a:tblPr>
              <a:tblGrid>
                <a:gridCol w="4588778">
                  <a:extLst>
                    <a:ext uri="{9D8B030D-6E8A-4147-A177-3AD203B41FA5}">
                      <a16:colId xmlns:a16="http://schemas.microsoft.com/office/drawing/2014/main" xmlns="" val="1816405262"/>
                    </a:ext>
                  </a:extLst>
                </a:gridCol>
                <a:gridCol w="7407480">
                  <a:extLst>
                    <a:ext uri="{9D8B030D-6E8A-4147-A177-3AD203B41FA5}">
                      <a16:colId xmlns:a16="http://schemas.microsoft.com/office/drawing/2014/main" xmlns="" val="1524892531"/>
                    </a:ext>
                  </a:extLst>
                </a:gridCol>
              </a:tblGrid>
              <a:tr h="481782">
                <a:tc>
                  <a:txBody>
                    <a:bodyPr/>
                    <a:lstStyle/>
                    <a:p>
                      <a:pPr algn="ctr">
                        <a:lnSpc>
                          <a:spcPct val="107000"/>
                        </a:lnSpc>
                        <a:spcAft>
                          <a:spcPts val="0"/>
                        </a:spcAft>
                      </a:pPr>
                      <a:r>
                        <a:rPr lang="el-GR" sz="2400" b="1" dirty="0">
                          <a:effectLst/>
                          <a:latin typeface="Calibri" panose="020F0502020204030204" pitchFamily="34" charset="0"/>
                          <a:ea typeface="Calibri" panose="020F0502020204030204" pitchFamily="34" charset="0"/>
                          <a:cs typeface="Times New Roman" panose="02020603050405020304" pitchFamily="18" charset="0"/>
                        </a:rPr>
                        <a:t>Πρόταση προς Αξιολόγηση</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2400" b="1" dirty="0">
                          <a:effectLst/>
                          <a:latin typeface="Calibri" panose="020F0502020204030204" pitchFamily="34" charset="0"/>
                          <a:ea typeface="Calibri" panose="020F0502020204030204" pitchFamily="34" charset="0"/>
                          <a:cs typeface="Times New Roman" panose="02020603050405020304" pitchFamily="18" charset="0"/>
                        </a:rPr>
                        <a:t>Σχόλιο </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34717112"/>
                  </a:ext>
                </a:extLst>
              </a:tr>
              <a:tr h="1605891">
                <a:tc>
                  <a:txBody>
                    <a:bodyPr/>
                    <a:lstStyle/>
                    <a:p>
                      <a:pPr algn="l">
                        <a:lnSpc>
                          <a:spcPct val="107000"/>
                        </a:lnSpc>
                        <a:spcAft>
                          <a:spcPts val="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«Η πλατφόρμα τη εκπαίδευσης  βοηθά να διατηρείται  υψηλό το ενδιαφέρον παρακολούθησης καθ’ όλη τη χρονική του </a:t>
                      </a:r>
                      <a:r>
                        <a:rPr lang="el-GR" sz="2000">
                          <a:effectLst/>
                          <a:latin typeface="Calibri" panose="020F0502020204030204" pitchFamily="34" charset="0"/>
                          <a:ea typeface="Calibri" panose="020F0502020204030204" pitchFamily="34" charset="0"/>
                          <a:cs typeface="Times New Roman" panose="02020603050405020304" pitchFamily="18" charset="0"/>
                        </a:rPr>
                        <a:t>διάρκεια»</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l-GR" sz="1400" b="1" dirty="0">
                          <a:effectLst/>
                          <a:latin typeface="Calibri" panose="020F0502020204030204" pitchFamily="34" charset="0"/>
                          <a:ea typeface="Calibri" panose="020F0502020204030204" pitchFamily="34" charset="0"/>
                          <a:cs typeface="Times New Roman" panose="02020603050405020304" pitchFamily="18" charset="0"/>
                        </a:rPr>
                        <a:t>Θετική στάση </a:t>
                      </a:r>
                      <a:r>
                        <a:rPr lang="el-GR" sz="1400" dirty="0">
                          <a:effectLst/>
                          <a:latin typeface="Calibri" panose="020F0502020204030204" pitchFamily="34" charset="0"/>
                          <a:ea typeface="Calibri" panose="020F0502020204030204" pitchFamily="34" charset="0"/>
                          <a:cs typeface="Times New Roman" panose="02020603050405020304" pitchFamily="18" charset="0"/>
                        </a:rPr>
                        <a:t>διαμορφώνουν μόνο οι </a:t>
                      </a:r>
                      <a:r>
                        <a:rPr lang="el-GR" sz="1400" b="1" dirty="0" err="1">
                          <a:effectLst/>
                          <a:latin typeface="Calibri" panose="020F0502020204030204" pitchFamily="34" charset="0"/>
                          <a:ea typeface="Calibri" panose="020F0502020204030204" pitchFamily="34" charset="0"/>
                          <a:cs typeface="Times New Roman" panose="02020603050405020304" pitchFamily="18" charset="0"/>
                        </a:rPr>
                        <a:t>επιμορφωνόμενοι</a:t>
                      </a:r>
                      <a:r>
                        <a:rPr lang="el-GR" sz="1400" b="1" dirty="0">
                          <a:effectLst/>
                          <a:latin typeface="Calibri" panose="020F0502020204030204" pitchFamily="34" charset="0"/>
                          <a:ea typeface="Calibri" panose="020F0502020204030204" pitchFamily="34" charset="0"/>
                          <a:cs typeface="Times New Roman" panose="02020603050405020304" pitchFamily="18" charset="0"/>
                        </a:rPr>
                        <a:t> στο  ΙΝΕΠ</a:t>
                      </a:r>
                      <a:r>
                        <a:rPr lang="el-GR" sz="14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Για τους </a:t>
                      </a:r>
                      <a:r>
                        <a:rPr lang="el-GR" sz="1400" b="1" dirty="0">
                          <a:effectLst/>
                          <a:latin typeface="Calibri" panose="020F0502020204030204" pitchFamily="34" charset="0"/>
                          <a:ea typeface="Calibri" panose="020F0502020204030204" pitchFamily="34" charset="0"/>
                          <a:cs typeface="Times New Roman" panose="02020603050405020304" pitchFamily="18" charset="0"/>
                        </a:rPr>
                        <a:t>εκπαιδευτές</a:t>
                      </a:r>
                      <a:r>
                        <a:rPr lang="el-GR" sz="1400" dirty="0">
                          <a:effectLst/>
                          <a:latin typeface="Calibri" panose="020F0502020204030204" pitchFamily="34" charset="0"/>
                          <a:ea typeface="Calibri" panose="020F0502020204030204" pitchFamily="34" charset="0"/>
                          <a:cs typeface="Times New Roman" panose="02020603050405020304" pitchFamily="18" charset="0"/>
                        </a:rPr>
                        <a:t> και τους τους </a:t>
                      </a:r>
                      <a:r>
                        <a:rPr lang="el-GR" sz="1400" b="1" dirty="0">
                          <a:effectLst/>
                          <a:latin typeface="Calibri" panose="020F0502020204030204" pitchFamily="34" charset="0"/>
                          <a:ea typeface="Calibri" panose="020F0502020204030204" pitchFamily="34" charset="0"/>
                          <a:cs typeface="Times New Roman" panose="02020603050405020304" pitchFamily="18" charset="0"/>
                        </a:rPr>
                        <a:t>σπουδαστές στην ΕΣΔΔΑ </a:t>
                      </a:r>
                      <a:r>
                        <a:rPr lang="el-GR" sz="1400" dirty="0">
                          <a:effectLst/>
                          <a:latin typeface="Calibri" panose="020F0502020204030204" pitchFamily="34" charset="0"/>
                          <a:ea typeface="Calibri" panose="020F0502020204030204" pitchFamily="34" charset="0"/>
                          <a:cs typeface="Times New Roman" panose="02020603050405020304" pitchFamily="18" charset="0"/>
                        </a:rPr>
                        <a:t>η </a:t>
                      </a:r>
                      <a:r>
                        <a:rPr lang="el-GR" sz="1400" b="1" dirty="0">
                          <a:effectLst/>
                          <a:latin typeface="Calibri" panose="020F0502020204030204" pitchFamily="34" charset="0"/>
                          <a:ea typeface="Calibri" panose="020F0502020204030204" pitchFamily="34" charset="0"/>
                          <a:cs typeface="Times New Roman" panose="02020603050405020304" pitchFamily="18" charset="0"/>
                        </a:rPr>
                        <a:t>ουδέτερη κατηγορία απαντήσεων </a:t>
                      </a:r>
                      <a:r>
                        <a:rPr lang="el-GR" sz="1400" dirty="0">
                          <a:effectLst/>
                          <a:latin typeface="Calibri" panose="020F0502020204030204" pitchFamily="34" charset="0"/>
                          <a:ea typeface="Calibri" panose="020F0502020204030204" pitchFamily="34" charset="0"/>
                          <a:cs typeface="Times New Roman" panose="02020603050405020304" pitchFamily="18" charset="0"/>
                        </a:rPr>
                        <a:t>συγκεντρώνει τις περισσότερες απαντήσεις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68174203"/>
                  </a:ext>
                </a:extLst>
              </a:tr>
              <a:tr h="1301478">
                <a:tc>
                  <a:txBody>
                    <a:bodyPr/>
                    <a:lstStyle/>
                    <a:p>
                      <a:pPr algn="l">
                        <a:lnSpc>
                          <a:spcPct val="107000"/>
                        </a:lnSpc>
                        <a:spcAft>
                          <a:spcPts val="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«Στο πρόγραμμα που παρακολούθησα υπήρξε επαρκής αλληλεπίδραση και επικοινωνία μεταξύ συμμετεχόντων και εισηγητών/τριών.»</a:t>
                      </a:r>
                    </a:p>
                  </a:txBody>
                  <a:tcPr marL="68580" marR="68580" marT="0" marB="0"/>
                </a:tc>
                <a:tc>
                  <a:txBody>
                    <a:bodyPr/>
                    <a:lstStyle/>
                    <a:p>
                      <a:pPr algn="l">
                        <a:lnSpc>
                          <a:spcPct val="107000"/>
                        </a:lnSpc>
                        <a:spcAft>
                          <a:spcPts val="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οι </a:t>
                      </a:r>
                      <a:r>
                        <a:rPr lang="el-GR" sz="1600" b="1" dirty="0">
                          <a:effectLst/>
                          <a:latin typeface="Calibri" panose="020F0502020204030204" pitchFamily="34" charset="0"/>
                          <a:ea typeface="Calibri" panose="020F0502020204030204" pitchFamily="34" charset="0"/>
                          <a:cs typeface="Times New Roman" panose="02020603050405020304" pitchFamily="18" charset="0"/>
                        </a:rPr>
                        <a:t>θετικές απόψεις είναι οι περισσότερες και για τις τρείς κατηγορίες ερωτώμενων </a:t>
                      </a:r>
                      <a:r>
                        <a:rPr lang="el-GR" sz="1600" dirty="0">
                          <a:effectLst/>
                          <a:latin typeface="Calibri" panose="020F0502020204030204" pitchFamily="34" charset="0"/>
                          <a:ea typeface="Calibri" panose="020F0502020204030204" pitchFamily="34" charset="0"/>
                          <a:cs typeface="Times New Roman" panose="02020603050405020304" pitchFamily="18" charset="0"/>
                        </a:rPr>
                        <a:t>μόνο οι </a:t>
                      </a:r>
                      <a:r>
                        <a:rPr lang="el-GR" sz="1600" b="1" dirty="0">
                          <a:effectLst/>
                          <a:latin typeface="Calibri" panose="020F0502020204030204" pitchFamily="34" charset="0"/>
                          <a:ea typeface="Calibri" panose="020F0502020204030204" pitchFamily="34" charset="0"/>
                          <a:cs typeface="Times New Roman" panose="02020603050405020304" pitchFamily="18" charset="0"/>
                        </a:rPr>
                        <a:t>σπουδαστές στην ΕΣΔΔΑ </a:t>
                      </a:r>
                      <a:r>
                        <a:rPr lang="el-GR" sz="1600" dirty="0">
                          <a:effectLst/>
                          <a:latin typeface="Calibri" panose="020F0502020204030204" pitchFamily="34" charset="0"/>
                          <a:ea typeface="Calibri" panose="020F0502020204030204" pitchFamily="34" charset="0"/>
                          <a:cs typeface="Times New Roman" panose="02020603050405020304" pitchFamily="18" charset="0"/>
                        </a:rPr>
                        <a:t>επιλέγουν σε αξιοσημείωτο βαθμό να απαντήσουν </a:t>
                      </a:r>
                      <a:r>
                        <a:rPr lang="el-GR" sz="1600" b="1" dirty="0">
                          <a:effectLst/>
                          <a:latin typeface="Calibri" panose="020F0502020204030204" pitchFamily="34" charset="0"/>
                          <a:ea typeface="Calibri" panose="020F0502020204030204" pitchFamily="34" charset="0"/>
                          <a:cs typeface="Times New Roman" panose="02020603050405020304" pitchFamily="18" charset="0"/>
                        </a:rPr>
                        <a:t>ουδέτερα ή με αρνητική χροιά  </a:t>
                      </a:r>
                      <a:r>
                        <a:rPr lang="el-GR" sz="1600" dirty="0">
                          <a:effectLst/>
                          <a:latin typeface="Calibri" panose="020F0502020204030204" pitchFamily="34" charset="0"/>
                          <a:ea typeface="Calibri" panose="020F0502020204030204" pitchFamily="34" charset="0"/>
                          <a:cs typeface="Times New Roman" panose="02020603050405020304" pitchFamily="18" charset="0"/>
                        </a:rPr>
                        <a:t>διαμορφώνοντας, για αυτούς μια πιο διευρυμένη διασπορά των απαντήσεων</a:t>
                      </a:r>
                    </a:p>
                  </a:txBody>
                  <a:tcPr marL="68580" marR="68580" marT="0" marB="0"/>
                </a:tc>
                <a:extLst>
                  <a:ext uri="{0D108BD9-81ED-4DB2-BD59-A6C34878D82A}">
                    <a16:rowId xmlns:a16="http://schemas.microsoft.com/office/drawing/2014/main" xmlns="" val="3893915428"/>
                  </a:ext>
                </a:extLst>
              </a:tr>
              <a:tr h="1097630">
                <a:tc>
                  <a:txBody>
                    <a:bodyPr/>
                    <a:lstStyle/>
                    <a:p>
                      <a:pPr algn="l">
                        <a:lnSpc>
                          <a:spcPct val="107000"/>
                        </a:lnSpc>
                        <a:spcAft>
                          <a:spcPts val="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«Η μη κοινή παρουσία των συμμετεχόντων σε κοινό χώρο προσδίδει στη διαδικασία απρόσωπο χαρακτήρα;»</a:t>
                      </a:r>
                    </a:p>
                  </a:txBody>
                  <a:tcPr marL="68580" marR="68580" marT="0" marB="0"/>
                </a:tc>
                <a:tc>
                  <a:txBody>
                    <a:bodyPr/>
                    <a:lstStyle/>
                    <a:p>
                      <a:pPr algn="l">
                        <a:lnSpc>
                          <a:spcPct val="107000"/>
                        </a:lnSpc>
                        <a:spcAft>
                          <a:spcPts val="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οι ερωτώμενοι </a:t>
                      </a:r>
                      <a:r>
                        <a:rPr lang="el-GR" sz="1600" b="1" dirty="0">
                          <a:effectLst/>
                          <a:latin typeface="Calibri" panose="020F0502020204030204" pitchFamily="34" charset="0"/>
                          <a:ea typeface="Calibri" panose="020F0502020204030204" pitchFamily="34" charset="0"/>
                          <a:cs typeface="Times New Roman" panose="02020603050405020304" pitchFamily="18" charset="0"/>
                        </a:rPr>
                        <a:t>αναγνωρίζουν το μειονέκτημα  </a:t>
                      </a:r>
                      <a:r>
                        <a:rPr lang="el-GR" sz="1600" dirty="0">
                          <a:effectLst/>
                          <a:latin typeface="Calibri" panose="020F0502020204030204" pitchFamily="34" charset="0"/>
                          <a:ea typeface="Calibri" panose="020F0502020204030204" pitchFamily="34" charset="0"/>
                          <a:cs typeface="Times New Roman" panose="02020603050405020304" pitchFamily="18" charset="0"/>
                        </a:rPr>
                        <a:t>ωστόσο  η επιβεβαίωση της θέσης </a:t>
                      </a:r>
                      <a:r>
                        <a:rPr lang="el-GR" sz="1600" b="1" dirty="0">
                          <a:effectLst/>
                          <a:latin typeface="Calibri" panose="020F0502020204030204" pitchFamily="34" charset="0"/>
                          <a:ea typeface="Calibri" panose="020F0502020204030204" pitchFamily="34" charset="0"/>
                          <a:cs typeface="Times New Roman" panose="02020603050405020304" pitchFamily="18" charset="0"/>
                        </a:rPr>
                        <a:t>δεν είναι εμφατική</a:t>
                      </a:r>
                      <a:r>
                        <a:rPr lang="el-GR" sz="1600" dirty="0">
                          <a:effectLst/>
                          <a:latin typeface="Calibri" panose="020F0502020204030204" pitchFamily="34" charset="0"/>
                          <a:ea typeface="Calibri" panose="020F0502020204030204" pitchFamily="34" charset="0"/>
                          <a:cs typeface="Times New Roman" panose="02020603050405020304" pitchFamily="18" charset="0"/>
                        </a:rPr>
                        <a:t>. Αρκετοί  κρατούν ουδέτερη στάση ενώ και όσοι διαφωνούν  αποτελούν σημαντικό μέρος των απαντήσεων, κυρίως από την κατηγορία των επιμορφωνόμενων στο ΙΝΕΠ</a:t>
                      </a:r>
                    </a:p>
                  </a:txBody>
                  <a:tcPr marL="68580" marR="68580" marT="0" marB="0"/>
                </a:tc>
                <a:extLst>
                  <a:ext uri="{0D108BD9-81ED-4DB2-BD59-A6C34878D82A}">
                    <a16:rowId xmlns:a16="http://schemas.microsoft.com/office/drawing/2014/main" xmlns="" val="1293114944"/>
                  </a:ext>
                </a:extLst>
              </a:tr>
            </a:tbl>
          </a:graphicData>
        </a:graphic>
      </p:graphicFrame>
    </p:spTree>
    <p:extLst>
      <p:ext uri="{BB962C8B-B14F-4D97-AF65-F5344CB8AC3E}">
        <p14:creationId xmlns:p14="http://schemas.microsoft.com/office/powerpoint/2010/main" val="1082681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71929BC-774D-4D8C-872D-1F6FDE87E8D6}"/>
              </a:ext>
            </a:extLst>
          </p:cNvPr>
          <p:cNvSpPr>
            <a:spLocks noGrp="1"/>
          </p:cNvSpPr>
          <p:nvPr>
            <p:ph type="title"/>
          </p:nvPr>
        </p:nvSpPr>
        <p:spPr>
          <a:xfrm>
            <a:off x="252483" y="736450"/>
            <a:ext cx="9613861" cy="1080938"/>
          </a:xfrm>
        </p:spPr>
        <p:txBody>
          <a:bodyPr>
            <a:normAutofit/>
          </a:bodyPr>
          <a:lstStyle/>
          <a:p>
            <a:r>
              <a:rPr lang="el-GR" sz="2400" dirty="0"/>
              <a:t>Θέσεις για τα χαρακτηριστικά εφαρμογής της μεθόδου τηλεδιάσκεψης στις δράσεις του ΕΚΔΔΑ</a:t>
            </a:r>
          </a:p>
        </p:txBody>
      </p:sp>
      <p:graphicFrame>
        <p:nvGraphicFramePr>
          <p:cNvPr id="3" name="Πίνακας 2">
            <a:extLst>
              <a:ext uri="{FF2B5EF4-FFF2-40B4-BE49-F238E27FC236}">
                <a16:creationId xmlns:a16="http://schemas.microsoft.com/office/drawing/2014/main" xmlns="" id="{67AF4B0F-8737-4277-B794-E897373B559F}"/>
              </a:ext>
            </a:extLst>
          </p:cNvPr>
          <p:cNvGraphicFramePr>
            <a:graphicFrameLocks noGrp="1"/>
          </p:cNvGraphicFramePr>
          <p:nvPr>
            <p:extLst>
              <p:ext uri="{D42A27DB-BD31-4B8C-83A1-F6EECF244321}">
                <p14:modId xmlns:p14="http://schemas.microsoft.com/office/powerpoint/2010/main" val="2431198344"/>
              </p:ext>
            </p:extLst>
          </p:nvPr>
        </p:nvGraphicFramePr>
        <p:xfrm>
          <a:off x="125835" y="2080471"/>
          <a:ext cx="11996258" cy="4489847"/>
        </p:xfrm>
        <a:graphic>
          <a:graphicData uri="http://schemas.openxmlformats.org/drawingml/2006/table">
            <a:tbl>
              <a:tblPr firstRow="1" bandRow="1">
                <a:tableStyleId>{5C22544A-7EE6-4342-B048-85BDC9FD1C3A}</a:tableStyleId>
              </a:tblPr>
              <a:tblGrid>
                <a:gridCol w="4588778">
                  <a:extLst>
                    <a:ext uri="{9D8B030D-6E8A-4147-A177-3AD203B41FA5}">
                      <a16:colId xmlns:a16="http://schemas.microsoft.com/office/drawing/2014/main" xmlns="" val="1816405262"/>
                    </a:ext>
                  </a:extLst>
                </a:gridCol>
                <a:gridCol w="7407480">
                  <a:extLst>
                    <a:ext uri="{9D8B030D-6E8A-4147-A177-3AD203B41FA5}">
                      <a16:colId xmlns:a16="http://schemas.microsoft.com/office/drawing/2014/main" xmlns="" val="1524892531"/>
                    </a:ext>
                  </a:extLst>
                </a:gridCol>
              </a:tblGrid>
              <a:tr h="481782">
                <a:tc>
                  <a:txBody>
                    <a:bodyPr/>
                    <a:lstStyle/>
                    <a:p>
                      <a:pPr algn="ctr">
                        <a:lnSpc>
                          <a:spcPct val="107000"/>
                        </a:lnSpc>
                        <a:spcAft>
                          <a:spcPts val="0"/>
                        </a:spcAft>
                      </a:pPr>
                      <a:r>
                        <a:rPr lang="el-GR" sz="2400" b="1" dirty="0">
                          <a:effectLst/>
                          <a:latin typeface="Calibri" panose="020F0502020204030204" pitchFamily="34" charset="0"/>
                          <a:ea typeface="Calibri" panose="020F0502020204030204" pitchFamily="34" charset="0"/>
                          <a:cs typeface="Times New Roman" panose="02020603050405020304" pitchFamily="18" charset="0"/>
                        </a:rPr>
                        <a:t>Πρόταση προς Αξιολόγηση</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2400" b="1" dirty="0">
                          <a:effectLst/>
                          <a:latin typeface="Calibri" panose="020F0502020204030204" pitchFamily="34" charset="0"/>
                          <a:ea typeface="Calibri" panose="020F0502020204030204" pitchFamily="34" charset="0"/>
                          <a:cs typeface="Times New Roman" panose="02020603050405020304" pitchFamily="18" charset="0"/>
                        </a:rPr>
                        <a:t>Σχόλιο </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34717112"/>
                  </a:ext>
                </a:extLst>
              </a:tr>
              <a:tr h="1605891">
                <a:tc>
                  <a:txBody>
                    <a:bodyPr/>
                    <a:lstStyle/>
                    <a:p>
                      <a:pPr algn="l">
                        <a:lnSpc>
                          <a:spcPct val="107000"/>
                        </a:lnSpc>
                        <a:spcAft>
                          <a:spcPts val="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«Η πλατφόρμα τηλεκπαίδευσης μου δίνει την επιλογή να χρησιμοποιήσω πολλαπλές μεθόδους διδασκαλίας»</a:t>
                      </a:r>
                    </a:p>
                  </a:txBody>
                  <a:tcPr marL="68580" marR="68580" marT="0" marB="0"/>
                </a:tc>
                <a:tc>
                  <a:txBody>
                    <a:bodyPr/>
                    <a:lstStyle/>
                    <a:p>
                      <a:pPr algn="l">
                        <a:lnSpc>
                          <a:spcPct val="107000"/>
                        </a:lnSpc>
                        <a:spcAft>
                          <a:spcPts val="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Η ερώτηση τέθηκε στους </a:t>
                      </a:r>
                      <a:r>
                        <a:rPr lang="el-GR" sz="1600" b="1" dirty="0">
                          <a:effectLst/>
                          <a:latin typeface="Calibri" panose="020F0502020204030204" pitchFamily="34" charset="0"/>
                          <a:ea typeface="Calibri" panose="020F0502020204030204" pitchFamily="34" charset="0"/>
                          <a:cs typeface="Times New Roman" panose="02020603050405020304" pitchFamily="18" charset="0"/>
                        </a:rPr>
                        <a:t>εκπαιδευτές</a:t>
                      </a:r>
                      <a:r>
                        <a:rPr lang="el-GR" sz="1600" dirty="0">
                          <a:effectLst/>
                          <a:latin typeface="Calibri" panose="020F0502020204030204" pitchFamily="34" charset="0"/>
                          <a:ea typeface="Calibri" panose="020F0502020204030204" pitchFamily="34" charset="0"/>
                          <a:cs typeface="Times New Roman" panose="02020603050405020304" pitchFamily="18" charset="0"/>
                        </a:rPr>
                        <a:t>. Η στάση τους κρίνεται ότι επιβεβαιώνεται εφόσον </a:t>
                      </a:r>
                      <a:r>
                        <a:rPr lang="el-GR" sz="1600" b="1" dirty="0">
                          <a:effectLst/>
                          <a:latin typeface="Calibri" panose="020F0502020204030204" pitchFamily="34" charset="0"/>
                          <a:ea typeface="Calibri" panose="020F0502020204030204" pitchFamily="34" charset="0"/>
                          <a:cs typeface="Times New Roman" panose="02020603050405020304" pitchFamily="18" charset="0"/>
                        </a:rPr>
                        <a:t>έξι στους 10  που εκφράζονται θετικά</a:t>
                      </a:r>
                      <a:r>
                        <a:rPr lang="el-GR" sz="1600" dirty="0">
                          <a:effectLst/>
                          <a:latin typeface="Calibri" panose="020F0502020204030204" pitchFamily="34" charset="0"/>
                          <a:ea typeface="Calibri" panose="020F0502020204030204" pitchFamily="34" charset="0"/>
                          <a:cs typeface="Times New Roman" panose="02020603050405020304" pitchFamily="18" charset="0"/>
                        </a:rPr>
                        <a:t> για τις  δυνατότητες της πλατφόρμα τηλεκπαίδευσης  ενώ τρείς στους δέκα επιλεγούν την ουδέτερη κατηγορία απαντήσεων</a:t>
                      </a:r>
                    </a:p>
                  </a:txBody>
                  <a:tcPr marL="68580" marR="68580" marT="0" marB="0"/>
                </a:tc>
                <a:extLst>
                  <a:ext uri="{0D108BD9-81ED-4DB2-BD59-A6C34878D82A}">
                    <a16:rowId xmlns:a16="http://schemas.microsoft.com/office/drawing/2014/main" xmlns="" val="2368174203"/>
                  </a:ext>
                </a:extLst>
              </a:tr>
              <a:tr h="1301478">
                <a:tc>
                  <a:txBody>
                    <a:bodyPr/>
                    <a:lstStyle/>
                    <a:p>
                      <a:pPr algn="l">
                        <a:lnSpc>
                          <a:spcPct val="107000"/>
                        </a:lnSpc>
                        <a:spcAft>
                          <a:spcPts val="0"/>
                        </a:spcAft>
                      </a:pPr>
                      <a:r>
                        <a:rPr lang="el-GR" sz="2000">
                          <a:effectLst/>
                          <a:latin typeface="Calibri" panose="020F0502020204030204" pitchFamily="34" charset="0"/>
                          <a:ea typeface="Calibri" panose="020F0502020204030204" pitchFamily="34" charset="0"/>
                          <a:cs typeface="Times New Roman" panose="02020603050405020304" pitchFamily="18" charset="0"/>
                        </a:rPr>
                        <a:t>«Η πλατφόρμα τηλεδιάσκεψης που χρησιμοποιήθηκε από το ΕΚΔΔΑ είναι εύκολη στη χρήση /φιλική προς τον χρήστη». </a:t>
                      </a:r>
                    </a:p>
                  </a:txBody>
                  <a:tcPr marL="68580" marR="68580" marT="0" marB="0"/>
                </a:tc>
                <a:tc>
                  <a:txBody>
                    <a:bodyPr/>
                    <a:lstStyle/>
                    <a:p>
                      <a:pPr algn="l">
                        <a:lnSpc>
                          <a:spcPct val="107000"/>
                        </a:lnSpc>
                        <a:spcAft>
                          <a:spcPts val="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Η υπόθεση </a:t>
                      </a:r>
                      <a:r>
                        <a:rPr lang="el-GR" sz="1600" b="1" dirty="0">
                          <a:effectLst/>
                          <a:latin typeface="Calibri" panose="020F0502020204030204" pitchFamily="34" charset="0"/>
                          <a:ea typeface="Calibri" panose="020F0502020204030204" pitchFamily="34" charset="0"/>
                          <a:cs typeface="Times New Roman" panose="02020603050405020304" pitchFamily="18" charset="0"/>
                        </a:rPr>
                        <a:t>επιβεβαιώνεται  και από τις τρείς ομάδες ερωτώμενων </a:t>
                      </a:r>
                      <a:r>
                        <a:rPr lang="el-GR" sz="1600" dirty="0">
                          <a:effectLst/>
                          <a:latin typeface="Calibri" panose="020F0502020204030204" pitchFamily="34" charset="0"/>
                          <a:ea typeface="Calibri" panose="020F0502020204030204" pitchFamily="34" charset="0"/>
                          <a:cs typeface="Times New Roman" panose="02020603050405020304" pitchFamily="18" charset="0"/>
                        </a:rPr>
                        <a:t>. Παρουσιάζεται   μεγάλη συγκέντρωση απαντήσεων στις δύο θετικής χροιάς απαντήσεις που φτάνει ή και </a:t>
                      </a:r>
                      <a:r>
                        <a:rPr lang="el-GR" sz="1600" b="1" dirty="0">
                          <a:effectLst/>
                          <a:latin typeface="Calibri" panose="020F0502020204030204" pitchFamily="34" charset="0"/>
                          <a:ea typeface="Calibri" panose="020F0502020204030204" pitchFamily="34" charset="0"/>
                          <a:cs typeface="Times New Roman" panose="02020603050405020304" pitchFamily="18" charset="0"/>
                        </a:rPr>
                        <a:t>ξεπερνά το 85 % των απαντήσεων</a:t>
                      </a:r>
                    </a:p>
                  </a:txBody>
                  <a:tcPr marL="68580" marR="68580" marT="0" marB="0"/>
                </a:tc>
                <a:extLst>
                  <a:ext uri="{0D108BD9-81ED-4DB2-BD59-A6C34878D82A}">
                    <a16:rowId xmlns:a16="http://schemas.microsoft.com/office/drawing/2014/main" xmlns="" val="3893915428"/>
                  </a:ext>
                </a:extLst>
              </a:tr>
              <a:tr h="1097630">
                <a:tc>
                  <a:txBody>
                    <a:bodyPr/>
                    <a:lstStyle/>
                    <a:p>
                      <a:pPr algn="l">
                        <a:lnSpc>
                          <a:spcPct val="107000"/>
                        </a:lnSpc>
                        <a:spcAft>
                          <a:spcPts val="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«Η έλλειψη ανάγκη μετακίνησης προς το χώρο διεξαγωγής διευκολύνει την συμμέτοχη στο πρόγραμμα»</a:t>
                      </a:r>
                    </a:p>
                  </a:txBody>
                  <a:tcPr marL="68580" marR="68580" marT="0" marB="0"/>
                </a:tc>
                <a:tc>
                  <a:txBody>
                    <a:bodyPr/>
                    <a:lstStyle/>
                    <a:p>
                      <a:pPr algn="l">
                        <a:lnSpc>
                          <a:spcPct val="107000"/>
                        </a:lnSpc>
                        <a:spcAft>
                          <a:spcPts val="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Η </a:t>
                      </a:r>
                      <a:r>
                        <a:rPr lang="el-GR" sz="1600" b="1" dirty="0">
                          <a:effectLst/>
                          <a:latin typeface="Calibri" panose="020F0502020204030204" pitchFamily="34" charset="0"/>
                          <a:ea typeface="Calibri" panose="020F0502020204030204" pitchFamily="34" charset="0"/>
                          <a:cs typeface="Times New Roman" panose="02020603050405020304" pitchFamily="18" charset="0"/>
                        </a:rPr>
                        <a:t>υπόθεση επιβεβαιώνεται  και από τις τρείς ομάδες ερωτώμενων </a:t>
                      </a:r>
                      <a:r>
                        <a:rPr lang="el-GR" sz="1600" dirty="0">
                          <a:effectLst/>
                          <a:latin typeface="Calibri" panose="020F0502020204030204" pitchFamily="34" charset="0"/>
                          <a:ea typeface="Calibri" panose="020F0502020204030204" pitchFamily="34" charset="0"/>
                          <a:cs typeface="Times New Roman" panose="02020603050405020304" pitchFamily="18" charset="0"/>
                        </a:rPr>
                        <a:t>. Παρουσιάζεται   μεγάλη συγκέντρωση απαντήσεων στις δύο θετικής χροιάς απαντήσεις που φτάνει ή και </a:t>
                      </a:r>
                      <a:r>
                        <a:rPr lang="el-GR" sz="1600" b="1" dirty="0">
                          <a:effectLst/>
                          <a:latin typeface="Calibri" panose="020F0502020204030204" pitchFamily="34" charset="0"/>
                          <a:ea typeface="Calibri" panose="020F0502020204030204" pitchFamily="34" charset="0"/>
                          <a:cs typeface="Times New Roman" panose="02020603050405020304" pitchFamily="18" charset="0"/>
                        </a:rPr>
                        <a:t>ξεπερνά το 85 % των απαντήσεων</a:t>
                      </a:r>
                    </a:p>
                  </a:txBody>
                  <a:tcPr marL="68580" marR="68580" marT="0" marB="0"/>
                </a:tc>
                <a:extLst>
                  <a:ext uri="{0D108BD9-81ED-4DB2-BD59-A6C34878D82A}">
                    <a16:rowId xmlns:a16="http://schemas.microsoft.com/office/drawing/2014/main" xmlns="" val="1293114944"/>
                  </a:ext>
                </a:extLst>
              </a:tr>
            </a:tbl>
          </a:graphicData>
        </a:graphic>
      </p:graphicFrame>
    </p:spTree>
    <p:extLst>
      <p:ext uri="{BB962C8B-B14F-4D97-AF65-F5344CB8AC3E}">
        <p14:creationId xmlns:p14="http://schemas.microsoft.com/office/powerpoint/2010/main" val="3118814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71929BC-774D-4D8C-872D-1F6FDE87E8D6}"/>
              </a:ext>
            </a:extLst>
          </p:cNvPr>
          <p:cNvSpPr>
            <a:spLocks noGrp="1"/>
          </p:cNvSpPr>
          <p:nvPr>
            <p:ph type="title"/>
          </p:nvPr>
        </p:nvSpPr>
        <p:spPr>
          <a:xfrm>
            <a:off x="252483" y="736450"/>
            <a:ext cx="9613861" cy="1080938"/>
          </a:xfrm>
        </p:spPr>
        <p:txBody>
          <a:bodyPr>
            <a:normAutofit/>
          </a:bodyPr>
          <a:lstStyle/>
          <a:p>
            <a:r>
              <a:rPr lang="el-GR" sz="2400" dirty="0"/>
              <a:t>Θέσεις για τα χαρακτηριστικά εφαρμογής της μεθόδου τηλεδιάσκεψης στις δράσεις του ΕΚΔΔΑ</a:t>
            </a:r>
          </a:p>
        </p:txBody>
      </p:sp>
      <p:graphicFrame>
        <p:nvGraphicFramePr>
          <p:cNvPr id="3" name="Πίνακας 2">
            <a:extLst>
              <a:ext uri="{FF2B5EF4-FFF2-40B4-BE49-F238E27FC236}">
                <a16:creationId xmlns:a16="http://schemas.microsoft.com/office/drawing/2014/main" xmlns="" id="{67AF4B0F-8737-4277-B794-E897373B559F}"/>
              </a:ext>
            </a:extLst>
          </p:cNvPr>
          <p:cNvGraphicFramePr>
            <a:graphicFrameLocks noGrp="1"/>
          </p:cNvGraphicFramePr>
          <p:nvPr>
            <p:extLst>
              <p:ext uri="{D42A27DB-BD31-4B8C-83A1-F6EECF244321}">
                <p14:modId xmlns:p14="http://schemas.microsoft.com/office/powerpoint/2010/main" val="2786183466"/>
              </p:ext>
            </p:extLst>
          </p:nvPr>
        </p:nvGraphicFramePr>
        <p:xfrm>
          <a:off x="125835" y="2080471"/>
          <a:ext cx="11996258" cy="4630722"/>
        </p:xfrm>
        <a:graphic>
          <a:graphicData uri="http://schemas.openxmlformats.org/drawingml/2006/table">
            <a:tbl>
              <a:tblPr firstRow="1" bandRow="1">
                <a:tableStyleId>{5C22544A-7EE6-4342-B048-85BDC9FD1C3A}</a:tableStyleId>
              </a:tblPr>
              <a:tblGrid>
                <a:gridCol w="4588778">
                  <a:extLst>
                    <a:ext uri="{9D8B030D-6E8A-4147-A177-3AD203B41FA5}">
                      <a16:colId xmlns:a16="http://schemas.microsoft.com/office/drawing/2014/main" xmlns="" val="1816405262"/>
                    </a:ext>
                  </a:extLst>
                </a:gridCol>
                <a:gridCol w="7407480">
                  <a:extLst>
                    <a:ext uri="{9D8B030D-6E8A-4147-A177-3AD203B41FA5}">
                      <a16:colId xmlns:a16="http://schemas.microsoft.com/office/drawing/2014/main" xmlns="" val="1524892531"/>
                    </a:ext>
                  </a:extLst>
                </a:gridCol>
              </a:tblGrid>
              <a:tr h="504255">
                <a:tc>
                  <a:txBody>
                    <a:bodyPr/>
                    <a:lstStyle/>
                    <a:p>
                      <a:pPr algn="ctr">
                        <a:lnSpc>
                          <a:spcPct val="107000"/>
                        </a:lnSpc>
                        <a:spcAft>
                          <a:spcPts val="0"/>
                        </a:spcAft>
                      </a:pPr>
                      <a:r>
                        <a:rPr lang="el-GR" sz="2400" b="1" dirty="0">
                          <a:effectLst/>
                          <a:latin typeface="Calibri" panose="020F0502020204030204" pitchFamily="34" charset="0"/>
                          <a:ea typeface="Calibri" panose="020F0502020204030204" pitchFamily="34" charset="0"/>
                          <a:cs typeface="Times New Roman" panose="02020603050405020304" pitchFamily="18" charset="0"/>
                        </a:rPr>
                        <a:t>Πρόταση προς Αξιολόγηση</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2400" b="1" dirty="0">
                          <a:effectLst/>
                          <a:latin typeface="Calibri" panose="020F0502020204030204" pitchFamily="34" charset="0"/>
                          <a:ea typeface="Calibri" panose="020F0502020204030204" pitchFamily="34" charset="0"/>
                          <a:cs typeface="Times New Roman" panose="02020603050405020304" pitchFamily="18" charset="0"/>
                        </a:rPr>
                        <a:t>Σχόλιο </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34717112"/>
                  </a:ext>
                </a:extLst>
              </a:tr>
              <a:tr h="1680799">
                <a:tc>
                  <a:txBody>
                    <a:bodyPr/>
                    <a:lstStyle/>
                    <a:p>
                      <a:pPr algn="l">
                        <a:lnSpc>
                          <a:spcPct val="107000"/>
                        </a:lnSpc>
                        <a:spcAft>
                          <a:spcPts val="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«Η εξ αποστάσεως παρακολούθηση του προγράμματος προσφέρει σημαντική εξοικονόμηση χρόνου  από την πλευρά του εκπαιδευόμενου/ης»</a:t>
                      </a:r>
                    </a:p>
                  </a:txBody>
                  <a:tcPr marL="68580" marR="68580" marT="0" marB="0"/>
                </a:tc>
                <a:tc>
                  <a:txBody>
                    <a:bodyPr/>
                    <a:lstStyle/>
                    <a:p>
                      <a:pPr algn="l">
                        <a:lnSpc>
                          <a:spcPct val="107000"/>
                        </a:lnSpc>
                        <a:spcAft>
                          <a:spcPts val="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Η </a:t>
                      </a:r>
                      <a:r>
                        <a:rPr lang="el-GR" sz="1600" b="1" dirty="0">
                          <a:effectLst/>
                          <a:latin typeface="Calibri" panose="020F0502020204030204" pitchFamily="34" charset="0"/>
                          <a:ea typeface="Calibri" panose="020F0502020204030204" pitchFamily="34" charset="0"/>
                          <a:cs typeface="Times New Roman" panose="02020603050405020304" pitchFamily="18" charset="0"/>
                        </a:rPr>
                        <a:t>υπόθεση επιβεβαιώνεται  και από τις τρείς ομάδες ερωτώμενων </a:t>
                      </a:r>
                      <a:r>
                        <a:rPr lang="el-GR" sz="1600" dirty="0">
                          <a:effectLst/>
                          <a:latin typeface="Calibri" panose="020F0502020204030204" pitchFamily="34" charset="0"/>
                          <a:ea typeface="Calibri" panose="020F0502020204030204" pitchFamily="34" charset="0"/>
                          <a:cs typeface="Times New Roman" panose="02020603050405020304" pitchFamily="18" charset="0"/>
                        </a:rPr>
                        <a:t>. Παρουσιάζεται   μεγάλη συγκέντρωση απαντήσεων στις δύο θετικής χροιάς απαντήσεις που φτάνει ή και </a:t>
                      </a:r>
                      <a:r>
                        <a:rPr lang="el-GR" sz="1600" b="1" dirty="0">
                          <a:effectLst/>
                          <a:latin typeface="Calibri" panose="020F0502020204030204" pitchFamily="34" charset="0"/>
                          <a:ea typeface="Calibri" panose="020F0502020204030204" pitchFamily="34" charset="0"/>
                          <a:cs typeface="Times New Roman" panose="02020603050405020304" pitchFamily="18" charset="0"/>
                        </a:rPr>
                        <a:t>ξεπερνά το 85 % των απαντήσεων</a:t>
                      </a:r>
                    </a:p>
                  </a:txBody>
                  <a:tcPr marL="68580" marR="68580" marT="0" marB="0"/>
                </a:tc>
                <a:extLst>
                  <a:ext uri="{0D108BD9-81ED-4DB2-BD59-A6C34878D82A}">
                    <a16:rowId xmlns:a16="http://schemas.microsoft.com/office/drawing/2014/main" xmlns="" val="2368174203"/>
                  </a:ext>
                </a:extLst>
              </a:tr>
              <a:tr h="2445668">
                <a:tc>
                  <a:txBody>
                    <a:bodyPr/>
                    <a:lstStyle/>
                    <a:p>
                      <a:pPr algn="l">
                        <a:lnSpc>
                          <a:spcPct val="107000"/>
                        </a:lnSpc>
                        <a:spcAft>
                          <a:spcPts val="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«Λόγω της πανδημίας του Covid-19 δεν θα ήθελα να συμμετάσχω σε προγράμματα εκπαίδευσης που υλοποιούνται δια ζώσης».</a:t>
                      </a:r>
                    </a:p>
                    <a:p>
                      <a:pPr algn="l">
                        <a:lnSpc>
                          <a:spcPct val="107000"/>
                        </a:lnSpc>
                        <a:spcAft>
                          <a:spcPts val="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l">
                        <a:lnSpc>
                          <a:spcPct val="107000"/>
                        </a:lnSpc>
                        <a:spcAft>
                          <a:spcPts val="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Δύο (</a:t>
                      </a:r>
                      <a:r>
                        <a:rPr lang="el-GR" sz="1600" b="1" u="sng" dirty="0">
                          <a:effectLst/>
                          <a:latin typeface="Calibri" panose="020F0502020204030204" pitchFamily="34" charset="0"/>
                          <a:ea typeface="Calibri" panose="020F0502020204030204" pitchFamily="34" charset="0"/>
                          <a:cs typeface="Times New Roman" panose="02020603050405020304" pitchFamily="18" charset="0"/>
                        </a:rPr>
                        <a:t>Σπουδαστές </a:t>
                      </a:r>
                      <a:r>
                        <a:rPr lang="el-GR" sz="1600" b="1" u="sng" dirty="0" err="1">
                          <a:effectLst/>
                          <a:latin typeface="Calibri" panose="020F0502020204030204" pitchFamily="34" charset="0"/>
                          <a:ea typeface="Calibri" panose="020F0502020204030204" pitchFamily="34" charset="0"/>
                          <a:cs typeface="Times New Roman" panose="02020603050405020304" pitchFamily="18" charset="0"/>
                        </a:rPr>
                        <a:t>επιμορφωνόμενοι</a:t>
                      </a:r>
                      <a:r>
                        <a:rPr lang="el-GR" sz="1600" b="1" u="sng" dirty="0">
                          <a:effectLst/>
                          <a:latin typeface="Calibri" panose="020F0502020204030204" pitchFamily="34" charset="0"/>
                          <a:ea typeface="Calibri" panose="020F0502020204030204" pitchFamily="34" charset="0"/>
                          <a:cs typeface="Times New Roman" panose="02020603050405020304" pitchFamily="18" charset="0"/>
                        </a:rPr>
                        <a:t>)</a:t>
                      </a:r>
                      <a:r>
                        <a:rPr lang="el-GR" sz="1600" dirty="0">
                          <a:effectLst/>
                          <a:latin typeface="Calibri" panose="020F0502020204030204" pitchFamily="34" charset="0"/>
                          <a:ea typeface="Calibri" panose="020F0502020204030204" pitchFamily="34" charset="0"/>
                          <a:cs typeface="Times New Roman" panose="02020603050405020304" pitchFamily="18" charset="0"/>
                        </a:rPr>
                        <a:t>  από τις τρεις ομάδες ερωτώμενων </a:t>
                      </a:r>
                      <a:r>
                        <a:rPr lang="el-GR" sz="1600" b="1" dirty="0">
                          <a:effectLst/>
                          <a:latin typeface="Calibri" panose="020F0502020204030204" pitchFamily="34" charset="0"/>
                          <a:ea typeface="Calibri" panose="020F0502020204030204" pitchFamily="34" charset="0"/>
                          <a:cs typeface="Times New Roman" panose="02020603050405020304" pitchFamily="18" charset="0"/>
                        </a:rPr>
                        <a:t>απαντούν καταφατικά</a:t>
                      </a:r>
                      <a:r>
                        <a:rPr lang="el-GR" sz="1600" dirty="0">
                          <a:effectLst/>
                          <a:latin typeface="Calibri" panose="020F0502020204030204" pitchFamily="34" charset="0"/>
                          <a:ea typeface="Calibri" panose="020F0502020204030204" pitchFamily="34" charset="0"/>
                          <a:cs typeface="Times New Roman" panose="02020603050405020304" pitchFamily="18" charset="0"/>
                        </a:rPr>
                        <a:t>, επισημαίνοντας ότι σε συνθήκες πανδημίας η εξ αποστάσεως εκπαίδευση αποτελεί στοιχείο που καθορίζει τη συμμετοχή τους σε αυτού του είδους δράσεις.  </a:t>
                      </a:r>
                      <a:r>
                        <a:rPr lang="el-GR" sz="1600" b="1" dirty="0">
                          <a:effectLst/>
                          <a:latin typeface="Calibri" panose="020F0502020204030204" pitchFamily="34" charset="0"/>
                          <a:ea typeface="Calibri" panose="020F0502020204030204" pitchFamily="34" charset="0"/>
                          <a:cs typeface="Times New Roman" panose="02020603050405020304" pitchFamily="18" charset="0"/>
                        </a:rPr>
                        <a:t>Αντίθετη  είναι η στάση των εκπαιδευτών/τριων</a:t>
                      </a:r>
                      <a:r>
                        <a:rPr lang="el-GR" sz="1600" dirty="0">
                          <a:effectLst/>
                          <a:latin typeface="Calibri" panose="020F0502020204030204" pitchFamily="34" charset="0"/>
                          <a:ea typeface="Calibri" panose="020F0502020204030204" pitchFamily="34" charset="0"/>
                          <a:cs typeface="Times New Roman" panose="02020603050405020304" pitchFamily="18" charset="0"/>
                        </a:rPr>
                        <a:t>. Οι απαντήσεις που δηλώνουν διαφωνία είναι οι περισσότερές ενώ η απάντηση δήλωσης απόλυτης διαφωνίας είναι η πολυπληθέστερη. Συμπεραίνεται μέσω αυτής της απάντησης και </a:t>
                      </a:r>
                      <a:r>
                        <a:rPr lang="el-GR" sz="1600" b="1" dirty="0">
                          <a:effectLst/>
                          <a:latin typeface="Calibri" panose="020F0502020204030204" pitchFamily="34" charset="0"/>
                          <a:ea typeface="Calibri" panose="020F0502020204030204" pitchFamily="34" charset="0"/>
                          <a:cs typeface="Times New Roman" panose="02020603050405020304" pitchFamily="18" charset="0"/>
                        </a:rPr>
                        <a:t>η προτίμηση των εισηγητών/τριων στη δια ζώσης διενέργεια των δράσεων.</a:t>
                      </a:r>
                    </a:p>
                  </a:txBody>
                  <a:tcPr marL="68580" marR="68580" marT="0" marB="0"/>
                </a:tc>
                <a:extLst>
                  <a:ext uri="{0D108BD9-81ED-4DB2-BD59-A6C34878D82A}">
                    <a16:rowId xmlns:a16="http://schemas.microsoft.com/office/drawing/2014/main" xmlns="" val="3893915428"/>
                  </a:ext>
                </a:extLst>
              </a:tr>
            </a:tbl>
          </a:graphicData>
        </a:graphic>
      </p:graphicFrame>
    </p:spTree>
    <p:extLst>
      <p:ext uri="{BB962C8B-B14F-4D97-AF65-F5344CB8AC3E}">
        <p14:creationId xmlns:p14="http://schemas.microsoft.com/office/powerpoint/2010/main" val="4053630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B3F9E774-F054-4892-8E69-C76B2C8545F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3" name="Picture 12">
            <a:extLst>
              <a:ext uri="{FF2B5EF4-FFF2-40B4-BE49-F238E27FC236}">
                <a16:creationId xmlns:a16="http://schemas.microsoft.com/office/drawing/2014/main" xmlns="" id="{BEF6A099-2A38-4C66-88FF-FDBCB564E5F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xmlns="" id="{D0D98427-7B26-46E2-93FE-CB8CD38542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16">
            <a:extLst>
              <a:ext uri="{FF2B5EF4-FFF2-40B4-BE49-F238E27FC236}">
                <a16:creationId xmlns:a16="http://schemas.microsoft.com/office/drawing/2014/main" xmlns="" id="{B15A4233-F980-4EF6-B2C0-D7C63E752A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2" y="609600"/>
            <a:ext cx="4959094"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xmlns="" id="{224796F5-951C-426D-9788-2993EB6EB642}"/>
              </a:ext>
            </a:extLst>
          </p:cNvPr>
          <p:cNvSpPr>
            <a:spLocks noGrp="1"/>
          </p:cNvSpPr>
          <p:nvPr>
            <p:ph type="title"/>
          </p:nvPr>
        </p:nvSpPr>
        <p:spPr>
          <a:xfrm>
            <a:off x="49426" y="633363"/>
            <a:ext cx="4906624" cy="1336876"/>
          </a:xfrm>
        </p:spPr>
        <p:txBody>
          <a:bodyPr>
            <a:normAutofit/>
          </a:bodyPr>
          <a:lstStyle/>
          <a:p>
            <a:r>
              <a:rPr lang="el-GR" sz="1700" dirty="0">
                <a:solidFill>
                  <a:srgbClr val="FFFFFF"/>
                </a:solidFill>
              </a:rPr>
              <a:t>Αξιολόγηση της Πιθανότητας συμμετοχής σε δράσεις τηλεκπαίδευσης στο μέλλον</a:t>
            </a:r>
          </a:p>
        </p:txBody>
      </p:sp>
      <p:pic>
        <p:nvPicPr>
          <p:cNvPr id="19" name="Picture 18">
            <a:extLst>
              <a:ext uri="{FF2B5EF4-FFF2-40B4-BE49-F238E27FC236}">
                <a16:creationId xmlns:a16="http://schemas.microsoft.com/office/drawing/2014/main" xmlns="" id="{3B7E3E62-AACE-4D18-93B3-B4C452E287C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8" name="Content Placeholder 7">
            <a:extLst>
              <a:ext uri="{FF2B5EF4-FFF2-40B4-BE49-F238E27FC236}">
                <a16:creationId xmlns:a16="http://schemas.microsoft.com/office/drawing/2014/main" xmlns="" id="{EA9D650A-699E-4AE6-A38C-54CE251931F6}"/>
              </a:ext>
            </a:extLst>
          </p:cNvPr>
          <p:cNvSpPr>
            <a:spLocks noGrp="1"/>
          </p:cNvSpPr>
          <p:nvPr>
            <p:ph idx="1"/>
          </p:nvPr>
        </p:nvSpPr>
        <p:spPr>
          <a:xfrm>
            <a:off x="-67112" y="1970240"/>
            <a:ext cx="4798503" cy="4887760"/>
          </a:xfrm>
        </p:spPr>
        <p:txBody>
          <a:bodyPr>
            <a:normAutofit fontScale="40000" lnSpcReduction="20000"/>
          </a:bodyPr>
          <a:lstStyle/>
          <a:p>
            <a:pPr>
              <a:lnSpc>
                <a:spcPct val="120000"/>
              </a:lnSpc>
            </a:pPr>
            <a:r>
              <a:rPr lang="el-GR" sz="5000" dirty="0"/>
              <a:t>η μεγάλη πλειοψηφία των συμμετεχόντων στις δράσεις του ΕΚΔΔΑ εκφράζεται θετικά στην προοπτική χρήσης της τηλεδιάσκεψη για την υλοποίησή τους</a:t>
            </a:r>
          </a:p>
          <a:p>
            <a:pPr marL="0" indent="0">
              <a:lnSpc>
                <a:spcPct val="120000"/>
              </a:lnSpc>
              <a:buNone/>
            </a:pPr>
            <a:endParaRPr lang="el-GR" sz="5000" dirty="0"/>
          </a:p>
          <a:p>
            <a:pPr>
              <a:lnSpc>
                <a:spcPct val="120000"/>
              </a:lnSpc>
            </a:pPr>
            <a:r>
              <a:rPr lang="el-GR" sz="4500" dirty="0"/>
              <a:t>οι εκπαιδευτές/τριες του ΕΚΔΔΑ εκφράζονται καταφατικά σε πιθανή συμμετοχή σε εκπαίδευση εκπαιδευτών  για μεθόδους εξ αποστάσεως εκπαίδευσης με τη χρήση νέων τεχνολογιών, σε αναλογία περίπου 9 στους 10 ερωτώμενους</a:t>
            </a:r>
          </a:p>
        </p:txBody>
      </p:sp>
      <p:sp useBgFill="1">
        <p:nvSpPr>
          <p:cNvPr id="21" name="Rectangle 20">
            <a:extLst>
              <a:ext uri="{FF2B5EF4-FFF2-40B4-BE49-F238E27FC236}">
                <a16:creationId xmlns:a16="http://schemas.microsoft.com/office/drawing/2014/main" xmlns="" id="{421B5709-714B-4EA8-8C75-C105D9B4D5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76090" y="642795"/>
            <a:ext cx="6272654" cy="5575126"/>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xmlns="" id="{7A6F1D83-8CE7-4558-804A-99C7D69BB6B1}"/>
              </a:ext>
            </a:extLst>
          </p:cNvPr>
          <p:cNvSpPr txBox="1"/>
          <p:nvPr/>
        </p:nvSpPr>
        <p:spPr>
          <a:xfrm>
            <a:off x="5846618" y="831273"/>
            <a:ext cx="5273964" cy="307777"/>
          </a:xfrm>
          <a:prstGeom prst="rect">
            <a:avLst/>
          </a:prstGeom>
          <a:noFill/>
        </p:spPr>
        <p:txBody>
          <a:bodyPr wrap="square" rtlCol="0">
            <a:spAutoFit/>
          </a:bodyPr>
          <a:lstStyle/>
          <a:p>
            <a:r>
              <a:rPr lang="el-GR" sz="1400" b="1" dirty="0"/>
              <a:t>Εκπαιδευτές/τριες ΕΚΔΔΑ</a:t>
            </a:r>
          </a:p>
        </p:txBody>
      </p:sp>
      <p:sp>
        <p:nvSpPr>
          <p:cNvPr id="6" name="TextBox 5">
            <a:extLst>
              <a:ext uri="{FF2B5EF4-FFF2-40B4-BE49-F238E27FC236}">
                <a16:creationId xmlns:a16="http://schemas.microsoft.com/office/drawing/2014/main" xmlns="" id="{1B7F5632-2B25-455C-AA01-D183B419C959}"/>
              </a:ext>
            </a:extLst>
          </p:cNvPr>
          <p:cNvSpPr txBox="1"/>
          <p:nvPr/>
        </p:nvSpPr>
        <p:spPr>
          <a:xfrm rot="10800000" flipV="1">
            <a:off x="5922627" y="2663054"/>
            <a:ext cx="4657482" cy="307777"/>
          </a:xfrm>
          <a:prstGeom prst="rect">
            <a:avLst/>
          </a:prstGeom>
          <a:noFill/>
        </p:spPr>
        <p:txBody>
          <a:bodyPr wrap="square" rtlCol="0">
            <a:spAutoFit/>
          </a:bodyPr>
          <a:lstStyle/>
          <a:p>
            <a:r>
              <a:rPr lang="el-GR" sz="1400" b="1" dirty="0"/>
              <a:t>Σπουδαστές/τριες ΕΣΔΔΑ</a:t>
            </a:r>
            <a:endParaRPr lang="el-GR" sz="1400" b="1" i="1" dirty="0">
              <a:solidFill>
                <a:prstClr val="black"/>
              </a:solidFill>
            </a:endParaRPr>
          </a:p>
        </p:txBody>
      </p:sp>
      <p:sp>
        <p:nvSpPr>
          <p:cNvPr id="9" name="TextBox 8">
            <a:extLst>
              <a:ext uri="{FF2B5EF4-FFF2-40B4-BE49-F238E27FC236}">
                <a16:creationId xmlns:a16="http://schemas.microsoft.com/office/drawing/2014/main" xmlns="" id="{4AACD32C-8EAA-4DD0-B6C7-5789CA898EBC}"/>
              </a:ext>
            </a:extLst>
          </p:cNvPr>
          <p:cNvSpPr txBox="1"/>
          <p:nvPr/>
        </p:nvSpPr>
        <p:spPr>
          <a:xfrm>
            <a:off x="5922626" y="4371728"/>
            <a:ext cx="5197955" cy="307777"/>
          </a:xfrm>
          <a:prstGeom prst="rect">
            <a:avLst/>
          </a:prstGeom>
          <a:noFill/>
        </p:spPr>
        <p:txBody>
          <a:bodyPr wrap="square" rtlCol="0">
            <a:spAutoFit/>
          </a:bodyPr>
          <a:lstStyle/>
          <a:p>
            <a:r>
              <a:rPr lang="el-GR" sz="1400" b="1" dirty="0" err="1"/>
              <a:t>Επιμορφωνόμενοι</a:t>
            </a:r>
            <a:r>
              <a:rPr lang="el-GR" sz="1400" b="1" dirty="0"/>
              <a:t>/</a:t>
            </a:r>
            <a:r>
              <a:rPr lang="el-GR" sz="1400" b="1" dirty="0" err="1"/>
              <a:t>νες</a:t>
            </a:r>
            <a:r>
              <a:rPr lang="el-GR" sz="1400" b="1" dirty="0"/>
              <a:t> ΙΝΕΠ</a:t>
            </a:r>
          </a:p>
        </p:txBody>
      </p:sp>
      <p:sp>
        <p:nvSpPr>
          <p:cNvPr id="3" name="TextBox 2">
            <a:extLst>
              <a:ext uri="{FF2B5EF4-FFF2-40B4-BE49-F238E27FC236}">
                <a16:creationId xmlns:a16="http://schemas.microsoft.com/office/drawing/2014/main" xmlns="" id="{A45BECD5-D934-4859-9405-896FE908D5DF}"/>
              </a:ext>
            </a:extLst>
          </p:cNvPr>
          <p:cNvSpPr txBox="1"/>
          <p:nvPr/>
        </p:nvSpPr>
        <p:spPr>
          <a:xfrm>
            <a:off x="5690447" y="65015"/>
            <a:ext cx="5273964" cy="584775"/>
          </a:xfrm>
          <a:prstGeom prst="rect">
            <a:avLst/>
          </a:prstGeom>
          <a:noFill/>
        </p:spPr>
        <p:txBody>
          <a:bodyPr wrap="square" rtlCol="0">
            <a:spAutoFit/>
          </a:bodyPr>
          <a:lstStyle/>
          <a:p>
            <a:r>
              <a:rPr lang="el-GR" sz="1600" b="1" dirty="0"/>
              <a:t>Πιθανότητα συμμετοχής σε μελλοντική δράση που υλοποιείται από το ΕΚΔΔΑ μέσω τηλεδιάσκεψης </a:t>
            </a:r>
          </a:p>
        </p:txBody>
      </p:sp>
      <p:pic>
        <p:nvPicPr>
          <p:cNvPr id="7" name="Εικόνα 6">
            <a:extLst>
              <a:ext uri="{FF2B5EF4-FFF2-40B4-BE49-F238E27FC236}">
                <a16:creationId xmlns:a16="http://schemas.microsoft.com/office/drawing/2014/main" xmlns="" id="{7B742927-D2CC-4110-A1D0-D2809100537C}"/>
              </a:ext>
            </a:extLst>
          </p:cNvPr>
          <p:cNvPicPr>
            <a:picLocks noChangeAspect="1"/>
          </p:cNvPicPr>
          <p:nvPr/>
        </p:nvPicPr>
        <p:blipFill>
          <a:blip r:embed="rId5"/>
          <a:stretch>
            <a:fillRect/>
          </a:stretch>
        </p:blipFill>
        <p:spPr>
          <a:xfrm>
            <a:off x="5321439" y="1191809"/>
            <a:ext cx="5273964" cy="1348138"/>
          </a:xfrm>
          <a:prstGeom prst="rect">
            <a:avLst/>
          </a:prstGeom>
        </p:spPr>
      </p:pic>
      <p:pic>
        <p:nvPicPr>
          <p:cNvPr id="10" name="Εικόνα 9">
            <a:extLst>
              <a:ext uri="{FF2B5EF4-FFF2-40B4-BE49-F238E27FC236}">
                <a16:creationId xmlns:a16="http://schemas.microsoft.com/office/drawing/2014/main" xmlns="" id="{D76C29CA-FE87-40C3-9F6E-4AAFBADDBBAD}"/>
              </a:ext>
            </a:extLst>
          </p:cNvPr>
          <p:cNvPicPr>
            <a:picLocks noChangeAspect="1"/>
          </p:cNvPicPr>
          <p:nvPr/>
        </p:nvPicPr>
        <p:blipFill>
          <a:blip r:embed="rId6"/>
          <a:stretch>
            <a:fillRect/>
          </a:stretch>
        </p:blipFill>
        <p:spPr>
          <a:xfrm>
            <a:off x="5321440" y="2938818"/>
            <a:ext cx="5197955" cy="1432285"/>
          </a:xfrm>
          <a:prstGeom prst="rect">
            <a:avLst/>
          </a:prstGeom>
        </p:spPr>
      </p:pic>
      <p:pic>
        <p:nvPicPr>
          <p:cNvPr id="12" name="Εικόνα 11">
            <a:extLst>
              <a:ext uri="{FF2B5EF4-FFF2-40B4-BE49-F238E27FC236}">
                <a16:creationId xmlns:a16="http://schemas.microsoft.com/office/drawing/2014/main" xmlns="" id="{88F61990-09FE-4FC9-A743-98BA07109E81}"/>
              </a:ext>
            </a:extLst>
          </p:cNvPr>
          <p:cNvPicPr>
            <a:picLocks noChangeAspect="1"/>
          </p:cNvPicPr>
          <p:nvPr/>
        </p:nvPicPr>
        <p:blipFill>
          <a:blip r:embed="rId7"/>
          <a:stretch>
            <a:fillRect/>
          </a:stretch>
        </p:blipFill>
        <p:spPr>
          <a:xfrm>
            <a:off x="5427677" y="4679504"/>
            <a:ext cx="5016618" cy="1524006"/>
          </a:xfrm>
          <a:prstGeom prst="rect">
            <a:avLst/>
          </a:prstGeom>
        </p:spPr>
      </p:pic>
    </p:spTree>
    <p:extLst>
      <p:ext uri="{BB962C8B-B14F-4D97-AF65-F5344CB8AC3E}">
        <p14:creationId xmlns:p14="http://schemas.microsoft.com/office/powerpoint/2010/main" val="3850910253"/>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B3F9E774-F054-4892-8E69-C76B2C8545F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3" name="Picture 12">
            <a:extLst>
              <a:ext uri="{FF2B5EF4-FFF2-40B4-BE49-F238E27FC236}">
                <a16:creationId xmlns:a16="http://schemas.microsoft.com/office/drawing/2014/main" xmlns="" id="{BEF6A099-2A38-4C66-88FF-FDBCB564E5F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xmlns="" id="{D0D98427-7B26-46E2-93FE-CB8CD38542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16">
            <a:extLst>
              <a:ext uri="{FF2B5EF4-FFF2-40B4-BE49-F238E27FC236}">
                <a16:creationId xmlns:a16="http://schemas.microsoft.com/office/drawing/2014/main" xmlns="" id="{B15A4233-F980-4EF6-B2C0-D7C63E752A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2" y="609600"/>
            <a:ext cx="4959094"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xmlns="" id="{224796F5-951C-426D-9788-2993EB6EB642}"/>
              </a:ext>
            </a:extLst>
          </p:cNvPr>
          <p:cNvSpPr>
            <a:spLocks noGrp="1"/>
          </p:cNvSpPr>
          <p:nvPr>
            <p:ph type="title"/>
          </p:nvPr>
        </p:nvSpPr>
        <p:spPr>
          <a:xfrm>
            <a:off x="49426" y="633363"/>
            <a:ext cx="4906624" cy="1336876"/>
          </a:xfrm>
        </p:spPr>
        <p:txBody>
          <a:bodyPr>
            <a:normAutofit/>
          </a:bodyPr>
          <a:lstStyle/>
          <a:p>
            <a:r>
              <a:rPr lang="el-GR" sz="1700" dirty="0">
                <a:solidFill>
                  <a:srgbClr val="FFFFFF"/>
                </a:solidFill>
              </a:rPr>
              <a:t>Αξιολόγηση της Πιθανότητας συμμετοχής σε δράσεις τηλεκπαίδευσης στο μέλλον</a:t>
            </a:r>
          </a:p>
        </p:txBody>
      </p:sp>
      <p:pic>
        <p:nvPicPr>
          <p:cNvPr id="19" name="Picture 18">
            <a:extLst>
              <a:ext uri="{FF2B5EF4-FFF2-40B4-BE49-F238E27FC236}">
                <a16:creationId xmlns:a16="http://schemas.microsoft.com/office/drawing/2014/main" xmlns="" id="{3B7E3E62-AACE-4D18-93B3-B4C452E287C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8" name="Content Placeholder 7">
            <a:extLst>
              <a:ext uri="{FF2B5EF4-FFF2-40B4-BE49-F238E27FC236}">
                <a16:creationId xmlns:a16="http://schemas.microsoft.com/office/drawing/2014/main" xmlns="" id="{EA9D650A-699E-4AE6-A38C-54CE251931F6}"/>
              </a:ext>
            </a:extLst>
          </p:cNvPr>
          <p:cNvSpPr>
            <a:spLocks noGrp="1"/>
          </p:cNvSpPr>
          <p:nvPr>
            <p:ph idx="1"/>
          </p:nvPr>
        </p:nvSpPr>
        <p:spPr>
          <a:xfrm>
            <a:off x="-67112" y="1970240"/>
            <a:ext cx="4798503" cy="4887760"/>
          </a:xfrm>
        </p:spPr>
        <p:txBody>
          <a:bodyPr>
            <a:normAutofit lnSpcReduction="10000"/>
          </a:bodyPr>
          <a:lstStyle/>
          <a:p>
            <a:pPr>
              <a:lnSpc>
                <a:spcPct val="120000"/>
              </a:lnSpc>
            </a:pPr>
            <a:r>
              <a:rPr lang="el-GR" sz="1700" dirty="0"/>
              <a:t>ένα μέρος των ερωτώμενων δεν επηρεάζει τη συμμετοχή τους στις δράσεις του ΕΚΔΔΑ από τη μέθοδο υλοποίησής τους</a:t>
            </a:r>
          </a:p>
          <a:p>
            <a:pPr>
              <a:lnSpc>
                <a:spcPct val="120000"/>
              </a:lnSpc>
            </a:pPr>
            <a:r>
              <a:rPr lang="el-GR" sz="1700" dirty="0"/>
              <a:t>ο πρωταρχικός ρόλος της δια ζώσης σύγχρονης εκπαίδευσης </a:t>
            </a:r>
            <a:r>
              <a:rPr lang="el-GR" sz="1700" dirty="0" err="1"/>
              <a:t>απομειώνεται</a:t>
            </a:r>
            <a:r>
              <a:rPr lang="el-GR" sz="1700" dirty="0"/>
              <a:t> αλλά παραμένει κομβικός</a:t>
            </a:r>
          </a:p>
          <a:p>
            <a:pPr>
              <a:lnSpc>
                <a:spcPct val="120000"/>
              </a:lnSpc>
            </a:pPr>
            <a:r>
              <a:rPr lang="el-GR" sz="1800" dirty="0"/>
              <a:t> </a:t>
            </a:r>
            <a:r>
              <a:rPr lang="el-GR" sz="1700" dirty="0"/>
              <a:t>Η εξ αποστάσεως εκπαίδευση, σύγχρονη και ασύγχρονη, αυξάνει τη σημαντικότητά  της, αλλά έχοντας συμπληρωματικό ρόλο</a:t>
            </a:r>
          </a:p>
          <a:p>
            <a:pPr>
              <a:lnSpc>
                <a:spcPct val="120000"/>
              </a:lnSpc>
            </a:pPr>
            <a:r>
              <a:rPr lang="el-GR" sz="1700" dirty="0"/>
              <a:t>Η διαφοροποίηση των μεθόδων συσχετίζεται, το αντικείμενο, το περιεχόμενο και τις συνθήκες που καθορίζουν το περιβάλλον της εκπαίδευσης. Για αυτό το λόγο ενισχύεται η πρόταση του συνδυασμού των μεθόδων που θα χρησιμοποιηθούν</a:t>
            </a:r>
          </a:p>
        </p:txBody>
      </p:sp>
      <p:sp useBgFill="1">
        <p:nvSpPr>
          <p:cNvPr id="21" name="Rectangle 20">
            <a:extLst>
              <a:ext uri="{FF2B5EF4-FFF2-40B4-BE49-F238E27FC236}">
                <a16:creationId xmlns:a16="http://schemas.microsoft.com/office/drawing/2014/main" xmlns="" id="{421B5709-714B-4EA8-8C75-C105D9B4D5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76090" y="642795"/>
            <a:ext cx="6272654" cy="5575126"/>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xmlns="" id="{7A6F1D83-8CE7-4558-804A-99C7D69BB6B1}"/>
              </a:ext>
            </a:extLst>
          </p:cNvPr>
          <p:cNvSpPr txBox="1"/>
          <p:nvPr/>
        </p:nvSpPr>
        <p:spPr>
          <a:xfrm>
            <a:off x="5846618" y="831273"/>
            <a:ext cx="5273964" cy="307777"/>
          </a:xfrm>
          <a:prstGeom prst="rect">
            <a:avLst/>
          </a:prstGeom>
          <a:noFill/>
        </p:spPr>
        <p:txBody>
          <a:bodyPr wrap="square" rtlCol="0">
            <a:spAutoFit/>
          </a:bodyPr>
          <a:lstStyle/>
          <a:p>
            <a:r>
              <a:rPr lang="el-GR" sz="1400" b="1" dirty="0"/>
              <a:t>Εκπαιδευτές/τριες ΕΚΔΔΑ</a:t>
            </a:r>
          </a:p>
        </p:txBody>
      </p:sp>
      <p:sp>
        <p:nvSpPr>
          <p:cNvPr id="6" name="TextBox 5">
            <a:extLst>
              <a:ext uri="{FF2B5EF4-FFF2-40B4-BE49-F238E27FC236}">
                <a16:creationId xmlns:a16="http://schemas.microsoft.com/office/drawing/2014/main" xmlns="" id="{1B7F5632-2B25-455C-AA01-D183B419C959}"/>
              </a:ext>
            </a:extLst>
          </p:cNvPr>
          <p:cNvSpPr txBox="1"/>
          <p:nvPr/>
        </p:nvSpPr>
        <p:spPr>
          <a:xfrm rot="10800000" flipV="1">
            <a:off x="5922627" y="2663054"/>
            <a:ext cx="4657482" cy="307777"/>
          </a:xfrm>
          <a:prstGeom prst="rect">
            <a:avLst/>
          </a:prstGeom>
          <a:noFill/>
        </p:spPr>
        <p:txBody>
          <a:bodyPr wrap="square" rtlCol="0">
            <a:spAutoFit/>
          </a:bodyPr>
          <a:lstStyle/>
          <a:p>
            <a:r>
              <a:rPr lang="el-GR" sz="1400" b="1" dirty="0"/>
              <a:t>Σπουδαστές/τριες ΕΣΔΔΑ</a:t>
            </a:r>
            <a:endParaRPr lang="el-GR" sz="1400" b="1" i="1" dirty="0">
              <a:solidFill>
                <a:prstClr val="black"/>
              </a:solidFill>
            </a:endParaRPr>
          </a:p>
        </p:txBody>
      </p:sp>
      <p:sp>
        <p:nvSpPr>
          <p:cNvPr id="9" name="TextBox 8">
            <a:extLst>
              <a:ext uri="{FF2B5EF4-FFF2-40B4-BE49-F238E27FC236}">
                <a16:creationId xmlns:a16="http://schemas.microsoft.com/office/drawing/2014/main" xmlns="" id="{4AACD32C-8EAA-4DD0-B6C7-5789CA898EBC}"/>
              </a:ext>
            </a:extLst>
          </p:cNvPr>
          <p:cNvSpPr txBox="1"/>
          <p:nvPr/>
        </p:nvSpPr>
        <p:spPr>
          <a:xfrm>
            <a:off x="5922626" y="4371728"/>
            <a:ext cx="5197955" cy="307777"/>
          </a:xfrm>
          <a:prstGeom prst="rect">
            <a:avLst/>
          </a:prstGeom>
          <a:noFill/>
        </p:spPr>
        <p:txBody>
          <a:bodyPr wrap="square" rtlCol="0">
            <a:spAutoFit/>
          </a:bodyPr>
          <a:lstStyle/>
          <a:p>
            <a:r>
              <a:rPr lang="el-GR" sz="1400" b="1" dirty="0" err="1"/>
              <a:t>Επιμορφωνόμενοι</a:t>
            </a:r>
            <a:r>
              <a:rPr lang="el-GR" sz="1400" b="1" dirty="0"/>
              <a:t>/</a:t>
            </a:r>
            <a:r>
              <a:rPr lang="el-GR" sz="1400" b="1" dirty="0" err="1"/>
              <a:t>νες</a:t>
            </a:r>
            <a:r>
              <a:rPr lang="el-GR" sz="1400" b="1" dirty="0"/>
              <a:t> ΙΝΕΠ</a:t>
            </a:r>
          </a:p>
        </p:txBody>
      </p:sp>
      <p:sp>
        <p:nvSpPr>
          <p:cNvPr id="3" name="TextBox 2">
            <a:extLst>
              <a:ext uri="{FF2B5EF4-FFF2-40B4-BE49-F238E27FC236}">
                <a16:creationId xmlns:a16="http://schemas.microsoft.com/office/drawing/2014/main" xmlns="" id="{A45BECD5-D934-4859-9405-896FE908D5DF}"/>
              </a:ext>
            </a:extLst>
          </p:cNvPr>
          <p:cNvSpPr txBox="1"/>
          <p:nvPr/>
        </p:nvSpPr>
        <p:spPr>
          <a:xfrm>
            <a:off x="5500750" y="65015"/>
            <a:ext cx="5925056" cy="584775"/>
          </a:xfrm>
          <a:prstGeom prst="rect">
            <a:avLst/>
          </a:prstGeom>
          <a:noFill/>
        </p:spPr>
        <p:txBody>
          <a:bodyPr wrap="square" rtlCol="0">
            <a:spAutoFit/>
          </a:bodyPr>
          <a:lstStyle/>
          <a:p>
            <a:r>
              <a:rPr lang="el-GR" sz="1600" b="1" dirty="0"/>
              <a:t>Επιλογή της μεθόδου διεξαγωγής μελλοντικής δράσης εκπαίδευσης ενηλίκων θα επιθυμούσαν να συμμετέχουν</a:t>
            </a:r>
          </a:p>
        </p:txBody>
      </p:sp>
      <p:pic>
        <p:nvPicPr>
          <p:cNvPr id="4" name="Εικόνα 3">
            <a:extLst>
              <a:ext uri="{FF2B5EF4-FFF2-40B4-BE49-F238E27FC236}">
                <a16:creationId xmlns:a16="http://schemas.microsoft.com/office/drawing/2014/main" xmlns="" id="{66E7C2AB-4C7B-4BB7-ACC5-F2FA59CBF962}"/>
              </a:ext>
            </a:extLst>
          </p:cNvPr>
          <p:cNvPicPr>
            <a:picLocks noChangeAspect="1"/>
          </p:cNvPicPr>
          <p:nvPr/>
        </p:nvPicPr>
        <p:blipFill>
          <a:blip r:embed="rId5"/>
          <a:stretch>
            <a:fillRect/>
          </a:stretch>
        </p:blipFill>
        <p:spPr>
          <a:xfrm>
            <a:off x="5410065" y="1139049"/>
            <a:ext cx="5340559" cy="1491368"/>
          </a:xfrm>
          <a:prstGeom prst="rect">
            <a:avLst/>
          </a:prstGeom>
        </p:spPr>
      </p:pic>
      <p:pic>
        <p:nvPicPr>
          <p:cNvPr id="14" name="Εικόνα 13">
            <a:extLst>
              <a:ext uri="{FF2B5EF4-FFF2-40B4-BE49-F238E27FC236}">
                <a16:creationId xmlns:a16="http://schemas.microsoft.com/office/drawing/2014/main" xmlns="" id="{39F6A55B-DE1F-4605-A7EE-89A366BA120A}"/>
              </a:ext>
            </a:extLst>
          </p:cNvPr>
          <p:cNvPicPr>
            <a:picLocks noChangeAspect="1"/>
          </p:cNvPicPr>
          <p:nvPr/>
        </p:nvPicPr>
        <p:blipFill>
          <a:blip r:embed="rId6"/>
          <a:stretch>
            <a:fillRect/>
          </a:stretch>
        </p:blipFill>
        <p:spPr>
          <a:xfrm>
            <a:off x="5377927" y="2970831"/>
            <a:ext cx="5340560" cy="1429967"/>
          </a:xfrm>
          <a:prstGeom prst="rect">
            <a:avLst/>
          </a:prstGeom>
        </p:spPr>
      </p:pic>
      <p:pic>
        <p:nvPicPr>
          <p:cNvPr id="16" name="Εικόνα 15">
            <a:extLst>
              <a:ext uri="{FF2B5EF4-FFF2-40B4-BE49-F238E27FC236}">
                <a16:creationId xmlns:a16="http://schemas.microsoft.com/office/drawing/2014/main" xmlns="" id="{9F019F51-E282-4B48-9309-B126DDB47304}"/>
              </a:ext>
            </a:extLst>
          </p:cNvPr>
          <p:cNvPicPr>
            <a:picLocks noChangeAspect="1"/>
          </p:cNvPicPr>
          <p:nvPr/>
        </p:nvPicPr>
        <p:blipFill>
          <a:blip r:embed="rId7"/>
          <a:stretch>
            <a:fillRect/>
          </a:stretch>
        </p:blipFill>
        <p:spPr>
          <a:xfrm>
            <a:off x="5276091" y="4642363"/>
            <a:ext cx="5474533" cy="1499746"/>
          </a:xfrm>
          <a:prstGeom prst="rect">
            <a:avLst/>
          </a:prstGeom>
        </p:spPr>
      </p:pic>
    </p:spTree>
    <p:extLst>
      <p:ext uri="{BB962C8B-B14F-4D97-AF65-F5344CB8AC3E}">
        <p14:creationId xmlns:p14="http://schemas.microsoft.com/office/powerpoint/2010/main" val="1886226231"/>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B3F9E774-F054-4892-8E69-C76B2C8545F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3" name="Picture 12">
            <a:extLst>
              <a:ext uri="{FF2B5EF4-FFF2-40B4-BE49-F238E27FC236}">
                <a16:creationId xmlns:a16="http://schemas.microsoft.com/office/drawing/2014/main" xmlns="" id="{BEF6A099-2A38-4C66-88FF-FDBCB564E5F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xmlns="" id="{D0D98427-7B26-46E2-93FE-CB8CD38542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16">
            <a:extLst>
              <a:ext uri="{FF2B5EF4-FFF2-40B4-BE49-F238E27FC236}">
                <a16:creationId xmlns:a16="http://schemas.microsoft.com/office/drawing/2014/main" xmlns="" id="{B15A4233-F980-4EF6-B2C0-D7C63E752A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2" y="609600"/>
            <a:ext cx="4959094"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xmlns="" id="{224796F5-951C-426D-9788-2993EB6EB642}"/>
              </a:ext>
            </a:extLst>
          </p:cNvPr>
          <p:cNvSpPr>
            <a:spLocks noGrp="1"/>
          </p:cNvSpPr>
          <p:nvPr>
            <p:ph type="title"/>
          </p:nvPr>
        </p:nvSpPr>
        <p:spPr>
          <a:xfrm>
            <a:off x="49426" y="633363"/>
            <a:ext cx="4906624" cy="1336876"/>
          </a:xfrm>
        </p:spPr>
        <p:txBody>
          <a:bodyPr>
            <a:normAutofit/>
          </a:bodyPr>
          <a:lstStyle/>
          <a:p>
            <a:r>
              <a:rPr lang="el-GR" sz="1700" dirty="0">
                <a:solidFill>
                  <a:srgbClr val="FFFFFF"/>
                </a:solidFill>
              </a:rPr>
              <a:t>Γενική βαθμολόγηση των σπουδαστών/τριών ΕΣΔΔΑ για τη δράση τηλεκπαίδευσης στην οποία συμμετείχαν στο ΕΚΔΔΑ </a:t>
            </a:r>
          </a:p>
        </p:txBody>
      </p:sp>
      <p:pic>
        <p:nvPicPr>
          <p:cNvPr id="19" name="Picture 18">
            <a:extLst>
              <a:ext uri="{FF2B5EF4-FFF2-40B4-BE49-F238E27FC236}">
                <a16:creationId xmlns:a16="http://schemas.microsoft.com/office/drawing/2014/main" xmlns="" id="{3B7E3E62-AACE-4D18-93B3-B4C452E287C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8" name="Content Placeholder 7">
            <a:extLst>
              <a:ext uri="{FF2B5EF4-FFF2-40B4-BE49-F238E27FC236}">
                <a16:creationId xmlns:a16="http://schemas.microsoft.com/office/drawing/2014/main" xmlns="" id="{EA9D650A-699E-4AE6-A38C-54CE251931F6}"/>
              </a:ext>
            </a:extLst>
          </p:cNvPr>
          <p:cNvSpPr>
            <a:spLocks noGrp="1"/>
          </p:cNvSpPr>
          <p:nvPr>
            <p:ph idx="1"/>
          </p:nvPr>
        </p:nvSpPr>
        <p:spPr>
          <a:xfrm>
            <a:off x="-67112" y="1970240"/>
            <a:ext cx="4798503" cy="4887760"/>
          </a:xfrm>
        </p:spPr>
        <p:txBody>
          <a:bodyPr>
            <a:normAutofit lnSpcReduction="10000"/>
          </a:bodyPr>
          <a:lstStyle/>
          <a:p>
            <a:pPr>
              <a:lnSpc>
                <a:spcPct val="120000"/>
              </a:lnSpc>
            </a:pPr>
            <a:r>
              <a:rPr lang="el-GR" sz="1600" dirty="0"/>
              <a:t>προκύπτει μια αδιαμφισβήτητα θετική αξιολόγηση από τη συμμετοχή τους σε δράσεις που υλοποιήθηκαν στο ΕΚΔΔΑ</a:t>
            </a:r>
          </a:p>
          <a:p>
            <a:pPr marL="0" indent="0">
              <a:lnSpc>
                <a:spcPct val="120000"/>
              </a:lnSpc>
              <a:buNone/>
            </a:pPr>
            <a:endParaRPr lang="el-GR" sz="1600" dirty="0"/>
          </a:p>
          <a:p>
            <a:pPr>
              <a:lnSpc>
                <a:spcPct val="120000"/>
              </a:lnSpc>
            </a:pPr>
            <a:r>
              <a:rPr lang="el-GR" sz="1600" dirty="0"/>
              <a:t>Οι σπουδαστές/τριες της ΕΣΔΔΑ κατανέμουν τις απαντήσεις σε όλο το εύρος της κλίμακας  δίνοντας ένα άξιο αναφοράς ποσοστό και στην αρνητική πλευρά της κλίμακας που δεν ξεπερνά όμως το 15% του συνόλου</a:t>
            </a:r>
          </a:p>
          <a:p>
            <a:pPr marL="0" indent="0">
              <a:lnSpc>
                <a:spcPct val="120000"/>
              </a:lnSpc>
              <a:buNone/>
            </a:pPr>
            <a:endParaRPr lang="el-GR" sz="1600" dirty="0"/>
          </a:p>
          <a:p>
            <a:pPr>
              <a:lnSpc>
                <a:spcPct val="120000"/>
              </a:lnSpc>
            </a:pPr>
            <a:r>
              <a:rPr lang="el-GR" sz="1600" dirty="0"/>
              <a:t>Οι απαντήσεις της γενικής βαθμολόγησης παρουσιάζουν σχετική συνάφεια με τις αντίστοιχες απαντήσεις στις ερωτήσεις που αφορούν την επίτευξη των στόχων ή την ικανοποίηση των προσδοκιών </a:t>
            </a:r>
          </a:p>
        </p:txBody>
      </p:sp>
      <p:sp useBgFill="1">
        <p:nvSpPr>
          <p:cNvPr id="21" name="Rectangle 20">
            <a:extLst>
              <a:ext uri="{FF2B5EF4-FFF2-40B4-BE49-F238E27FC236}">
                <a16:creationId xmlns:a16="http://schemas.microsoft.com/office/drawing/2014/main" xmlns="" id="{421B5709-714B-4EA8-8C75-C105D9B4D5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76090" y="642795"/>
            <a:ext cx="6272654" cy="5575126"/>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xmlns="" id="{7A6F1D83-8CE7-4558-804A-99C7D69BB6B1}"/>
              </a:ext>
            </a:extLst>
          </p:cNvPr>
          <p:cNvSpPr txBox="1"/>
          <p:nvPr/>
        </p:nvSpPr>
        <p:spPr>
          <a:xfrm>
            <a:off x="5846618" y="831273"/>
            <a:ext cx="5273964" cy="307777"/>
          </a:xfrm>
          <a:prstGeom prst="rect">
            <a:avLst/>
          </a:prstGeom>
          <a:noFill/>
        </p:spPr>
        <p:txBody>
          <a:bodyPr wrap="square" rtlCol="0">
            <a:spAutoFit/>
          </a:bodyPr>
          <a:lstStyle/>
          <a:p>
            <a:r>
              <a:rPr lang="el-GR" sz="1400" b="1" dirty="0"/>
              <a:t>Εκπαιδευτές/τριες ΕΚΔΔΑ</a:t>
            </a:r>
          </a:p>
        </p:txBody>
      </p:sp>
      <p:sp>
        <p:nvSpPr>
          <p:cNvPr id="6" name="TextBox 5">
            <a:extLst>
              <a:ext uri="{FF2B5EF4-FFF2-40B4-BE49-F238E27FC236}">
                <a16:creationId xmlns:a16="http://schemas.microsoft.com/office/drawing/2014/main" xmlns="" id="{1B7F5632-2B25-455C-AA01-D183B419C959}"/>
              </a:ext>
            </a:extLst>
          </p:cNvPr>
          <p:cNvSpPr txBox="1"/>
          <p:nvPr/>
        </p:nvSpPr>
        <p:spPr>
          <a:xfrm rot="10800000" flipV="1">
            <a:off x="5922627" y="2663054"/>
            <a:ext cx="4657482" cy="307777"/>
          </a:xfrm>
          <a:prstGeom prst="rect">
            <a:avLst/>
          </a:prstGeom>
          <a:noFill/>
        </p:spPr>
        <p:txBody>
          <a:bodyPr wrap="square" rtlCol="0">
            <a:spAutoFit/>
          </a:bodyPr>
          <a:lstStyle/>
          <a:p>
            <a:r>
              <a:rPr lang="el-GR" sz="1400" b="1" dirty="0"/>
              <a:t>Σπουδαστές/τριες ΕΣΔΔΑ</a:t>
            </a:r>
            <a:endParaRPr lang="el-GR" sz="1400" b="1" i="1" dirty="0">
              <a:solidFill>
                <a:prstClr val="black"/>
              </a:solidFill>
            </a:endParaRPr>
          </a:p>
        </p:txBody>
      </p:sp>
      <p:sp>
        <p:nvSpPr>
          <p:cNvPr id="9" name="TextBox 8">
            <a:extLst>
              <a:ext uri="{FF2B5EF4-FFF2-40B4-BE49-F238E27FC236}">
                <a16:creationId xmlns:a16="http://schemas.microsoft.com/office/drawing/2014/main" xmlns="" id="{4AACD32C-8EAA-4DD0-B6C7-5789CA898EBC}"/>
              </a:ext>
            </a:extLst>
          </p:cNvPr>
          <p:cNvSpPr txBox="1"/>
          <p:nvPr/>
        </p:nvSpPr>
        <p:spPr>
          <a:xfrm>
            <a:off x="5922626" y="4371728"/>
            <a:ext cx="5197955" cy="307777"/>
          </a:xfrm>
          <a:prstGeom prst="rect">
            <a:avLst/>
          </a:prstGeom>
          <a:noFill/>
        </p:spPr>
        <p:txBody>
          <a:bodyPr wrap="square" rtlCol="0">
            <a:spAutoFit/>
          </a:bodyPr>
          <a:lstStyle/>
          <a:p>
            <a:r>
              <a:rPr lang="el-GR" sz="1400" b="1" dirty="0" err="1"/>
              <a:t>Επιμορφωνόμενοι</a:t>
            </a:r>
            <a:r>
              <a:rPr lang="el-GR" sz="1400" b="1" dirty="0"/>
              <a:t>/</a:t>
            </a:r>
            <a:r>
              <a:rPr lang="el-GR" sz="1400" b="1" dirty="0" err="1"/>
              <a:t>νες</a:t>
            </a:r>
            <a:r>
              <a:rPr lang="el-GR" sz="1400" b="1" dirty="0"/>
              <a:t> ΙΝΕΠ</a:t>
            </a:r>
          </a:p>
        </p:txBody>
      </p:sp>
      <p:pic>
        <p:nvPicPr>
          <p:cNvPr id="7" name="Εικόνα 6">
            <a:extLst>
              <a:ext uri="{FF2B5EF4-FFF2-40B4-BE49-F238E27FC236}">
                <a16:creationId xmlns:a16="http://schemas.microsoft.com/office/drawing/2014/main" xmlns="" id="{164BF6F2-3CDE-4AA4-A67D-433057B5AAB2}"/>
              </a:ext>
            </a:extLst>
          </p:cNvPr>
          <p:cNvPicPr>
            <a:picLocks noChangeAspect="1"/>
          </p:cNvPicPr>
          <p:nvPr/>
        </p:nvPicPr>
        <p:blipFill>
          <a:blip r:embed="rId5"/>
          <a:stretch>
            <a:fillRect/>
          </a:stretch>
        </p:blipFill>
        <p:spPr>
          <a:xfrm>
            <a:off x="5500749" y="1139051"/>
            <a:ext cx="5463662" cy="1524004"/>
          </a:xfrm>
          <a:prstGeom prst="rect">
            <a:avLst/>
          </a:prstGeom>
        </p:spPr>
      </p:pic>
      <p:pic>
        <p:nvPicPr>
          <p:cNvPr id="10" name="Εικόνα 9">
            <a:extLst>
              <a:ext uri="{FF2B5EF4-FFF2-40B4-BE49-F238E27FC236}">
                <a16:creationId xmlns:a16="http://schemas.microsoft.com/office/drawing/2014/main" xmlns="" id="{D146C7E4-1751-4E43-9C88-532EC14C6BC9}"/>
              </a:ext>
            </a:extLst>
          </p:cNvPr>
          <p:cNvPicPr>
            <a:picLocks noChangeAspect="1"/>
          </p:cNvPicPr>
          <p:nvPr/>
        </p:nvPicPr>
        <p:blipFill>
          <a:blip r:embed="rId6"/>
          <a:stretch>
            <a:fillRect/>
          </a:stretch>
        </p:blipFill>
        <p:spPr>
          <a:xfrm>
            <a:off x="5494462" y="2933690"/>
            <a:ext cx="5463662" cy="1536888"/>
          </a:xfrm>
          <a:prstGeom prst="rect">
            <a:avLst/>
          </a:prstGeom>
        </p:spPr>
      </p:pic>
      <p:pic>
        <p:nvPicPr>
          <p:cNvPr id="20" name="image3.png" descr="Γράφημα απάντησης φορμών. Τίτλος ερωτήματος: 33. Σε κλίμακα από 0 έως 10, σε τι βαθμό θα συνιστούσατε τη συμμετοχή σε πρόγραμμα του ΕΚΔΔΑ που υλοποιείται μέσω τηλεδιάσκεψης σε συναδέλφους της υπηρεσίας σας ή άλλα στελέχη της δημόσιας διοίκησης; Παρακαλούμε βαθμολογήστε από το 0 έως το 10 (όπου το 0 σημαίνει Σίγουρα όχι και το 10 σημαίνει Σίγουρα ναι). Αριθμός απαντήσεων: 2.494 απαντήσεις.">
            <a:extLst>
              <a:ext uri="{FF2B5EF4-FFF2-40B4-BE49-F238E27FC236}">
                <a16:creationId xmlns:a16="http://schemas.microsoft.com/office/drawing/2014/main" xmlns="" id="{9AF1E8FA-A0EE-4B53-969D-BD8953649731}"/>
              </a:ext>
            </a:extLst>
          </p:cNvPr>
          <p:cNvPicPr/>
          <p:nvPr/>
        </p:nvPicPr>
        <p:blipFill rotWithShape="1">
          <a:blip r:embed="rId7"/>
          <a:srcRect t="26859" b="10242"/>
          <a:stretch/>
        </p:blipFill>
        <p:spPr bwMode="auto">
          <a:xfrm>
            <a:off x="5620314" y="4659388"/>
            <a:ext cx="5337810" cy="15198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9155092"/>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xmlns="" id="{1567B264-DF24-4DC8-9043-FE0B7BCA6A85}"/>
              </a:ext>
            </a:extLst>
          </p:cNvPr>
          <p:cNvSpPr>
            <a:spLocks noGrp="1"/>
          </p:cNvSpPr>
          <p:nvPr>
            <p:ph type="body" idx="1"/>
          </p:nvPr>
        </p:nvSpPr>
        <p:spPr>
          <a:xfrm>
            <a:off x="660946" y="1979802"/>
            <a:ext cx="3070034" cy="637563"/>
          </a:xfrm>
        </p:spPr>
        <p:txBody>
          <a:bodyPr/>
          <a:lstStyle/>
          <a:p>
            <a:r>
              <a:rPr lang="el-GR" sz="2000" dirty="0">
                <a:solidFill>
                  <a:schemeClr val="bg1"/>
                </a:solidFill>
              </a:rPr>
              <a:t>Εκπαιδευτές/τριες ΕΚΔΔΑ</a:t>
            </a:r>
          </a:p>
        </p:txBody>
      </p:sp>
      <p:sp>
        <p:nvSpPr>
          <p:cNvPr id="4" name="Θέση κειμένου 3">
            <a:extLst>
              <a:ext uri="{FF2B5EF4-FFF2-40B4-BE49-F238E27FC236}">
                <a16:creationId xmlns:a16="http://schemas.microsoft.com/office/drawing/2014/main" xmlns="" id="{0E9AE29A-ED51-474D-9B36-20C8C702EE9D}"/>
              </a:ext>
            </a:extLst>
          </p:cNvPr>
          <p:cNvSpPr>
            <a:spLocks noGrp="1"/>
          </p:cNvSpPr>
          <p:nvPr>
            <p:ph type="body" sz="half" idx="15"/>
          </p:nvPr>
        </p:nvSpPr>
        <p:spPr>
          <a:xfrm>
            <a:off x="680322" y="2541864"/>
            <a:ext cx="3049702" cy="4316136"/>
          </a:xfrm>
        </p:spPr>
        <p:txBody>
          <a:bodyPr>
            <a:normAutofit lnSpcReduction="10000"/>
          </a:bodyPr>
          <a:lstStyle/>
          <a:p>
            <a:pPr marL="285750" indent="-285750">
              <a:buFont typeface="Wingdings" panose="05000000000000000000" pitchFamily="2" charset="2"/>
              <a:buChar char="ü"/>
            </a:pPr>
            <a:r>
              <a:rPr lang="el-GR" dirty="0">
                <a:solidFill>
                  <a:schemeClr val="bg1"/>
                </a:solidFill>
              </a:rPr>
              <a:t>Η οργανωτική διαχείριση από το ΕΚΔΔΑ </a:t>
            </a:r>
          </a:p>
          <a:p>
            <a:pPr marL="285750" indent="-285750">
              <a:buFont typeface="Wingdings" panose="05000000000000000000" pitchFamily="2" charset="2"/>
              <a:buChar char="ü"/>
            </a:pPr>
            <a:r>
              <a:rPr lang="el-GR" dirty="0">
                <a:solidFill>
                  <a:schemeClr val="bg1"/>
                </a:solidFill>
              </a:rPr>
              <a:t>Η προσπάθεια των εκπαιδευόμενων  για ενεργή παρουσία και προσαρμογή στις συνθήκες της </a:t>
            </a:r>
            <a:r>
              <a:rPr lang="el-GR" dirty="0" err="1">
                <a:solidFill>
                  <a:schemeClr val="bg1"/>
                </a:solidFill>
              </a:rPr>
              <a:t>τηλεκπαίδευσης</a:t>
            </a:r>
            <a:endParaRPr lang="el-GR" dirty="0">
              <a:solidFill>
                <a:schemeClr val="bg1"/>
              </a:solidFill>
            </a:endParaRPr>
          </a:p>
          <a:p>
            <a:pPr marL="285750" indent="-285750">
              <a:buFont typeface="Wingdings" panose="05000000000000000000" pitchFamily="2" charset="2"/>
              <a:buChar char="ü"/>
            </a:pPr>
            <a:r>
              <a:rPr lang="el-GR" dirty="0">
                <a:solidFill>
                  <a:schemeClr val="bg1"/>
                </a:solidFill>
              </a:rPr>
              <a:t>Οι δυνατότητες και η χρηστικότητα της ψηφιακής πλατφόρμας που χρησιμοποιήθηκε</a:t>
            </a:r>
          </a:p>
          <a:p>
            <a:pPr marL="285750" indent="-285750">
              <a:buFont typeface="Wingdings" panose="05000000000000000000" pitchFamily="2" charset="2"/>
              <a:buChar char="ü"/>
            </a:pPr>
            <a:r>
              <a:rPr lang="el-GR" dirty="0">
                <a:solidFill>
                  <a:schemeClr val="bg1"/>
                </a:solidFill>
              </a:rPr>
              <a:t>Η επίτευξη των εκπαιδευτικών στόχων και η τήρηση του χρονοπρογραμματισμού των δράσεων</a:t>
            </a:r>
          </a:p>
          <a:p>
            <a:pPr marL="285750" indent="-285750">
              <a:buFont typeface="Wingdings" panose="05000000000000000000" pitchFamily="2" charset="2"/>
              <a:buChar char="ü"/>
            </a:pPr>
            <a:r>
              <a:rPr lang="el-GR" dirty="0">
                <a:solidFill>
                  <a:schemeClr val="bg1"/>
                </a:solidFill>
              </a:rPr>
              <a:t>Η άρση των εμποδίων από την ανάγκη μετακίνησης και η εξοικονόμηση χρόνου </a:t>
            </a:r>
          </a:p>
          <a:p>
            <a:pPr marL="285750" indent="-285750">
              <a:buFont typeface="Wingdings" panose="05000000000000000000" pitchFamily="2" charset="2"/>
              <a:buChar char="ü"/>
            </a:pPr>
            <a:r>
              <a:rPr lang="el-GR" dirty="0">
                <a:solidFill>
                  <a:schemeClr val="bg1"/>
                </a:solidFill>
              </a:rPr>
              <a:t>Συνθήκες ασφάλειας και προστασίας της υγείας των συμμετεχόντων υπό τις συνθήκες της πανδημίας</a:t>
            </a:r>
          </a:p>
        </p:txBody>
      </p:sp>
      <p:sp>
        <p:nvSpPr>
          <p:cNvPr id="5" name="Θέση κειμένου 4">
            <a:extLst>
              <a:ext uri="{FF2B5EF4-FFF2-40B4-BE49-F238E27FC236}">
                <a16:creationId xmlns:a16="http://schemas.microsoft.com/office/drawing/2014/main" xmlns="" id="{975D2E49-24DD-4A68-A05B-AD70A27A5249}"/>
              </a:ext>
            </a:extLst>
          </p:cNvPr>
          <p:cNvSpPr>
            <a:spLocks noGrp="1"/>
          </p:cNvSpPr>
          <p:nvPr>
            <p:ph type="body" sz="quarter" idx="3"/>
          </p:nvPr>
        </p:nvSpPr>
        <p:spPr>
          <a:xfrm>
            <a:off x="3956025" y="1979802"/>
            <a:ext cx="3063240" cy="419449"/>
          </a:xfrm>
        </p:spPr>
        <p:txBody>
          <a:bodyPr/>
          <a:lstStyle/>
          <a:p>
            <a:r>
              <a:rPr lang="el-GR" sz="2000" dirty="0">
                <a:solidFill>
                  <a:schemeClr val="bg1"/>
                </a:solidFill>
              </a:rPr>
              <a:t>Σπουδαστές/τριες ΕΣΔΔΑ</a:t>
            </a:r>
          </a:p>
        </p:txBody>
      </p:sp>
      <p:sp>
        <p:nvSpPr>
          <p:cNvPr id="6" name="Θέση κειμένου 5">
            <a:extLst>
              <a:ext uri="{FF2B5EF4-FFF2-40B4-BE49-F238E27FC236}">
                <a16:creationId xmlns:a16="http://schemas.microsoft.com/office/drawing/2014/main" xmlns="" id="{1C31A187-1281-4E7A-8326-CA79CD933A70}"/>
              </a:ext>
            </a:extLst>
          </p:cNvPr>
          <p:cNvSpPr>
            <a:spLocks noGrp="1"/>
          </p:cNvSpPr>
          <p:nvPr>
            <p:ph type="body" sz="half" idx="16"/>
          </p:nvPr>
        </p:nvSpPr>
        <p:spPr>
          <a:xfrm>
            <a:off x="3945470" y="2541864"/>
            <a:ext cx="3063240" cy="4316136"/>
          </a:xfrm>
        </p:spPr>
        <p:txBody>
          <a:bodyPr>
            <a:normAutofit/>
          </a:bodyPr>
          <a:lstStyle/>
          <a:p>
            <a:pPr marL="285750" indent="-285750">
              <a:buFont typeface="Wingdings" panose="05000000000000000000" pitchFamily="2" charset="2"/>
              <a:buChar char="ü"/>
            </a:pPr>
            <a:r>
              <a:rPr lang="el-GR" dirty="0">
                <a:solidFill>
                  <a:schemeClr val="bg1"/>
                </a:solidFill>
              </a:rPr>
              <a:t>η καλύτερη διαχείριση του χρόνου κατά τη διαδικασία και η εξοικονόμηση που προκύπτει από την έλλειψη ανάγκης μετακίνησης</a:t>
            </a:r>
          </a:p>
          <a:p>
            <a:pPr marL="285750" indent="-285750">
              <a:buFont typeface="Wingdings" panose="05000000000000000000" pitchFamily="2" charset="2"/>
              <a:buChar char="ü"/>
            </a:pPr>
            <a:r>
              <a:rPr lang="el-GR" dirty="0">
                <a:solidFill>
                  <a:schemeClr val="bg1"/>
                </a:solidFill>
              </a:rPr>
              <a:t>Η προσαρμοστικότητα που επέδειξαν όλοι παράγοντες υλοποίησης των δράσεων</a:t>
            </a:r>
          </a:p>
          <a:p>
            <a:pPr marL="285750" indent="-285750">
              <a:buFont typeface="Wingdings" panose="05000000000000000000" pitchFamily="2" charset="2"/>
              <a:buChar char="ü"/>
            </a:pPr>
            <a:r>
              <a:rPr lang="el-GR" dirty="0">
                <a:solidFill>
                  <a:schemeClr val="bg1"/>
                </a:solidFill>
              </a:rPr>
              <a:t>Η πληρότητα και δυνατότητα της μεθόδου να υποκαθιστά ικανοποιητικά τη δια ζώσης διαδικασία</a:t>
            </a:r>
          </a:p>
          <a:p>
            <a:pPr marL="285750" indent="-285750">
              <a:buFont typeface="Wingdings" panose="05000000000000000000" pitchFamily="2" charset="2"/>
              <a:buChar char="ü"/>
            </a:pPr>
            <a:r>
              <a:rPr lang="el-GR" dirty="0">
                <a:solidFill>
                  <a:schemeClr val="bg1"/>
                </a:solidFill>
              </a:rPr>
              <a:t>Η υγειονομική εξασφάλιση που επιτρέπει η εξ αποστάσεως εκπαίδευση απέναντι στους κινδύνους που προκαλεί η C</a:t>
            </a:r>
            <a:r>
              <a:rPr lang="en-US" dirty="0" err="1">
                <a:solidFill>
                  <a:schemeClr val="bg1"/>
                </a:solidFill>
              </a:rPr>
              <a:t>ovid</a:t>
            </a:r>
            <a:r>
              <a:rPr lang="el-GR" dirty="0">
                <a:solidFill>
                  <a:schemeClr val="bg1"/>
                </a:solidFill>
              </a:rPr>
              <a:t>-19</a:t>
            </a:r>
          </a:p>
          <a:p>
            <a:pPr marL="285750" indent="-285750">
              <a:buFont typeface="Wingdings" panose="05000000000000000000" pitchFamily="2" charset="2"/>
              <a:buChar char="ü"/>
            </a:pPr>
            <a:endParaRPr lang="el-GR" dirty="0">
              <a:solidFill>
                <a:schemeClr val="bg1"/>
              </a:solidFill>
            </a:endParaRPr>
          </a:p>
        </p:txBody>
      </p:sp>
      <p:sp>
        <p:nvSpPr>
          <p:cNvPr id="7" name="Θέση κειμένου 6">
            <a:extLst>
              <a:ext uri="{FF2B5EF4-FFF2-40B4-BE49-F238E27FC236}">
                <a16:creationId xmlns:a16="http://schemas.microsoft.com/office/drawing/2014/main" xmlns="" id="{E4B4992E-E7F8-46A0-9B39-ECC9688EE90B}"/>
              </a:ext>
            </a:extLst>
          </p:cNvPr>
          <p:cNvSpPr>
            <a:spLocks noGrp="1"/>
          </p:cNvSpPr>
          <p:nvPr>
            <p:ph type="body" sz="quarter" idx="13"/>
          </p:nvPr>
        </p:nvSpPr>
        <p:spPr>
          <a:xfrm>
            <a:off x="7224156" y="1979802"/>
            <a:ext cx="3070025" cy="637563"/>
          </a:xfrm>
        </p:spPr>
        <p:txBody>
          <a:bodyPr/>
          <a:lstStyle/>
          <a:p>
            <a:r>
              <a:rPr lang="el-GR" sz="2000" dirty="0" err="1">
                <a:solidFill>
                  <a:schemeClr val="bg1"/>
                </a:solidFill>
              </a:rPr>
              <a:t>Επιμορφωνόμενοι</a:t>
            </a:r>
            <a:r>
              <a:rPr lang="el-GR" sz="2000" dirty="0">
                <a:solidFill>
                  <a:schemeClr val="bg1"/>
                </a:solidFill>
              </a:rPr>
              <a:t>/</a:t>
            </a:r>
            <a:r>
              <a:rPr lang="el-GR" sz="2000" dirty="0" err="1">
                <a:solidFill>
                  <a:schemeClr val="bg1"/>
                </a:solidFill>
              </a:rPr>
              <a:t>νες</a:t>
            </a:r>
            <a:r>
              <a:rPr lang="el-GR" sz="2000" dirty="0">
                <a:solidFill>
                  <a:schemeClr val="bg1"/>
                </a:solidFill>
              </a:rPr>
              <a:t> ΙΝΕΠ</a:t>
            </a:r>
          </a:p>
        </p:txBody>
      </p:sp>
      <p:sp>
        <p:nvSpPr>
          <p:cNvPr id="8" name="Θέση κειμένου 7">
            <a:extLst>
              <a:ext uri="{FF2B5EF4-FFF2-40B4-BE49-F238E27FC236}">
                <a16:creationId xmlns:a16="http://schemas.microsoft.com/office/drawing/2014/main" xmlns="" id="{DA4148BE-B4AF-45CC-93E7-B64B3B5C58AF}"/>
              </a:ext>
            </a:extLst>
          </p:cNvPr>
          <p:cNvSpPr>
            <a:spLocks noGrp="1"/>
          </p:cNvSpPr>
          <p:nvPr>
            <p:ph type="body" sz="half" idx="17"/>
          </p:nvPr>
        </p:nvSpPr>
        <p:spPr>
          <a:xfrm>
            <a:off x="7224156" y="2617365"/>
            <a:ext cx="3178193" cy="4240636"/>
          </a:xfrm>
        </p:spPr>
        <p:txBody>
          <a:bodyPr>
            <a:noAutofit/>
          </a:bodyPr>
          <a:lstStyle/>
          <a:p>
            <a:pPr marL="285750" indent="-285750">
              <a:buFont typeface="Wingdings" panose="05000000000000000000" pitchFamily="2" charset="2"/>
              <a:buChar char="ü"/>
            </a:pPr>
            <a:r>
              <a:rPr lang="el-GR" sz="1200" dirty="0">
                <a:solidFill>
                  <a:schemeClr val="bg1"/>
                </a:solidFill>
              </a:rPr>
              <a:t>Τον ενεργό ρόλο των εισηγητών στην διαδικασία της </a:t>
            </a:r>
            <a:r>
              <a:rPr lang="el-GR" sz="1200" dirty="0" err="1">
                <a:solidFill>
                  <a:schemeClr val="bg1"/>
                </a:solidFill>
              </a:rPr>
              <a:t>τηλεδίασκεψης</a:t>
            </a:r>
            <a:endParaRPr lang="el-GR" sz="1200" dirty="0">
              <a:solidFill>
                <a:schemeClr val="bg1"/>
              </a:solidFill>
            </a:endParaRPr>
          </a:p>
          <a:p>
            <a:pPr marL="285750" indent="-285750">
              <a:buFont typeface="Wingdings" panose="05000000000000000000" pitchFamily="2" charset="2"/>
              <a:buChar char="ü"/>
            </a:pPr>
            <a:r>
              <a:rPr lang="el-GR" sz="1200" dirty="0">
                <a:solidFill>
                  <a:schemeClr val="bg1"/>
                </a:solidFill>
              </a:rPr>
              <a:t>Η  αλληλεπίδρασης κατά τη διαδικασία και το μεγάλο ενδιαφέρον των </a:t>
            </a:r>
            <a:r>
              <a:rPr lang="el-GR" sz="1200" dirty="0" err="1">
                <a:solidFill>
                  <a:schemeClr val="bg1"/>
                </a:solidFill>
              </a:rPr>
              <a:t>επιμορφωνόμενων</a:t>
            </a:r>
            <a:r>
              <a:rPr lang="el-GR" sz="1200" dirty="0">
                <a:solidFill>
                  <a:schemeClr val="bg1"/>
                </a:solidFill>
              </a:rPr>
              <a:t> για ουσιαστική συμμετοχή </a:t>
            </a:r>
          </a:p>
          <a:p>
            <a:pPr marL="285750" indent="-285750">
              <a:buFont typeface="Wingdings" panose="05000000000000000000" pitchFamily="2" charset="2"/>
              <a:buChar char="ü"/>
            </a:pPr>
            <a:r>
              <a:rPr lang="el-GR" sz="1200" dirty="0">
                <a:solidFill>
                  <a:schemeClr val="bg1"/>
                </a:solidFill>
              </a:rPr>
              <a:t>Οι δυνατότητες της μεθόδου της τηλεδιάσκεψης πλατφόρμας που χρησιμοποιήθηκε</a:t>
            </a:r>
          </a:p>
          <a:p>
            <a:pPr marL="285750" indent="-285750">
              <a:buFont typeface="Wingdings" panose="05000000000000000000" pitchFamily="2" charset="2"/>
              <a:buChar char="ü"/>
            </a:pPr>
            <a:r>
              <a:rPr lang="el-GR" sz="1200" dirty="0">
                <a:solidFill>
                  <a:schemeClr val="bg1"/>
                </a:solidFill>
              </a:rPr>
              <a:t>Η οργανωτική και τεχνική υποστήριξη των δράσεων  καθώς και τη γρήγορη ανταπόκριση στις συνθήκες της πανδημίας από το ΕΚΔΔΑ</a:t>
            </a:r>
          </a:p>
          <a:p>
            <a:pPr marL="285750" indent="-285750">
              <a:buFont typeface="Wingdings" panose="05000000000000000000" pitchFamily="2" charset="2"/>
              <a:buChar char="ü"/>
            </a:pPr>
            <a:r>
              <a:rPr lang="el-GR" sz="1200" i="1" dirty="0">
                <a:solidFill>
                  <a:schemeClr val="bg1"/>
                </a:solidFill>
              </a:rPr>
              <a:t>Τις </a:t>
            </a:r>
            <a:r>
              <a:rPr lang="el-GR" sz="1200" dirty="0">
                <a:solidFill>
                  <a:schemeClr val="bg1"/>
                </a:solidFill>
              </a:rPr>
              <a:t>γνώσεις που αποκτήθηκαν από τη συμμετοχή τους και την κάλυψη των επιμορφωτικών τους αναγκών</a:t>
            </a:r>
          </a:p>
          <a:p>
            <a:pPr marL="285750" indent="-285750">
              <a:buFont typeface="Wingdings" panose="05000000000000000000" pitchFamily="2" charset="2"/>
              <a:buChar char="ü"/>
            </a:pPr>
            <a:r>
              <a:rPr lang="el-GR" sz="1200" dirty="0">
                <a:solidFill>
                  <a:schemeClr val="bg1"/>
                </a:solidFill>
              </a:rPr>
              <a:t>το αίσθημα ασφάλειας που είχαν από την αποστάσεως επιμόρφωση ως στοιχείο αντιμετώπισης της υφιστάμενης πανδημικής κρίσης</a:t>
            </a:r>
            <a:endParaRPr lang="el-GR" sz="1200" i="1" dirty="0">
              <a:solidFill>
                <a:schemeClr val="bg1"/>
              </a:solidFill>
            </a:endParaRPr>
          </a:p>
        </p:txBody>
      </p:sp>
      <p:sp>
        <p:nvSpPr>
          <p:cNvPr id="10" name="Τίτλος 1">
            <a:extLst>
              <a:ext uri="{FF2B5EF4-FFF2-40B4-BE49-F238E27FC236}">
                <a16:creationId xmlns:a16="http://schemas.microsoft.com/office/drawing/2014/main" xmlns="" id="{73EA50E8-4611-4E69-8288-5571FBCA28B7}"/>
              </a:ext>
            </a:extLst>
          </p:cNvPr>
          <p:cNvSpPr>
            <a:spLocks noGrp="1"/>
          </p:cNvSpPr>
          <p:nvPr>
            <p:ph type="title"/>
          </p:nvPr>
        </p:nvSpPr>
        <p:spPr>
          <a:xfrm>
            <a:off x="669222" y="753228"/>
            <a:ext cx="9624960" cy="1080938"/>
          </a:xfrm>
        </p:spPr>
        <p:txBody>
          <a:bodyPr>
            <a:normAutofit fontScale="90000"/>
          </a:bodyPr>
          <a:lstStyle/>
          <a:p>
            <a:r>
              <a:rPr lang="el-GR" dirty="0"/>
              <a:t> Στοιχεία που δημιούργησαν θετικές εντυπώσεις κατά τη συμμετοχή σας στο πρόγραμμα </a:t>
            </a:r>
            <a:r>
              <a:rPr lang="el-GR" dirty="0" err="1"/>
              <a:t>τηλεκπαίδευσης</a:t>
            </a:r>
            <a:r>
              <a:rPr lang="el-GR" dirty="0"/>
              <a:t> του ΕΚΔΔΑ</a:t>
            </a:r>
          </a:p>
        </p:txBody>
      </p:sp>
    </p:spTree>
    <p:extLst>
      <p:ext uri="{BB962C8B-B14F-4D97-AF65-F5344CB8AC3E}">
        <p14:creationId xmlns:p14="http://schemas.microsoft.com/office/powerpoint/2010/main" val="818703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xmlns="" id="{1567B264-DF24-4DC8-9043-FE0B7BCA6A85}"/>
              </a:ext>
            </a:extLst>
          </p:cNvPr>
          <p:cNvSpPr>
            <a:spLocks noGrp="1"/>
          </p:cNvSpPr>
          <p:nvPr>
            <p:ph type="body" idx="1"/>
          </p:nvPr>
        </p:nvSpPr>
        <p:spPr>
          <a:xfrm>
            <a:off x="660946" y="1979802"/>
            <a:ext cx="3070034" cy="637563"/>
          </a:xfrm>
        </p:spPr>
        <p:txBody>
          <a:bodyPr/>
          <a:lstStyle/>
          <a:p>
            <a:r>
              <a:rPr lang="el-GR" sz="2000" dirty="0">
                <a:solidFill>
                  <a:schemeClr val="bg1"/>
                </a:solidFill>
              </a:rPr>
              <a:t>Εκπαιδευτές/τριες ΕΚΔΔΑ</a:t>
            </a:r>
          </a:p>
        </p:txBody>
      </p:sp>
      <p:sp>
        <p:nvSpPr>
          <p:cNvPr id="4" name="Θέση κειμένου 3">
            <a:extLst>
              <a:ext uri="{FF2B5EF4-FFF2-40B4-BE49-F238E27FC236}">
                <a16:creationId xmlns:a16="http://schemas.microsoft.com/office/drawing/2014/main" xmlns="" id="{0E9AE29A-ED51-474D-9B36-20C8C702EE9D}"/>
              </a:ext>
            </a:extLst>
          </p:cNvPr>
          <p:cNvSpPr>
            <a:spLocks noGrp="1"/>
          </p:cNvSpPr>
          <p:nvPr>
            <p:ph type="body" sz="half" idx="15"/>
          </p:nvPr>
        </p:nvSpPr>
        <p:spPr>
          <a:xfrm>
            <a:off x="680322" y="2541864"/>
            <a:ext cx="3049702" cy="4316136"/>
          </a:xfrm>
        </p:spPr>
        <p:txBody>
          <a:bodyPr>
            <a:normAutofit fontScale="92500" lnSpcReduction="20000"/>
          </a:bodyPr>
          <a:lstStyle/>
          <a:p>
            <a:pPr marL="285750" indent="-285750">
              <a:buFont typeface="Wingdings" panose="05000000000000000000" pitchFamily="2" charset="2"/>
              <a:buChar char="ü"/>
            </a:pPr>
            <a:r>
              <a:rPr lang="el-GR" dirty="0">
                <a:solidFill>
                  <a:schemeClr val="bg1"/>
                </a:solidFill>
              </a:rPr>
              <a:t>Προετοιμασία των εκπαιδευομένων για τη συμμετοχή τους στην </a:t>
            </a:r>
            <a:r>
              <a:rPr lang="el-GR" dirty="0" err="1">
                <a:solidFill>
                  <a:schemeClr val="bg1"/>
                </a:solidFill>
              </a:rPr>
              <a:t>τηλεκπαίδευση</a:t>
            </a:r>
            <a:endParaRPr lang="el-GR" dirty="0">
              <a:solidFill>
                <a:schemeClr val="bg1"/>
              </a:solidFill>
            </a:endParaRPr>
          </a:p>
          <a:p>
            <a:pPr marL="285750" indent="-285750">
              <a:buFont typeface="Wingdings" panose="05000000000000000000" pitchFamily="2" charset="2"/>
              <a:buChar char="ü"/>
            </a:pPr>
            <a:r>
              <a:rPr lang="el-GR" dirty="0">
                <a:solidFill>
                  <a:schemeClr val="bg1"/>
                </a:solidFill>
              </a:rPr>
              <a:t>Πληρέστερη εκμετάλλευση όλων των δυνατοτήτων της πλατφόρμας</a:t>
            </a:r>
          </a:p>
          <a:p>
            <a:pPr marL="285750" indent="-285750">
              <a:buFont typeface="Wingdings" panose="05000000000000000000" pitchFamily="2" charset="2"/>
              <a:buChar char="ü"/>
            </a:pPr>
            <a:r>
              <a:rPr lang="el-GR" dirty="0">
                <a:solidFill>
                  <a:schemeClr val="bg1"/>
                </a:solidFill>
              </a:rPr>
              <a:t>Συνδυασμός  των μεθόδων της σύγχρονη εξ αποστάσεως εκπαίδευσης  και της ασύγχρονης εξ αποστάσεως εκπαίδευσης</a:t>
            </a:r>
          </a:p>
          <a:p>
            <a:pPr marL="285750" indent="-285750">
              <a:buFont typeface="Wingdings" panose="05000000000000000000" pitchFamily="2" charset="2"/>
              <a:buChar char="ü"/>
            </a:pPr>
            <a:r>
              <a:rPr lang="el-GR" dirty="0">
                <a:solidFill>
                  <a:schemeClr val="bg1"/>
                </a:solidFill>
              </a:rPr>
              <a:t> Προσαρμογής του χρόνου της εκπαίδευσης ώστε να προσεγγίζουν οι συνθήκες αυτές της βιωματικής μάθησης</a:t>
            </a:r>
          </a:p>
          <a:p>
            <a:pPr marL="285750" indent="-285750">
              <a:buFont typeface="Wingdings" panose="05000000000000000000" pitchFamily="2" charset="2"/>
              <a:buChar char="ü"/>
            </a:pPr>
            <a:r>
              <a:rPr lang="el-GR" dirty="0">
                <a:solidFill>
                  <a:schemeClr val="bg1"/>
                </a:solidFill>
              </a:rPr>
              <a:t>Ενίσχυση της τεχνικής υποστήριξης, Πληροφοριακών συστημάτων, υποδομών και υλικού </a:t>
            </a:r>
            <a:r>
              <a:rPr lang="el-GR" dirty="0" err="1">
                <a:solidFill>
                  <a:schemeClr val="bg1"/>
                </a:solidFill>
              </a:rPr>
              <a:t>συμφωνα</a:t>
            </a:r>
            <a:r>
              <a:rPr lang="el-GR" dirty="0">
                <a:solidFill>
                  <a:schemeClr val="bg1"/>
                </a:solidFill>
              </a:rPr>
              <a:t> με τα χαρακτηριστικά της </a:t>
            </a:r>
            <a:r>
              <a:rPr lang="el-GR" dirty="0" err="1">
                <a:solidFill>
                  <a:schemeClr val="bg1"/>
                </a:solidFill>
              </a:rPr>
              <a:t>τηλεκπαίδευσης</a:t>
            </a:r>
            <a:endParaRPr lang="el-GR" dirty="0">
              <a:solidFill>
                <a:schemeClr val="bg1"/>
              </a:solidFill>
            </a:endParaRPr>
          </a:p>
          <a:p>
            <a:pPr marL="285750" indent="-285750">
              <a:buFont typeface="Wingdings" panose="05000000000000000000" pitchFamily="2" charset="2"/>
              <a:buChar char="ü"/>
            </a:pPr>
            <a:r>
              <a:rPr lang="el-GR" dirty="0">
                <a:solidFill>
                  <a:schemeClr val="bg1"/>
                </a:solidFill>
              </a:rPr>
              <a:t>Δράσεις σχεδιασμένες εξ αρχής για να υλοποιηθούν με </a:t>
            </a:r>
            <a:r>
              <a:rPr lang="el-GR" dirty="0" err="1">
                <a:solidFill>
                  <a:schemeClr val="bg1"/>
                </a:solidFill>
              </a:rPr>
              <a:t>τηλεκπαίδευση</a:t>
            </a:r>
            <a:r>
              <a:rPr lang="el-GR" dirty="0">
                <a:solidFill>
                  <a:schemeClr val="bg1"/>
                </a:solidFill>
              </a:rPr>
              <a:t> και όχι αποτέλεσμα προσαρμογής</a:t>
            </a:r>
          </a:p>
          <a:p>
            <a:pPr marL="285750" indent="-285750">
              <a:buFont typeface="Wingdings" panose="05000000000000000000" pitchFamily="2" charset="2"/>
              <a:buChar char="ü"/>
            </a:pPr>
            <a:r>
              <a:rPr lang="el-GR" dirty="0">
                <a:solidFill>
                  <a:schemeClr val="bg1"/>
                </a:solidFill>
              </a:rPr>
              <a:t>Διαδικασία αξιολόγησης (ΤΕΣΤ)</a:t>
            </a:r>
          </a:p>
        </p:txBody>
      </p:sp>
      <p:sp>
        <p:nvSpPr>
          <p:cNvPr id="5" name="Θέση κειμένου 4">
            <a:extLst>
              <a:ext uri="{FF2B5EF4-FFF2-40B4-BE49-F238E27FC236}">
                <a16:creationId xmlns:a16="http://schemas.microsoft.com/office/drawing/2014/main" xmlns="" id="{975D2E49-24DD-4A68-A05B-AD70A27A5249}"/>
              </a:ext>
            </a:extLst>
          </p:cNvPr>
          <p:cNvSpPr>
            <a:spLocks noGrp="1"/>
          </p:cNvSpPr>
          <p:nvPr>
            <p:ph type="body" sz="quarter" idx="3"/>
          </p:nvPr>
        </p:nvSpPr>
        <p:spPr>
          <a:xfrm>
            <a:off x="3956025" y="1979802"/>
            <a:ext cx="3063240" cy="419449"/>
          </a:xfrm>
        </p:spPr>
        <p:txBody>
          <a:bodyPr/>
          <a:lstStyle/>
          <a:p>
            <a:r>
              <a:rPr lang="el-GR" sz="2000" dirty="0">
                <a:solidFill>
                  <a:schemeClr val="bg1"/>
                </a:solidFill>
              </a:rPr>
              <a:t>Σπουδαστές/τριες ΕΣΔΔΑ</a:t>
            </a:r>
          </a:p>
        </p:txBody>
      </p:sp>
      <p:sp>
        <p:nvSpPr>
          <p:cNvPr id="6" name="Θέση κειμένου 5">
            <a:extLst>
              <a:ext uri="{FF2B5EF4-FFF2-40B4-BE49-F238E27FC236}">
                <a16:creationId xmlns:a16="http://schemas.microsoft.com/office/drawing/2014/main" xmlns="" id="{1C31A187-1281-4E7A-8326-CA79CD933A70}"/>
              </a:ext>
            </a:extLst>
          </p:cNvPr>
          <p:cNvSpPr>
            <a:spLocks noGrp="1"/>
          </p:cNvSpPr>
          <p:nvPr>
            <p:ph type="body" sz="half" idx="16"/>
          </p:nvPr>
        </p:nvSpPr>
        <p:spPr>
          <a:xfrm>
            <a:off x="3945470" y="2541864"/>
            <a:ext cx="3063240" cy="4316136"/>
          </a:xfrm>
        </p:spPr>
        <p:txBody>
          <a:bodyPr>
            <a:normAutofit lnSpcReduction="10000"/>
          </a:bodyPr>
          <a:lstStyle/>
          <a:p>
            <a:pPr marL="285750" indent="-285750">
              <a:buFont typeface="Wingdings" panose="05000000000000000000" pitchFamily="2" charset="2"/>
              <a:buChar char="ü"/>
            </a:pPr>
            <a:r>
              <a:rPr lang="el-GR" dirty="0">
                <a:solidFill>
                  <a:schemeClr val="bg1"/>
                </a:solidFill>
              </a:rPr>
              <a:t>Βελτίωση των τεχνικών χαρακτηριστικών αδιάκοπη δικτυακή σύνδεση, ενημέρωση συμμετεχόντων για αναγκαίο εξοπλισμό </a:t>
            </a:r>
          </a:p>
          <a:p>
            <a:pPr marL="285750" indent="-285750">
              <a:buFont typeface="Wingdings" panose="05000000000000000000" pitchFamily="2" charset="2"/>
              <a:buChar char="ü"/>
            </a:pPr>
            <a:r>
              <a:rPr lang="el-GR" dirty="0">
                <a:solidFill>
                  <a:schemeClr val="bg1"/>
                </a:solidFill>
              </a:rPr>
              <a:t>αναγκαιότητα προσαρμογής των παραγόντων της εκπαιδευτικής διαδικασίας στις συνθήκες της </a:t>
            </a:r>
            <a:r>
              <a:rPr lang="el-GR" dirty="0" err="1">
                <a:solidFill>
                  <a:schemeClr val="bg1"/>
                </a:solidFill>
              </a:rPr>
              <a:t>τηλεκπαίδευσης</a:t>
            </a:r>
            <a:endParaRPr lang="el-GR" dirty="0">
              <a:solidFill>
                <a:schemeClr val="bg1"/>
              </a:solidFill>
            </a:endParaRPr>
          </a:p>
          <a:p>
            <a:pPr marL="285750" indent="-285750">
              <a:buFont typeface="Wingdings" panose="05000000000000000000" pitchFamily="2" charset="2"/>
              <a:buChar char="ü"/>
            </a:pPr>
            <a:r>
              <a:rPr lang="el-GR" dirty="0">
                <a:solidFill>
                  <a:schemeClr val="bg1"/>
                </a:solidFill>
              </a:rPr>
              <a:t>βελτίωσης της </a:t>
            </a:r>
            <a:r>
              <a:rPr lang="el-GR" dirty="0" err="1">
                <a:solidFill>
                  <a:schemeClr val="bg1"/>
                </a:solidFill>
              </a:rPr>
              <a:t>διάδρασης</a:t>
            </a:r>
            <a:r>
              <a:rPr lang="el-GR" dirty="0">
                <a:solidFill>
                  <a:schemeClr val="bg1"/>
                </a:solidFill>
              </a:rPr>
              <a:t> μεταξύ των συμμετεχόντων με την δημιουργία ομάδων εργασίας στο πλαίσιο της τηλεδιάσκεψης</a:t>
            </a:r>
          </a:p>
          <a:p>
            <a:pPr marL="285750" indent="-285750">
              <a:buFont typeface="Wingdings" panose="05000000000000000000" pitchFamily="2" charset="2"/>
              <a:buChar char="ü"/>
            </a:pPr>
            <a:r>
              <a:rPr lang="el-GR" dirty="0">
                <a:solidFill>
                  <a:schemeClr val="bg1"/>
                </a:solidFill>
              </a:rPr>
              <a:t>Βελτίωση της χρονικής διάρκειας της εκπαίδευσης ώστε να μειώνεται η πιθανότητα κόπωσης</a:t>
            </a:r>
          </a:p>
          <a:p>
            <a:pPr marL="285750" indent="-285750">
              <a:buFont typeface="Wingdings" panose="05000000000000000000" pitchFamily="2" charset="2"/>
              <a:buChar char="ü"/>
            </a:pPr>
            <a:r>
              <a:rPr lang="el-GR" dirty="0">
                <a:solidFill>
                  <a:schemeClr val="bg1"/>
                </a:solidFill>
              </a:rPr>
              <a:t>Επιλογή της δια ζώσης εκπαίδευσης για κάποια αντικείμενα</a:t>
            </a:r>
          </a:p>
        </p:txBody>
      </p:sp>
      <p:sp>
        <p:nvSpPr>
          <p:cNvPr id="7" name="Θέση κειμένου 6">
            <a:extLst>
              <a:ext uri="{FF2B5EF4-FFF2-40B4-BE49-F238E27FC236}">
                <a16:creationId xmlns:a16="http://schemas.microsoft.com/office/drawing/2014/main" xmlns="" id="{E4B4992E-E7F8-46A0-9B39-ECC9688EE90B}"/>
              </a:ext>
            </a:extLst>
          </p:cNvPr>
          <p:cNvSpPr>
            <a:spLocks noGrp="1"/>
          </p:cNvSpPr>
          <p:nvPr>
            <p:ph type="body" sz="quarter" idx="13"/>
          </p:nvPr>
        </p:nvSpPr>
        <p:spPr>
          <a:xfrm>
            <a:off x="7224156" y="1979802"/>
            <a:ext cx="3070025" cy="637563"/>
          </a:xfrm>
        </p:spPr>
        <p:txBody>
          <a:bodyPr/>
          <a:lstStyle/>
          <a:p>
            <a:r>
              <a:rPr lang="el-GR" sz="2000" dirty="0" err="1">
                <a:solidFill>
                  <a:schemeClr val="bg1"/>
                </a:solidFill>
              </a:rPr>
              <a:t>Επιμορφωνόμενοι</a:t>
            </a:r>
            <a:r>
              <a:rPr lang="el-GR" sz="2000" dirty="0">
                <a:solidFill>
                  <a:schemeClr val="bg1"/>
                </a:solidFill>
              </a:rPr>
              <a:t>/</a:t>
            </a:r>
            <a:r>
              <a:rPr lang="el-GR" sz="2000" dirty="0" err="1">
                <a:solidFill>
                  <a:schemeClr val="bg1"/>
                </a:solidFill>
              </a:rPr>
              <a:t>νες</a:t>
            </a:r>
            <a:r>
              <a:rPr lang="el-GR" sz="2000" dirty="0">
                <a:solidFill>
                  <a:schemeClr val="bg1"/>
                </a:solidFill>
              </a:rPr>
              <a:t> ΙΝΕΠ</a:t>
            </a:r>
          </a:p>
        </p:txBody>
      </p:sp>
      <p:sp>
        <p:nvSpPr>
          <p:cNvPr id="8" name="Θέση κειμένου 7">
            <a:extLst>
              <a:ext uri="{FF2B5EF4-FFF2-40B4-BE49-F238E27FC236}">
                <a16:creationId xmlns:a16="http://schemas.microsoft.com/office/drawing/2014/main" xmlns="" id="{DA4148BE-B4AF-45CC-93E7-B64B3B5C58AF}"/>
              </a:ext>
            </a:extLst>
          </p:cNvPr>
          <p:cNvSpPr>
            <a:spLocks noGrp="1"/>
          </p:cNvSpPr>
          <p:nvPr>
            <p:ph type="body" sz="half" idx="17"/>
          </p:nvPr>
        </p:nvSpPr>
        <p:spPr>
          <a:xfrm>
            <a:off x="7224156" y="2617365"/>
            <a:ext cx="4189802" cy="4240636"/>
          </a:xfrm>
        </p:spPr>
        <p:txBody>
          <a:bodyPr>
            <a:noAutofit/>
          </a:bodyPr>
          <a:lstStyle/>
          <a:p>
            <a:pPr marL="285750" indent="-285750">
              <a:buFont typeface="Wingdings" panose="05000000000000000000" pitchFamily="2" charset="2"/>
              <a:buChar char="ü"/>
            </a:pPr>
            <a:r>
              <a:rPr lang="el-GR" sz="1100" dirty="0">
                <a:solidFill>
                  <a:schemeClr val="bg1"/>
                </a:solidFill>
              </a:rPr>
              <a:t>Μεταβολή της χρονική διάρκεια και του πλήθους των συμμετεχόντων συμβατή με τις συνθήκες της </a:t>
            </a:r>
            <a:r>
              <a:rPr lang="el-GR" sz="1100" dirty="0" err="1">
                <a:solidFill>
                  <a:schemeClr val="bg1"/>
                </a:solidFill>
              </a:rPr>
              <a:t>τηλεκπαίδευσης</a:t>
            </a:r>
            <a:endParaRPr lang="el-GR" sz="1100" dirty="0">
              <a:solidFill>
                <a:schemeClr val="bg1"/>
              </a:solidFill>
            </a:endParaRPr>
          </a:p>
          <a:p>
            <a:pPr marL="285750" indent="-285750">
              <a:buFont typeface="Wingdings" panose="05000000000000000000" pitchFamily="2" charset="2"/>
              <a:buChar char="ü"/>
            </a:pPr>
            <a:r>
              <a:rPr lang="el-GR" sz="1100" dirty="0">
                <a:solidFill>
                  <a:schemeClr val="bg1"/>
                </a:solidFill>
              </a:rPr>
              <a:t>βελτίωση των συνθηκών αλληλεπίδρασης καλύτερη εκμετάλλευση των δυνατοτήτων των πολυμέσων</a:t>
            </a:r>
          </a:p>
          <a:p>
            <a:pPr marL="285750" indent="-285750">
              <a:buFont typeface="Wingdings" panose="05000000000000000000" pitchFamily="2" charset="2"/>
              <a:buChar char="ü"/>
            </a:pPr>
            <a:r>
              <a:rPr lang="el-GR" sz="1100" dirty="0">
                <a:solidFill>
                  <a:schemeClr val="bg1"/>
                </a:solidFill>
              </a:rPr>
              <a:t>βελτίωση και προσαρμογή όλων των παραγόντων υποστήριξης στις απαιτήσεις της </a:t>
            </a:r>
            <a:r>
              <a:rPr lang="el-GR" sz="1100" dirty="0" err="1">
                <a:solidFill>
                  <a:schemeClr val="bg1"/>
                </a:solidFill>
              </a:rPr>
              <a:t>δικτυοκεντρικής</a:t>
            </a:r>
            <a:r>
              <a:rPr lang="el-GR" sz="1100" dirty="0">
                <a:solidFill>
                  <a:schemeClr val="bg1"/>
                </a:solidFill>
              </a:rPr>
              <a:t> εξ αποστάσεως εκπαίδευσης εκσυγχρονισμός των τεχνικών υποδομών, σταθερή συνδεσιμότητα. </a:t>
            </a:r>
          </a:p>
          <a:p>
            <a:pPr marL="285750" indent="-285750">
              <a:buFont typeface="Wingdings" panose="05000000000000000000" pitchFamily="2" charset="2"/>
              <a:buChar char="ü"/>
            </a:pPr>
            <a:r>
              <a:rPr lang="el-GR" sz="1100" dirty="0">
                <a:solidFill>
                  <a:schemeClr val="bg1"/>
                </a:solidFill>
              </a:rPr>
              <a:t>η  πιθανή χρήση εναλλακτικών λογισμικών (πλατφόρμας) τηλεδιάσκεψης</a:t>
            </a:r>
          </a:p>
          <a:p>
            <a:pPr marL="285750" indent="-285750">
              <a:buFont typeface="Wingdings" panose="05000000000000000000" pitchFamily="2" charset="2"/>
              <a:buChar char="ü"/>
            </a:pPr>
            <a:r>
              <a:rPr lang="el-GR" sz="1100" dirty="0">
                <a:solidFill>
                  <a:schemeClr val="bg1"/>
                </a:solidFill>
              </a:rPr>
              <a:t>διαμόρφωση εξειδικευμένων οδηγιών για τη διευκόλυνση των απαραίτητων ενεργειών από τους συμμετέχοντες</a:t>
            </a:r>
          </a:p>
          <a:p>
            <a:pPr marL="285750" indent="-285750">
              <a:buFont typeface="Wingdings" panose="05000000000000000000" pitchFamily="2" charset="2"/>
              <a:buChar char="ü"/>
            </a:pPr>
            <a:r>
              <a:rPr lang="el-GR" sz="1100" dirty="0">
                <a:solidFill>
                  <a:schemeClr val="bg1"/>
                </a:solidFill>
              </a:rPr>
              <a:t>αλλαγή του τρόπου διεξαγωγής του Τεστ Αξιολόγησης</a:t>
            </a:r>
          </a:p>
          <a:p>
            <a:pPr marL="285750" indent="-285750">
              <a:buFont typeface="Wingdings" panose="05000000000000000000" pitchFamily="2" charset="2"/>
              <a:buChar char="ü"/>
            </a:pPr>
            <a:r>
              <a:rPr lang="el-GR" sz="1100" dirty="0" err="1">
                <a:solidFill>
                  <a:schemeClr val="bg1"/>
                </a:solidFill>
              </a:rPr>
              <a:t>στοχευμένης</a:t>
            </a:r>
            <a:r>
              <a:rPr lang="el-GR" sz="1100" dirty="0">
                <a:solidFill>
                  <a:schemeClr val="bg1"/>
                </a:solidFill>
              </a:rPr>
              <a:t> επιλογής των συμμετεχόντων εισηγητών/</a:t>
            </a:r>
            <a:r>
              <a:rPr lang="el-GR" sz="1100" dirty="0" err="1">
                <a:solidFill>
                  <a:schemeClr val="bg1"/>
                </a:solidFill>
              </a:rPr>
              <a:t>τριων</a:t>
            </a:r>
            <a:r>
              <a:rPr lang="el-GR" sz="1100" dirty="0">
                <a:solidFill>
                  <a:schemeClr val="bg1"/>
                </a:solidFill>
              </a:rPr>
              <a:t> και </a:t>
            </a:r>
            <a:r>
              <a:rPr lang="el-GR" sz="1100" dirty="0" err="1">
                <a:solidFill>
                  <a:schemeClr val="bg1"/>
                </a:solidFill>
              </a:rPr>
              <a:t>επιμορφωνόμενων</a:t>
            </a:r>
            <a:r>
              <a:rPr lang="el-GR" sz="1100" dirty="0">
                <a:solidFill>
                  <a:schemeClr val="bg1"/>
                </a:solidFill>
              </a:rPr>
              <a:t> στα προγράμματα τηλεδιάσκεψης</a:t>
            </a:r>
          </a:p>
          <a:p>
            <a:pPr marL="285750" indent="-285750">
              <a:buFont typeface="Wingdings" panose="05000000000000000000" pitchFamily="2" charset="2"/>
              <a:buChar char="ü"/>
            </a:pPr>
            <a:r>
              <a:rPr lang="el-GR" sz="1100" dirty="0">
                <a:solidFill>
                  <a:schemeClr val="bg1"/>
                </a:solidFill>
              </a:rPr>
              <a:t>υποστηρικτικές ενέργειες για αυτούς με λιγότερη εμπειρία</a:t>
            </a:r>
          </a:p>
          <a:p>
            <a:pPr marL="285750" indent="-285750">
              <a:buFont typeface="Wingdings" panose="05000000000000000000" pitchFamily="2" charset="2"/>
              <a:buChar char="ü"/>
            </a:pPr>
            <a:r>
              <a:rPr lang="el-GR" sz="1100" dirty="0">
                <a:solidFill>
                  <a:schemeClr val="bg1"/>
                </a:solidFill>
              </a:rPr>
              <a:t>συνδυασμό της </a:t>
            </a:r>
            <a:r>
              <a:rPr lang="el-GR" sz="1100" dirty="0" err="1">
                <a:solidFill>
                  <a:schemeClr val="bg1"/>
                </a:solidFill>
              </a:rPr>
              <a:t>τηλεκπαίδευσης</a:t>
            </a:r>
            <a:r>
              <a:rPr lang="el-GR" sz="1100" dirty="0">
                <a:solidFill>
                  <a:schemeClr val="bg1"/>
                </a:solidFill>
              </a:rPr>
              <a:t> με τις άλλες εκπαιδευτικές μεθόδους</a:t>
            </a:r>
          </a:p>
          <a:p>
            <a:pPr marL="285750" indent="-285750" algn="just">
              <a:buFont typeface="Wingdings" panose="05000000000000000000" pitchFamily="2" charset="2"/>
              <a:buChar char="ü"/>
            </a:pPr>
            <a:endParaRPr lang="el-GR" sz="1200" dirty="0"/>
          </a:p>
        </p:txBody>
      </p:sp>
      <p:sp>
        <p:nvSpPr>
          <p:cNvPr id="10" name="Τίτλος 1">
            <a:extLst>
              <a:ext uri="{FF2B5EF4-FFF2-40B4-BE49-F238E27FC236}">
                <a16:creationId xmlns:a16="http://schemas.microsoft.com/office/drawing/2014/main" xmlns="" id="{73EA50E8-4611-4E69-8288-5571FBCA28B7}"/>
              </a:ext>
            </a:extLst>
          </p:cNvPr>
          <p:cNvSpPr>
            <a:spLocks noGrp="1"/>
          </p:cNvSpPr>
          <p:nvPr>
            <p:ph type="title"/>
          </p:nvPr>
        </p:nvSpPr>
        <p:spPr>
          <a:xfrm>
            <a:off x="669222" y="753228"/>
            <a:ext cx="9624960" cy="1080938"/>
          </a:xfrm>
        </p:spPr>
        <p:txBody>
          <a:bodyPr>
            <a:normAutofit fontScale="90000"/>
          </a:bodyPr>
          <a:lstStyle/>
          <a:p>
            <a:r>
              <a:rPr lang="el-GR" dirty="0"/>
              <a:t> Στοιχεία που  μπορούσαν να βελτιωθεί στα επόμενα προγράμματα </a:t>
            </a:r>
            <a:r>
              <a:rPr lang="el-GR" dirty="0" err="1"/>
              <a:t>τηλεκπαίδευσης</a:t>
            </a:r>
            <a:r>
              <a:rPr lang="el-GR" dirty="0"/>
              <a:t> του ΕΚΔΔΑ</a:t>
            </a:r>
          </a:p>
        </p:txBody>
      </p:sp>
    </p:spTree>
    <p:extLst>
      <p:ext uri="{BB962C8B-B14F-4D97-AF65-F5344CB8AC3E}">
        <p14:creationId xmlns:p14="http://schemas.microsoft.com/office/powerpoint/2010/main" val="3484851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F0A477A-CBAB-40F0-8C29-2E5E0579FD8D}"/>
              </a:ext>
            </a:extLst>
          </p:cNvPr>
          <p:cNvSpPr>
            <a:spLocks noGrp="1"/>
          </p:cNvSpPr>
          <p:nvPr>
            <p:ph type="title"/>
          </p:nvPr>
        </p:nvSpPr>
        <p:spPr/>
        <p:txBody>
          <a:bodyPr/>
          <a:lstStyle/>
          <a:p>
            <a:r>
              <a:rPr lang="el-GR" b="1" dirty="0"/>
              <a:t>Συμπερασματικές Παρατηρήσεις</a:t>
            </a:r>
          </a:p>
        </p:txBody>
      </p:sp>
      <p:sp>
        <p:nvSpPr>
          <p:cNvPr id="3" name="Θέση περιεχομένου 2">
            <a:extLst>
              <a:ext uri="{FF2B5EF4-FFF2-40B4-BE49-F238E27FC236}">
                <a16:creationId xmlns:a16="http://schemas.microsoft.com/office/drawing/2014/main" xmlns="" id="{57138089-4A60-435D-B704-51689C754690}"/>
              </a:ext>
            </a:extLst>
          </p:cNvPr>
          <p:cNvSpPr>
            <a:spLocks noGrp="1"/>
          </p:cNvSpPr>
          <p:nvPr>
            <p:ph idx="1"/>
          </p:nvPr>
        </p:nvSpPr>
        <p:spPr>
          <a:xfrm>
            <a:off x="680321" y="1973180"/>
            <a:ext cx="11110626" cy="4884820"/>
          </a:xfrm>
        </p:spPr>
        <p:txBody>
          <a:bodyPr>
            <a:noAutofit/>
          </a:bodyPr>
          <a:lstStyle/>
          <a:p>
            <a:r>
              <a:rPr lang="el-GR" sz="1600" b="1" dirty="0">
                <a:solidFill>
                  <a:schemeClr val="bg1"/>
                </a:solidFill>
              </a:rPr>
              <a:t>Το ΕΚΔΔΑ ανταποκρίθηκε στις έκτακτες συνθήκες της πανδημίας του </a:t>
            </a:r>
            <a:r>
              <a:rPr lang="en-US" sz="1600" b="1" dirty="0" err="1">
                <a:solidFill>
                  <a:schemeClr val="bg1"/>
                </a:solidFill>
              </a:rPr>
              <a:t>Covid</a:t>
            </a:r>
            <a:r>
              <a:rPr lang="el-GR" sz="1600" b="1" dirty="0">
                <a:solidFill>
                  <a:schemeClr val="bg1"/>
                </a:solidFill>
              </a:rPr>
              <a:t>-19 με την εισαγωγή της τηλεδιάσκεψης ως βασικής πρακτικής διεξαγωγής του έργου του</a:t>
            </a:r>
          </a:p>
          <a:p>
            <a:endParaRPr lang="el-GR" sz="1600" b="1" dirty="0">
              <a:solidFill>
                <a:schemeClr val="bg1"/>
              </a:solidFill>
            </a:endParaRPr>
          </a:p>
          <a:p>
            <a:r>
              <a:rPr lang="el-GR" sz="1600" b="1" dirty="0">
                <a:solidFill>
                  <a:schemeClr val="bg1"/>
                </a:solidFill>
              </a:rPr>
              <a:t>Αναγκαία η διερεύνηση αξιολόγησης των επιπτώσεων αυτής της έκτακτης πραγματικότητας. Επίκεντρο της διαδικασίας αξιολόγησης  η καταγραφή των θέσεων των εμπλεκόμενων στις δράσεις</a:t>
            </a:r>
          </a:p>
          <a:p>
            <a:r>
              <a:rPr lang="el-GR" sz="1600" b="1" dirty="0">
                <a:solidFill>
                  <a:schemeClr val="bg1"/>
                </a:solidFill>
              </a:rPr>
              <a:t>Από τα αποτελέσματα της έρευνας προκύπτει ότι η εφαρμογή αυτής της εκπαιδευτικής μεθόδου ήταν επιτυχημένη Ωστόσο η δυναμική αυτής της εκπαιδευτικής μεθόδου ξεπερνά τις ανάγκες που προκλήθηκαν στη συγκεκριμένη χρονική συγκυρία</a:t>
            </a:r>
          </a:p>
          <a:p>
            <a:endParaRPr lang="en-US" sz="1600" b="1" dirty="0">
              <a:solidFill>
                <a:schemeClr val="bg1"/>
              </a:solidFill>
            </a:endParaRPr>
          </a:p>
          <a:p>
            <a:r>
              <a:rPr lang="el-GR" sz="1600" b="1" dirty="0">
                <a:solidFill>
                  <a:schemeClr val="bg1"/>
                </a:solidFill>
              </a:rPr>
              <a:t>Η χρήση της </a:t>
            </a:r>
            <a:r>
              <a:rPr lang="el-GR" sz="1600" b="1" dirty="0" err="1">
                <a:solidFill>
                  <a:schemeClr val="bg1"/>
                </a:solidFill>
              </a:rPr>
              <a:t>τηλεκπαίδευσης</a:t>
            </a:r>
            <a:r>
              <a:rPr lang="en-US" sz="1600" b="1" dirty="0">
                <a:solidFill>
                  <a:schemeClr val="bg1"/>
                </a:solidFill>
              </a:rPr>
              <a:t> </a:t>
            </a:r>
            <a:r>
              <a:rPr lang="el-GR" sz="1600" b="1" dirty="0">
                <a:solidFill>
                  <a:schemeClr val="bg1"/>
                </a:solidFill>
              </a:rPr>
              <a:t>θα πρέπει να ενταθεί  στο πλαίσιο του συνολικού σχεδιασμού του εκπαιδευτικού και επιμορφωτικού έργου και να συνδυαστεί με μία σειρά συμπληρωματικών ενεργειών, που θα επιτρέψουν την επιτυχή και ολοκληρωμένη εφαρμογή της μεθόδου. Η ενίσχυση τη </a:t>
            </a:r>
            <a:r>
              <a:rPr lang="el-GR" sz="1600" b="1" dirty="0" err="1">
                <a:solidFill>
                  <a:schemeClr val="bg1"/>
                </a:solidFill>
              </a:rPr>
              <a:t>τηλεκπαίδευσης</a:t>
            </a:r>
            <a:r>
              <a:rPr lang="el-GR" sz="1600" b="1" dirty="0">
                <a:solidFill>
                  <a:schemeClr val="bg1"/>
                </a:solidFill>
              </a:rPr>
              <a:t> θα πρέπει να υλοποιείται σε ένα πλαίσιο που επιτρέπει το συνδυασμό διαφορετικών εκπαιδευτικών προτύπων και την επιλογή της κατάλληλης μεθόδου, συμφωνά με τα χαρακτηριστικά κάθε δράσης.</a:t>
            </a:r>
          </a:p>
          <a:p>
            <a:pPr marL="0" indent="0">
              <a:buNone/>
            </a:pPr>
            <a:endParaRPr lang="el-GR" sz="1600" b="1" dirty="0">
              <a:solidFill>
                <a:schemeClr val="bg1"/>
              </a:solidFill>
            </a:endParaRPr>
          </a:p>
          <a:p>
            <a:r>
              <a:rPr lang="el-GR" sz="1600" b="1" dirty="0">
                <a:solidFill>
                  <a:schemeClr val="bg1"/>
                </a:solidFill>
              </a:rPr>
              <a:t>το ΕΚΔΔΑ θα πρέπει να μεταβάλλει τα οργανωτικά του πρότυπα, καθώς και να εξειδικεύσει τη διοικητική και τεχνική υποστήριξη που παρέχει, ώστε να είναι συμβατές με ένα </a:t>
            </a:r>
            <a:r>
              <a:rPr lang="el-GR" sz="1600" b="1" dirty="0" err="1">
                <a:solidFill>
                  <a:schemeClr val="bg1"/>
                </a:solidFill>
              </a:rPr>
              <a:t>δικτυοκεντρικό</a:t>
            </a:r>
            <a:r>
              <a:rPr lang="el-GR" sz="1600" b="1" dirty="0">
                <a:solidFill>
                  <a:schemeClr val="bg1"/>
                </a:solidFill>
              </a:rPr>
              <a:t> </a:t>
            </a:r>
            <a:r>
              <a:rPr lang="el-GR" sz="1800" b="1" dirty="0">
                <a:solidFill>
                  <a:schemeClr val="bg1"/>
                </a:solidFill>
              </a:rPr>
              <a:t>περιβάλλον</a:t>
            </a:r>
          </a:p>
        </p:txBody>
      </p:sp>
    </p:spTree>
    <p:extLst>
      <p:ext uri="{BB962C8B-B14F-4D97-AF65-F5344CB8AC3E}">
        <p14:creationId xmlns:p14="http://schemas.microsoft.com/office/powerpoint/2010/main" val="4141046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F0A477A-CBAB-40F0-8C29-2E5E0579FD8D}"/>
              </a:ext>
            </a:extLst>
          </p:cNvPr>
          <p:cNvSpPr>
            <a:spLocks noGrp="1"/>
          </p:cNvSpPr>
          <p:nvPr>
            <p:ph type="title"/>
          </p:nvPr>
        </p:nvSpPr>
        <p:spPr>
          <a:xfrm>
            <a:off x="680321" y="753227"/>
            <a:ext cx="9613861" cy="1300161"/>
          </a:xfrm>
        </p:spPr>
        <p:txBody>
          <a:bodyPr>
            <a:normAutofit fontScale="90000"/>
          </a:bodyPr>
          <a:lstStyle/>
          <a:p>
            <a:r>
              <a:rPr lang="el-GR" sz="2200" b="1" dirty="0"/>
              <a:t>Ο ρόλος και τα όρια της </a:t>
            </a:r>
            <a:r>
              <a:rPr lang="el-GR" sz="2200" b="1" dirty="0" err="1"/>
              <a:t>δικτυοκεντρικής</a:t>
            </a:r>
            <a:r>
              <a:rPr lang="el-GR" sz="2200" b="1" dirty="0"/>
              <a:t> εξ αποστάσεως εκπαίδευσης στο πλαίσιο του εκπαιδευτικού και επιμορφωτικού έργου του ΕΚΔΔΑ - Παρουσίαση των Αποτελεσμάτων Έρευνας του Ι.Τ.Ε.Κ.</a:t>
            </a:r>
            <a:r>
              <a:rPr lang="el-GR" b="1" dirty="0"/>
              <a:t/>
            </a:r>
            <a:br>
              <a:rPr lang="el-GR" b="1" dirty="0"/>
            </a:br>
            <a:endParaRPr lang="el-GR" b="1" dirty="0"/>
          </a:p>
        </p:txBody>
      </p:sp>
      <p:sp>
        <p:nvSpPr>
          <p:cNvPr id="3" name="Θέση περιεχομένου 2">
            <a:extLst>
              <a:ext uri="{FF2B5EF4-FFF2-40B4-BE49-F238E27FC236}">
                <a16:creationId xmlns:a16="http://schemas.microsoft.com/office/drawing/2014/main" xmlns="" id="{57138089-4A60-435D-B704-51689C754690}"/>
              </a:ext>
            </a:extLst>
          </p:cNvPr>
          <p:cNvSpPr>
            <a:spLocks noGrp="1"/>
          </p:cNvSpPr>
          <p:nvPr>
            <p:ph idx="1"/>
          </p:nvPr>
        </p:nvSpPr>
        <p:spPr/>
        <p:txBody>
          <a:bodyPr>
            <a:normAutofit/>
          </a:bodyPr>
          <a:lstStyle/>
          <a:p>
            <a:endParaRPr lang="el-GR" dirty="0"/>
          </a:p>
          <a:p>
            <a:r>
              <a:rPr lang="el-GR" sz="4000" dirty="0"/>
              <a:t>Ευχαριστώ πολύ για την Προσοχή σας</a:t>
            </a:r>
          </a:p>
          <a:p>
            <a:endParaRPr lang="el-GR" dirty="0"/>
          </a:p>
          <a:p>
            <a:endParaRPr lang="el-GR" dirty="0"/>
          </a:p>
          <a:p>
            <a:r>
              <a:rPr lang="el-GR" dirty="0"/>
              <a:t> Η έρευνα είναι διαθέσιμη στο Ψηφιακό Αποθετήριο του ΕΚΔΔΑ</a:t>
            </a:r>
          </a:p>
          <a:p>
            <a:pPr marL="0" indent="0">
              <a:buNone/>
            </a:pPr>
            <a:r>
              <a:rPr lang="el-GR" dirty="0"/>
              <a:t> </a:t>
            </a:r>
            <a:r>
              <a:rPr lang="en-US" dirty="0"/>
              <a:t>https://digitalrepository.ekdd.gr/</a:t>
            </a:r>
            <a:endParaRPr lang="el-GR" dirty="0"/>
          </a:p>
        </p:txBody>
      </p:sp>
    </p:spTree>
    <p:extLst>
      <p:ext uri="{BB962C8B-B14F-4D97-AF65-F5344CB8AC3E}">
        <p14:creationId xmlns:p14="http://schemas.microsoft.com/office/powerpoint/2010/main" val="1052204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FCA591A-7785-43E6-BBA9-66A51BE7C1C7}"/>
              </a:ext>
            </a:extLst>
          </p:cNvPr>
          <p:cNvSpPr>
            <a:spLocks noGrp="1"/>
          </p:cNvSpPr>
          <p:nvPr>
            <p:ph type="title"/>
          </p:nvPr>
        </p:nvSpPr>
        <p:spPr/>
        <p:txBody>
          <a:bodyPr>
            <a:normAutofit fontScale="90000"/>
          </a:bodyPr>
          <a:lstStyle/>
          <a:p>
            <a:r>
              <a:rPr lang="el-GR" b="1" dirty="0">
                <a:solidFill>
                  <a:srgbClr val="FFC000"/>
                </a:solidFill>
              </a:rPr>
              <a:t>Συντελεστές διασφάλισης ποιότητας στην παρεχόμενη εκπαίδευση και επιμόρφωση καθώς και των υπηρεσιών του ΕΚΔΔΑ</a:t>
            </a:r>
            <a:endParaRPr lang="el-GR" dirty="0"/>
          </a:p>
        </p:txBody>
      </p:sp>
      <p:graphicFrame>
        <p:nvGraphicFramePr>
          <p:cNvPr id="6" name="Θέση περιεχομένου 5">
            <a:extLst>
              <a:ext uri="{FF2B5EF4-FFF2-40B4-BE49-F238E27FC236}">
                <a16:creationId xmlns:a16="http://schemas.microsoft.com/office/drawing/2014/main" xmlns="" id="{69FB95ED-4EDE-4347-A633-CC02DE61C521}"/>
              </a:ext>
            </a:extLst>
          </p:cNvPr>
          <p:cNvGraphicFramePr>
            <a:graphicFrameLocks noGrp="1"/>
          </p:cNvGraphicFramePr>
          <p:nvPr>
            <p:ph idx="1"/>
            <p:extLst>
              <p:ext uri="{D42A27DB-BD31-4B8C-83A1-F6EECF244321}">
                <p14:modId xmlns:p14="http://schemas.microsoft.com/office/powerpoint/2010/main" val="3626773346"/>
              </p:ext>
            </p:extLst>
          </p:nvPr>
        </p:nvGraphicFramePr>
        <p:xfrm>
          <a:off x="681037" y="2002971"/>
          <a:ext cx="10465933" cy="4855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4751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425BE39-0F33-4CB2-8C48-D255B9C9D607}"/>
              </a:ext>
            </a:extLst>
          </p:cNvPr>
          <p:cNvSpPr>
            <a:spLocks noGrp="1"/>
          </p:cNvSpPr>
          <p:nvPr>
            <p:ph type="title"/>
          </p:nvPr>
        </p:nvSpPr>
        <p:spPr/>
        <p:txBody>
          <a:bodyPr>
            <a:normAutofit/>
          </a:bodyPr>
          <a:lstStyle/>
          <a:p>
            <a:r>
              <a:rPr lang="el-GR" sz="2400" b="1" dirty="0">
                <a:latin typeface="Calibri" panose="020F0502020204030204" pitchFamily="34" charset="0"/>
                <a:cs typeface="Calibri" panose="020F0502020204030204" pitchFamily="34" charset="0"/>
              </a:rPr>
              <a:t>Αξιολόγηση της εφαρμογής της μεθόδου της </a:t>
            </a:r>
            <a:r>
              <a:rPr lang="el-GR" sz="2400" b="1" dirty="0" err="1">
                <a:latin typeface="Calibri" panose="020F0502020204030204" pitchFamily="34" charset="0"/>
                <a:cs typeface="Calibri" panose="020F0502020204030204" pitchFamily="34" charset="0"/>
              </a:rPr>
              <a:t>τηλεκπαίδευσης</a:t>
            </a:r>
            <a:r>
              <a:rPr lang="el-GR" sz="2400" b="1" dirty="0">
                <a:latin typeface="Calibri" panose="020F0502020204030204" pitchFamily="34" charset="0"/>
                <a:cs typeface="Calibri" panose="020F0502020204030204" pitchFamily="34" charset="0"/>
              </a:rPr>
              <a:t> στις δράσεις του ΕΚΔΔΑ που υλοποιήθηκαν κατά το πρώτο χρονικό διάστημα της πανδημίας  Covid-19</a:t>
            </a:r>
            <a:endParaRPr lang="el-GR" sz="2400" dirty="0"/>
          </a:p>
        </p:txBody>
      </p:sp>
      <p:sp>
        <p:nvSpPr>
          <p:cNvPr id="3" name="Θέση περιεχομένου 2">
            <a:extLst>
              <a:ext uri="{FF2B5EF4-FFF2-40B4-BE49-F238E27FC236}">
                <a16:creationId xmlns:a16="http://schemas.microsoft.com/office/drawing/2014/main" xmlns="" id="{BB676C37-A27A-4931-827C-8D79A77F4272}"/>
              </a:ext>
            </a:extLst>
          </p:cNvPr>
          <p:cNvSpPr>
            <a:spLocks noGrp="1"/>
          </p:cNvSpPr>
          <p:nvPr>
            <p:ph idx="1"/>
          </p:nvPr>
        </p:nvSpPr>
        <p:spPr>
          <a:xfrm>
            <a:off x="232229" y="2336873"/>
            <a:ext cx="11524342" cy="4374320"/>
          </a:xfrm>
        </p:spPr>
        <p:txBody>
          <a:bodyPr>
            <a:normAutofit fontScale="92500" lnSpcReduction="20000"/>
          </a:bodyPr>
          <a:lstStyle/>
          <a:p>
            <a:pPr marL="0" indent="0">
              <a:buNone/>
            </a:pPr>
            <a:r>
              <a:rPr lang="el-GR" b="1" u="sng" dirty="0"/>
              <a:t>Επικαιρότητα – Χρονική στιγμή της Έρευνας</a:t>
            </a:r>
          </a:p>
          <a:p>
            <a:pPr marL="0" indent="0">
              <a:buNone/>
            </a:pPr>
            <a:endParaRPr lang="el-GR" b="1" u="sng" dirty="0"/>
          </a:p>
          <a:p>
            <a:r>
              <a:rPr lang="el-GR" dirty="0"/>
              <a:t>Ενίσχυση του ρόλου της εξ αποστάσεως εκπαίδευση που χρησιμοποιείται ευρύτερα, είτε ως κύρια μέθοδος υλοποίησης εκπαιδευτικών δράσεων, είτε συμπληρωματικά με την αντίστοιχη  μέθοδο δια ζώσης</a:t>
            </a:r>
          </a:p>
          <a:p>
            <a:pPr marL="0" indent="0">
              <a:buNone/>
            </a:pPr>
            <a:endParaRPr lang="el-GR" dirty="0"/>
          </a:p>
          <a:p>
            <a:r>
              <a:rPr lang="el-GR" dirty="0"/>
              <a:t>Η  τεχνολογική εξέλιξη και η χρήση πολυμέσων διευρύνει τα όρια και τις τεχνικές στην εκπαιδευτική και επιμορφωτική διαδικασία</a:t>
            </a:r>
          </a:p>
          <a:p>
            <a:pPr marL="0" indent="0">
              <a:buNone/>
            </a:pPr>
            <a:endParaRPr lang="el-GR" dirty="0"/>
          </a:p>
          <a:p>
            <a:r>
              <a:rPr lang="el-GR" dirty="0"/>
              <a:t>Μεταβολή της μεθόδου για την υλοποίηση των δράσεων του ΕΚΔΔΑ λόγω των συνθηκών που προέκυψαν από την πανδημία του Covid-19 και των σχετικών περιορισμών. Περιορισμός της δια ζώσης σύγχρονης εκπαίδευσης-επιμόρφωσης-Σχεδόν ολοκληρωτική χρήση τεχνικών και διαδικασιών τηλεδιάσκεψης μέσω ψηφιακής πλατφόρμας λογισμικού</a:t>
            </a:r>
          </a:p>
          <a:p>
            <a:endParaRPr lang="el-GR" dirty="0"/>
          </a:p>
          <a:p>
            <a:endParaRPr lang="el-GR" dirty="0"/>
          </a:p>
        </p:txBody>
      </p:sp>
    </p:spTree>
    <p:extLst>
      <p:ext uri="{BB962C8B-B14F-4D97-AF65-F5344CB8AC3E}">
        <p14:creationId xmlns:p14="http://schemas.microsoft.com/office/powerpoint/2010/main" val="1960749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0C0C6DF-93CE-452F-9156-7763F5B602F8}"/>
              </a:ext>
            </a:extLst>
          </p:cNvPr>
          <p:cNvSpPr>
            <a:spLocks noGrp="1"/>
          </p:cNvSpPr>
          <p:nvPr>
            <p:ph type="title"/>
          </p:nvPr>
        </p:nvSpPr>
        <p:spPr/>
        <p:txBody>
          <a:bodyPr>
            <a:normAutofit/>
          </a:bodyPr>
          <a:lstStyle/>
          <a:p>
            <a:r>
              <a:rPr lang="el-GR" sz="2400" dirty="0"/>
              <a:t>Κατανομή των δράσεων του ΙΝΕΠ τη πενταετία 2015-2020 σύμφωνα με τη μέθοδο υλοποίησής τους (δια ζώσης- εξ΄ αποστάσεως)</a:t>
            </a:r>
          </a:p>
        </p:txBody>
      </p:sp>
      <p:graphicFrame>
        <p:nvGraphicFramePr>
          <p:cNvPr id="4" name="Θέση περιεχομένου 3">
            <a:extLst>
              <a:ext uri="{FF2B5EF4-FFF2-40B4-BE49-F238E27FC236}">
                <a16:creationId xmlns:a16="http://schemas.microsoft.com/office/drawing/2014/main" xmlns="" id="{2016690A-ADDD-4B29-8A0F-72CF30CA439A}"/>
              </a:ext>
            </a:extLst>
          </p:cNvPr>
          <p:cNvGraphicFramePr>
            <a:graphicFrameLocks noGrp="1"/>
          </p:cNvGraphicFramePr>
          <p:nvPr>
            <p:ph idx="1"/>
            <p:extLst>
              <p:ext uri="{D42A27DB-BD31-4B8C-83A1-F6EECF244321}">
                <p14:modId xmlns:p14="http://schemas.microsoft.com/office/powerpoint/2010/main" val="3914422645"/>
              </p:ext>
            </p:extLst>
          </p:nvPr>
        </p:nvGraphicFramePr>
        <p:xfrm>
          <a:off x="870858" y="2293255"/>
          <a:ext cx="8505371" cy="4339776"/>
        </p:xfrm>
        <a:graphic>
          <a:graphicData uri="http://schemas.openxmlformats.org/drawingml/2006/table">
            <a:tbl>
              <a:tblPr firstRow="1" firstCol="1" bandRow="1">
                <a:tableStyleId>{5C22544A-7EE6-4342-B048-85BDC9FD1C3A}</a:tableStyleId>
              </a:tblPr>
              <a:tblGrid>
                <a:gridCol w="1773661">
                  <a:extLst>
                    <a:ext uri="{9D8B030D-6E8A-4147-A177-3AD203B41FA5}">
                      <a16:colId xmlns:a16="http://schemas.microsoft.com/office/drawing/2014/main" xmlns="" val="1376436727"/>
                    </a:ext>
                  </a:extLst>
                </a:gridCol>
                <a:gridCol w="1660884">
                  <a:extLst>
                    <a:ext uri="{9D8B030D-6E8A-4147-A177-3AD203B41FA5}">
                      <a16:colId xmlns:a16="http://schemas.microsoft.com/office/drawing/2014/main" xmlns="" val="934421392"/>
                    </a:ext>
                  </a:extLst>
                </a:gridCol>
                <a:gridCol w="1663961">
                  <a:extLst>
                    <a:ext uri="{9D8B030D-6E8A-4147-A177-3AD203B41FA5}">
                      <a16:colId xmlns:a16="http://schemas.microsoft.com/office/drawing/2014/main" xmlns="" val="2299050797"/>
                    </a:ext>
                  </a:extLst>
                </a:gridCol>
                <a:gridCol w="1727526">
                  <a:extLst>
                    <a:ext uri="{9D8B030D-6E8A-4147-A177-3AD203B41FA5}">
                      <a16:colId xmlns:a16="http://schemas.microsoft.com/office/drawing/2014/main" xmlns="" val="255481038"/>
                    </a:ext>
                  </a:extLst>
                </a:gridCol>
                <a:gridCol w="1679339">
                  <a:extLst>
                    <a:ext uri="{9D8B030D-6E8A-4147-A177-3AD203B41FA5}">
                      <a16:colId xmlns:a16="http://schemas.microsoft.com/office/drawing/2014/main" xmlns="" val="2412301158"/>
                    </a:ext>
                  </a:extLst>
                </a:gridCol>
              </a:tblGrid>
              <a:tr h="1495136">
                <a:tc>
                  <a:txBody>
                    <a:bodyPr/>
                    <a:lstStyle/>
                    <a:p>
                      <a:pPr>
                        <a:lnSpc>
                          <a:spcPct val="115000"/>
                        </a:lnSpc>
                        <a:spcAft>
                          <a:spcPts val="0"/>
                        </a:spcAft>
                      </a:pPr>
                      <a:r>
                        <a:rPr lang="el-GR" sz="1100">
                          <a:effectLst/>
                        </a:rPr>
                        <a:t>Χρονικό Διάστημα</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l-GR" sz="1100">
                          <a:effectLst/>
                        </a:rPr>
                        <a:t>Σύνολο υλοποιημένων Προγραμμάτων</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l-GR" sz="1100">
                          <a:effectLst/>
                        </a:rPr>
                        <a:t>Υλοποιημένα Προγράμματα δια ζώσης</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l-GR" sz="1100">
                          <a:effectLst/>
                        </a:rPr>
                        <a:t>Υλοποιημένα Προγράμματα</a:t>
                      </a:r>
                    </a:p>
                    <a:p>
                      <a:pPr>
                        <a:lnSpc>
                          <a:spcPct val="115000"/>
                        </a:lnSpc>
                        <a:spcAft>
                          <a:spcPts val="0"/>
                        </a:spcAft>
                      </a:pPr>
                      <a:r>
                        <a:rPr lang="el-GR" sz="1100">
                          <a:effectLst/>
                        </a:rPr>
                        <a:t>Μέσω </a:t>
                      </a:r>
                      <a:r>
                        <a:rPr lang="en-US" sz="1100">
                          <a:effectLst/>
                        </a:rPr>
                        <a:t>Moodle</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l-GR" sz="1100">
                          <a:effectLst/>
                        </a:rPr>
                        <a:t>Υλοποιημένα Προγράμματα</a:t>
                      </a:r>
                    </a:p>
                    <a:p>
                      <a:pPr>
                        <a:lnSpc>
                          <a:spcPct val="115000"/>
                        </a:lnSpc>
                        <a:spcAft>
                          <a:spcPts val="0"/>
                        </a:spcAft>
                      </a:pPr>
                      <a:r>
                        <a:rPr lang="el-GR" sz="1100">
                          <a:effectLst/>
                        </a:rPr>
                        <a:t>Μέσω τηλεκπαίδευσης </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37999721"/>
                  </a:ext>
                </a:extLst>
              </a:tr>
              <a:tr h="355580">
                <a:tc>
                  <a:txBody>
                    <a:bodyPr/>
                    <a:lstStyle/>
                    <a:p>
                      <a:pPr>
                        <a:lnSpc>
                          <a:spcPct val="115000"/>
                        </a:lnSpc>
                        <a:spcAft>
                          <a:spcPts val="0"/>
                        </a:spcAft>
                      </a:pPr>
                      <a:r>
                        <a:rPr lang="el-GR" sz="1100">
                          <a:effectLst/>
                        </a:rPr>
                        <a:t>2015</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l-GR" sz="1100">
                          <a:effectLst/>
                        </a:rPr>
                        <a:t>1759</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l-GR" sz="1100">
                          <a:effectLst/>
                        </a:rPr>
                        <a:t>1737</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l-GR" sz="1100">
                          <a:effectLst/>
                        </a:rPr>
                        <a:t>22</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l-GR" sz="1100">
                          <a:effectLst/>
                        </a:rPr>
                        <a:t>-</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812833306"/>
                  </a:ext>
                </a:extLst>
              </a:tr>
              <a:tr h="355580">
                <a:tc>
                  <a:txBody>
                    <a:bodyPr/>
                    <a:lstStyle/>
                    <a:p>
                      <a:pPr>
                        <a:lnSpc>
                          <a:spcPct val="115000"/>
                        </a:lnSpc>
                        <a:spcAft>
                          <a:spcPts val="0"/>
                        </a:spcAft>
                      </a:pPr>
                      <a:r>
                        <a:rPr lang="el-GR" sz="1100">
                          <a:effectLst/>
                        </a:rPr>
                        <a:t>2016</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l-GR" sz="1100">
                          <a:effectLst/>
                        </a:rPr>
                        <a:t>1769</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l-GR" sz="1100">
                          <a:effectLst/>
                        </a:rPr>
                        <a:t>1736</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l-GR" sz="1100">
                          <a:effectLst/>
                        </a:rPr>
                        <a:t>33</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l-GR" sz="1100">
                          <a:effectLst/>
                        </a:rPr>
                        <a:t>-</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990984205"/>
                  </a:ext>
                </a:extLst>
              </a:tr>
              <a:tr h="355580">
                <a:tc>
                  <a:txBody>
                    <a:bodyPr/>
                    <a:lstStyle/>
                    <a:p>
                      <a:pPr>
                        <a:lnSpc>
                          <a:spcPct val="115000"/>
                        </a:lnSpc>
                        <a:spcAft>
                          <a:spcPts val="0"/>
                        </a:spcAft>
                      </a:pPr>
                      <a:r>
                        <a:rPr lang="el-GR" sz="1100">
                          <a:effectLst/>
                        </a:rPr>
                        <a:t>2017</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l-GR" sz="1100">
                          <a:effectLst/>
                        </a:rPr>
                        <a:t>1721</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l-GR" sz="1100">
                          <a:effectLst/>
                        </a:rPr>
                        <a:t>1687</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l-GR" sz="1100">
                          <a:effectLst/>
                        </a:rPr>
                        <a:t>34</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l-GR" sz="1100">
                          <a:effectLst/>
                        </a:rPr>
                        <a:t>-</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852154163"/>
                  </a:ext>
                </a:extLst>
              </a:tr>
              <a:tr h="355580">
                <a:tc>
                  <a:txBody>
                    <a:bodyPr/>
                    <a:lstStyle/>
                    <a:p>
                      <a:pPr>
                        <a:lnSpc>
                          <a:spcPct val="115000"/>
                        </a:lnSpc>
                        <a:spcAft>
                          <a:spcPts val="0"/>
                        </a:spcAft>
                      </a:pPr>
                      <a:r>
                        <a:rPr lang="el-GR" sz="1100">
                          <a:effectLst/>
                        </a:rPr>
                        <a:t>2018</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l-GR" sz="1100">
                          <a:effectLst/>
                        </a:rPr>
                        <a:t>1423</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1408</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15</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 </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800119794"/>
                  </a:ext>
                </a:extLst>
              </a:tr>
              <a:tr h="355580">
                <a:tc>
                  <a:txBody>
                    <a:bodyPr/>
                    <a:lstStyle/>
                    <a:p>
                      <a:pPr>
                        <a:lnSpc>
                          <a:spcPct val="115000"/>
                        </a:lnSpc>
                        <a:spcAft>
                          <a:spcPts val="0"/>
                        </a:spcAft>
                      </a:pPr>
                      <a:r>
                        <a:rPr lang="el-GR" sz="1100">
                          <a:effectLst/>
                        </a:rPr>
                        <a:t>2019</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l-GR" sz="1100">
                          <a:effectLst/>
                        </a:rPr>
                        <a:t>1273</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1246</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27</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 </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99598020"/>
                  </a:ext>
                </a:extLst>
              </a:tr>
              <a:tr h="355580">
                <a:tc>
                  <a:txBody>
                    <a:bodyPr/>
                    <a:lstStyle/>
                    <a:p>
                      <a:pPr>
                        <a:lnSpc>
                          <a:spcPct val="115000"/>
                        </a:lnSpc>
                        <a:spcAft>
                          <a:spcPts val="0"/>
                        </a:spcAft>
                      </a:pPr>
                      <a:r>
                        <a:rPr lang="el-GR" sz="1100">
                          <a:effectLst/>
                        </a:rPr>
                        <a:t>2020</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1129</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285</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29</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815</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784184318"/>
                  </a:ext>
                </a:extLst>
              </a:tr>
              <a:tr h="355580">
                <a:tc>
                  <a:txBody>
                    <a:bodyPr/>
                    <a:lstStyle/>
                    <a:p>
                      <a:pPr>
                        <a:lnSpc>
                          <a:spcPct val="115000"/>
                        </a:lnSpc>
                        <a:spcAft>
                          <a:spcPts val="0"/>
                        </a:spcAft>
                      </a:pPr>
                      <a:r>
                        <a:rPr lang="el-GR" sz="1100">
                          <a:effectLst/>
                        </a:rPr>
                        <a:t>1/1-1</a:t>
                      </a:r>
                      <a:r>
                        <a:rPr lang="en-US" sz="1100">
                          <a:effectLst/>
                        </a:rPr>
                        <a:t>3</a:t>
                      </a:r>
                      <a:r>
                        <a:rPr lang="el-GR" sz="1100">
                          <a:effectLst/>
                        </a:rPr>
                        <a:t>/3/2020</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258</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254</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4</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848711923"/>
                  </a:ext>
                </a:extLst>
              </a:tr>
              <a:tr h="355580">
                <a:tc>
                  <a:txBody>
                    <a:bodyPr/>
                    <a:lstStyle/>
                    <a:p>
                      <a:pPr>
                        <a:lnSpc>
                          <a:spcPct val="115000"/>
                        </a:lnSpc>
                        <a:spcAft>
                          <a:spcPts val="0"/>
                        </a:spcAft>
                      </a:pPr>
                      <a:r>
                        <a:rPr lang="el-GR" sz="1100">
                          <a:effectLst/>
                        </a:rPr>
                        <a:t>1</a:t>
                      </a:r>
                      <a:r>
                        <a:rPr lang="en-US" sz="1100">
                          <a:effectLst/>
                        </a:rPr>
                        <a:t>4</a:t>
                      </a:r>
                      <a:r>
                        <a:rPr lang="el-GR" sz="1100">
                          <a:effectLst/>
                        </a:rPr>
                        <a:t>/3-31/12/2020</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871</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31</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rPr>
                        <a:t>25</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effectLst/>
                        </a:rPr>
                        <a:t>815</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624283600"/>
                  </a:ext>
                </a:extLst>
              </a:tr>
            </a:tbl>
          </a:graphicData>
        </a:graphic>
      </p:graphicFrame>
    </p:spTree>
    <p:extLst>
      <p:ext uri="{BB962C8B-B14F-4D97-AF65-F5344CB8AC3E}">
        <p14:creationId xmlns:p14="http://schemas.microsoft.com/office/powerpoint/2010/main" val="3361502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ABC1821-A1B3-44A1-9CE4-F4D2FF588740}"/>
              </a:ext>
            </a:extLst>
          </p:cNvPr>
          <p:cNvSpPr>
            <a:spLocks noGrp="1"/>
          </p:cNvSpPr>
          <p:nvPr>
            <p:ph type="title"/>
          </p:nvPr>
        </p:nvSpPr>
        <p:spPr/>
        <p:txBody>
          <a:bodyPr>
            <a:normAutofit/>
          </a:bodyPr>
          <a:lstStyle/>
          <a:p>
            <a:r>
              <a:rPr lang="el-GR" sz="2400" b="1" dirty="0">
                <a:latin typeface="Calibri" panose="020F0502020204030204" pitchFamily="34" charset="0"/>
                <a:cs typeface="Calibri" panose="020F0502020204030204" pitchFamily="34" charset="0"/>
              </a:rPr>
              <a:t>Αξιολόγηση της εφαρμογής της μεθόδου της </a:t>
            </a:r>
            <a:r>
              <a:rPr lang="el-GR" sz="2400" b="1" dirty="0" err="1">
                <a:latin typeface="Calibri" panose="020F0502020204030204" pitchFamily="34" charset="0"/>
                <a:cs typeface="Calibri" panose="020F0502020204030204" pitchFamily="34" charset="0"/>
              </a:rPr>
              <a:t>τηλεκπαίδευσης</a:t>
            </a:r>
            <a:r>
              <a:rPr lang="el-GR" sz="2400" b="1" dirty="0">
                <a:latin typeface="Calibri" panose="020F0502020204030204" pitchFamily="34" charset="0"/>
                <a:cs typeface="Calibri" panose="020F0502020204030204" pitchFamily="34" charset="0"/>
              </a:rPr>
              <a:t> στις δράσεις του ΕΚΔΔΑ που υλοποιήθηκαν κατά το πρώτο χρονικό διάστημα της πανδημίας  Covid-19</a:t>
            </a:r>
            <a:endParaRPr lang="el-GR" sz="2400" dirty="0"/>
          </a:p>
        </p:txBody>
      </p:sp>
      <p:sp>
        <p:nvSpPr>
          <p:cNvPr id="3" name="Θέση περιεχομένου 2">
            <a:extLst>
              <a:ext uri="{FF2B5EF4-FFF2-40B4-BE49-F238E27FC236}">
                <a16:creationId xmlns:a16="http://schemas.microsoft.com/office/drawing/2014/main" xmlns="" id="{E55A9822-2927-4995-88EE-23CC27482E04}"/>
              </a:ext>
            </a:extLst>
          </p:cNvPr>
          <p:cNvSpPr>
            <a:spLocks noGrp="1"/>
          </p:cNvSpPr>
          <p:nvPr>
            <p:ph idx="1"/>
          </p:nvPr>
        </p:nvSpPr>
        <p:spPr>
          <a:xfrm>
            <a:off x="680321" y="2336873"/>
            <a:ext cx="9613861" cy="4296156"/>
          </a:xfrm>
        </p:spPr>
        <p:txBody>
          <a:bodyPr>
            <a:normAutofit/>
          </a:bodyPr>
          <a:lstStyle/>
          <a:p>
            <a:pPr marL="0" indent="0">
              <a:buNone/>
            </a:pPr>
            <a:r>
              <a:rPr lang="el-GR" b="1" u="sng" dirty="0"/>
              <a:t>Ενεργός ρόλος του Ι.Τ.Ε.Κ.</a:t>
            </a:r>
          </a:p>
          <a:p>
            <a:r>
              <a:rPr lang="el-GR" dirty="0"/>
              <a:t>Διενεργεί έρευνες/μελέτες, διοργανώνει σεμινάρια, εργαστήρια και ημερίδες και επιμελείται εκδόσεις που εισάγουν καινοτόμες προσεγγίσεις και μπορούν να αξιοποιηθούν για τον σχεδιασμό και την υλοποίηση δημόσιων πολιτικών</a:t>
            </a:r>
          </a:p>
          <a:p>
            <a:r>
              <a:rPr lang="el-GR" dirty="0"/>
              <a:t>καλείται να εντοπίσει τα </a:t>
            </a:r>
            <a:r>
              <a:rPr lang="el-GR" dirty="0" smtClean="0"/>
              <a:t>δεδομένα </a:t>
            </a:r>
            <a:r>
              <a:rPr lang="el-GR" dirty="0"/>
              <a:t>και τις πληροφορίες  που χρειάζεται για να παρακολουθεί και να αξιολογεί την εφαρμογή των δημοσίων πολιτικών και των αποτελεσμάτων τους, να αντλεί συστηματικά τα στοιχεία αυτά αλλά και να διαχειρίζεται την παραγόμενη  Γνώση. Δηλαδή να οικοδομήσει τη βασιζόμενη σε στοιχεία τεκμηρίωση στη διαμόρφωση των δημοσίων πολιτικών («</a:t>
            </a:r>
            <a:r>
              <a:rPr lang="en-US" dirty="0"/>
              <a:t>evidence</a:t>
            </a:r>
            <a:r>
              <a:rPr lang="el-GR" dirty="0"/>
              <a:t> - </a:t>
            </a:r>
            <a:r>
              <a:rPr lang="en-US" dirty="0"/>
              <a:t>based public policy</a:t>
            </a:r>
            <a:r>
              <a:rPr lang="el-GR" dirty="0"/>
              <a:t>). </a:t>
            </a:r>
          </a:p>
          <a:p>
            <a:endParaRPr lang="el-GR" dirty="0"/>
          </a:p>
        </p:txBody>
      </p:sp>
    </p:spTree>
    <p:extLst>
      <p:ext uri="{BB962C8B-B14F-4D97-AF65-F5344CB8AC3E}">
        <p14:creationId xmlns:p14="http://schemas.microsoft.com/office/powerpoint/2010/main" val="3079381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B8E6FAE-E300-47CD-AE4A-877A77C33E76}"/>
              </a:ext>
            </a:extLst>
          </p:cNvPr>
          <p:cNvSpPr>
            <a:spLocks noGrp="1"/>
          </p:cNvSpPr>
          <p:nvPr>
            <p:ph type="title"/>
          </p:nvPr>
        </p:nvSpPr>
        <p:spPr/>
        <p:txBody>
          <a:bodyPr>
            <a:normAutofit/>
          </a:bodyPr>
          <a:lstStyle/>
          <a:p>
            <a:r>
              <a:rPr lang="el-GR" sz="2400" b="1" dirty="0">
                <a:latin typeface="Calibri" panose="020F0502020204030204" pitchFamily="34" charset="0"/>
                <a:cs typeface="Calibri" panose="020F0502020204030204" pitchFamily="34" charset="0"/>
              </a:rPr>
              <a:t>Αξιολόγηση της εφαρμογής της μεθόδου της τηλεκπαίδευσης στις δράσεις του ΕΚΔΔΑ που υλοποιήθηκαν κατά το πρώτο χρονικό διάστημα της πανδημίας  Covid-19</a:t>
            </a:r>
            <a:endParaRPr lang="el-GR" sz="2400" dirty="0"/>
          </a:p>
        </p:txBody>
      </p:sp>
      <p:sp>
        <p:nvSpPr>
          <p:cNvPr id="3" name="Θέση περιεχομένου 2">
            <a:extLst>
              <a:ext uri="{FF2B5EF4-FFF2-40B4-BE49-F238E27FC236}">
                <a16:creationId xmlns:a16="http://schemas.microsoft.com/office/drawing/2014/main" xmlns="" id="{09856785-CEB5-4422-A0CF-6420D1F37EE8}"/>
              </a:ext>
            </a:extLst>
          </p:cNvPr>
          <p:cNvSpPr>
            <a:spLocks noGrp="1"/>
          </p:cNvSpPr>
          <p:nvPr>
            <p:ph idx="1"/>
          </p:nvPr>
        </p:nvSpPr>
        <p:spPr>
          <a:xfrm>
            <a:off x="680321" y="2055303"/>
            <a:ext cx="11290769" cy="4588778"/>
          </a:xfrm>
        </p:spPr>
        <p:txBody>
          <a:bodyPr/>
          <a:lstStyle/>
          <a:p>
            <a:pPr marL="0" indent="0">
              <a:buNone/>
            </a:pPr>
            <a:r>
              <a:rPr lang="el-GR" b="1" u="sng" dirty="0"/>
              <a:t>Αντικείμενο- Σκοπός της Έρευνας</a:t>
            </a:r>
          </a:p>
          <a:p>
            <a:pPr marL="0" indent="0">
              <a:buNone/>
            </a:pPr>
            <a:endParaRPr lang="el-GR" b="1" u="sng" dirty="0"/>
          </a:p>
          <a:p>
            <a:r>
              <a:rPr lang="el-GR" dirty="0"/>
              <a:t>Καταγραφή των στάσεων και των αντιλήψεων απέναντι στη εξ αποστάσεως εκπαίδευση</a:t>
            </a:r>
          </a:p>
          <a:p>
            <a:pPr marL="0" indent="0">
              <a:buNone/>
            </a:pPr>
            <a:endParaRPr lang="el-GR" dirty="0"/>
          </a:p>
          <a:p>
            <a:r>
              <a:rPr lang="el-GR" dirty="0"/>
              <a:t>Μέτρηση του Βαθμού ικανοποίησης των συμμετεχόντων από τη διαδικασία και το ψηφιακό εκπαιδευτικό περιβάλλον που χρησιμοποιήθηκε</a:t>
            </a:r>
          </a:p>
          <a:p>
            <a:pPr marL="0" indent="0">
              <a:buNone/>
            </a:pPr>
            <a:endParaRPr lang="el-GR" dirty="0"/>
          </a:p>
          <a:p>
            <a:r>
              <a:rPr lang="el-GR" dirty="0"/>
              <a:t>Έμφαση στη χρονική στιγμή και τις συνθήκες της Πανδημίας του  </a:t>
            </a:r>
            <a:r>
              <a:rPr lang="en-US" dirty="0" err="1"/>
              <a:t>Covid</a:t>
            </a:r>
            <a:r>
              <a:rPr lang="el-GR" dirty="0"/>
              <a:t>-19.</a:t>
            </a:r>
          </a:p>
          <a:p>
            <a:endParaRPr lang="el-GR" dirty="0"/>
          </a:p>
        </p:txBody>
      </p:sp>
    </p:spTree>
    <p:extLst>
      <p:ext uri="{BB962C8B-B14F-4D97-AF65-F5344CB8AC3E}">
        <p14:creationId xmlns:p14="http://schemas.microsoft.com/office/powerpoint/2010/main" val="3713994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5FE33F5-CAB0-4AAE-A3F0-3AC2D7923EEE}"/>
              </a:ext>
            </a:extLst>
          </p:cNvPr>
          <p:cNvSpPr>
            <a:spLocks noGrp="1"/>
          </p:cNvSpPr>
          <p:nvPr>
            <p:ph type="title"/>
          </p:nvPr>
        </p:nvSpPr>
        <p:spPr/>
        <p:txBody>
          <a:bodyPr>
            <a:normAutofit/>
          </a:bodyPr>
          <a:lstStyle/>
          <a:p>
            <a:r>
              <a:rPr lang="el-GR" sz="2400" dirty="0"/>
              <a:t>Αξιολόγηση της εφαρμογής της μεθόδου της τηλεκπαίδευσης στις δράσεις του ΕΚΔΔΑ που υλοποιήθηκαν κατά το πρώτο χρονικό διάστημα της πανδημίας  Covid-19</a:t>
            </a:r>
          </a:p>
        </p:txBody>
      </p:sp>
      <p:sp>
        <p:nvSpPr>
          <p:cNvPr id="3" name="Θέση περιεχομένου 2">
            <a:extLst>
              <a:ext uri="{FF2B5EF4-FFF2-40B4-BE49-F238E27FC236}">
                <a16:creationId xmlns:a16="http://schemas.microsoft.com/office/drawing/2014/main" xmlns="" id="{A54CAFCA-EE91-4C1F-BF01-1699B0958F02}"/>
              </a:ext>
            </a:extLst>
          </p:cNvPr>
          <p:cNvSpPr>
            <a:spLocks noGrp="1"/>
          </p:cNvSpPr>
          <p:nvPr>
            <p:ph idx="1"/>
          </p:nvPr>
        </p:nvSpPr>
        <p:spPr>
          <a:xfrm>
            <a:off x="680321" y="2336873"/>
            <a:ext cx="11181712" cy="4584044"/>
          </a:xfrm>
        </p:spPr>
        <p:txBody>
          <a:bodyPr>
            <a:normAutofit/>
          </a:bodyPr>
          <a:lstStyle/>
          <a:p>
            <a:pPr marL="0" indent="0">
              <a:buNone/>
            </a:pPr>
            <a:r>
              <a:rPr lang="el-GR" b="1" u="sng" dirty="0"/>
              <a:t>Στόχοι της Έρευνας</a:t>
            </a:r>
          </a:p>
          <a:p>
            <a:endParaRPr lang="el-GR" dirty="0"/>
          </a:p>
          <a:p>
            <a:r>
              <a:rPr lang="el-GR" dirty="0"/>
              <a:t>α) Αποτύπωση της αποτελεσματικότητας της τηλεκπαίδευσης και της εκπλήρωσης των στόχων κάθε δράσης</a:t>
            </a:r>
          </a:p>
          <a:p>
            <a:pPr marL="0" indent="0">
              <a:buNone/>
            </a:pPr>
            <a:endParaRPr lang="el-GR" dirty="0"/>
          </a:p>
          <a:p>
            <a:r>
              <a:rPr lang="el-GR" dirty="0"/>
              <a:t>β) Ανάδειξη πλεονεκτημάτων και δυσκολιών ή εμποδίων τα οποία παρουσιάστηκαν κατά την υλοποίηση των δράσεων</a:t>
            </a:r>
          </a:p>
          <a:p>
            <a:pPr marL="0" indent="0">
              <a:buNone/>
            </a:pPr>
            <a:endParaRPr lang="el-GR" dirty="0"/>
          </a:p>
          <a:p>
            <a:r>
              <a:rPr lang="el-GR" dirty="0"/>
              <a:t>γ) Αποσαφήνιση των παραγόντων και των προϋποθέσεων ενσωμάτωσης της  δικτυοκεντρικής εξ αποστάσεως εκπαίδευσης στον  </a:t>
            </a:r>
            <a:r>
              <a:rPr lang="el-GR" b="1" dirty="0"/>
              <a:t>τακτικό</a:t>
            </a:r>
            <a:r>
              <a:rPr lang="el-GR" dirty="0"/>
              <a:t> προγραμματισμό των δράσεων του ΕΚΔΔΑ στο μέλλον</a:t>
            </a:r>
          </a:p>
          <a:p>
            <a:endParaRPr lang="el-GR" dirty="0"/>
          </a:p>
          <a:p>
            <a:endParaRPr lang="el-GR" dirty="0"/>
          </a:p>
        </p:txBody>
      </p:sp>
    </p:spTree>
    <p:extLst>
      <p:ext uri="{BB962C8B-B14F-4D97-AF65-F5344CB8AC3E}">
        <p14:creationId xmlns:p14="http://schemas.microsoft.com/office/powerpoint/2010/main" val="1778976849"/>
      </p:ext>
    </p:extLst>
  </p:cSld>
  <p:clrMapOvr>
    <a:masterClrMapping/>
  </p:clrMapOvr>
</p:sld>
</file>

<file path=ppt/theme/theme1.xml><?xml version="1.0" encoding="utf-8"?>
<a:theme xmlns:a="http://schemas.openxmlformats.org/drawingml/2006/main" name="Βερολίνο">
  <a:themeElements>
    <a:clrScheme name="Βερολίνο">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Βερολίνο">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Βερολίνο">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2031</TotalTime>
  <Words>4788</Words>
  <Application>Microsoft Office PowerPoint</Application>
  <PresentationFormat>Προσαρμογή</PresentationFormat>
  <Paragraphs>516</Paragraphs>
  <Slides>39</Slides>
  <Notes>39</Notes>
  <HiddenSlides>0</HiddenSlides>
  <MMClips>0</MMClips>
  <ScaleCrop>false</ScaleCrop>
  <HeadingPairs>
    <vt:vector size="4" baseType="variant">
      <vt:variant>
        <vt:lpstr>Θέμα</vt:lpstr>
      </vt:variant>
      <vt:variant>
        <vt:i4>1</vt:i4>
      </vt:variant>
      <vt:variant>
        <vt:lpstr>Τίτλοι διαφανειών</vt:lpstr>
      </vt:variant>
      <vt:variant>
        <vt:i4>39</vt:i4>
      </vt:variant>
    </vt:vector>
  </HeadingPairs>
  <TitlesOfParts>
    <vt:vector size="40" baseType="lpstr">
      <vt:lpstr>Βερολίνο</vt:lpstr>
      <vt:lpstr>Ο ρόλος και τα όρια της δικτυοκεντρικής εξ αποστάσεως εκπαίδευσης στο πλαίσιο του εκπαιδευτικού και επιμορφωτικού έργου του ΕΚΔΔΑ - Παρουσίαση των Αποτελεσμάτων Έρευνας του Ι.Τ.Ε.Κ. </vt:lpstr>
      <vt:lpstr>Αξιολόγηση της εφαρμογής της μεθόδου της τηλεκπαίδευσης στις δράσεις του ΕΚΔΔΑ που υλοποιήθηκαν κατά το πρώτο χρονικό διάστημα της πανδημίας  Covid-19 </vt:lpstr>
      <vt:lpstr>Αξιολόγηση της εφαρμογής της μεθόδου της τηλεκπαίδευσης στις δράσεις του ΕΚΔΔΑ που υλοποιήθηκαν κατά το πρώτο χρονικό διάστημα της πανδημίας  Covid-19 </vt:lpstr>
      <vt:lpstr>Συντελεστές διασφάλισης ποιότητας στην παρεχόμενη εκπαίδευση και επιμόρφωση καθώς και των υπηρεσιών του ΕΚΔΔΑ</vt:lpstr>
      <vt:lpstr>Αξιολόγηση της εφαρμογής της μεθόδου της τηλεκπαίδευσης στις δράσεις του ΕΚΔΔΑ που υλοποιήθηκαν κατά το πρώτο χρονικό διάστημα της πανδημίας  Covid-19</vt:lpstr>
      <vt:lpstr>Κατανομή των δράσεων του ΙΝΕΠ τη πενταετία 2015-2020 σύμφωνα με τη μέθοδο υλοποίησής τους (δια ζώσης- εξ΄ αποστάσεως)</vt:lpstr>
      <vt:lpstr>Αξιολόγηση της εφαρμογής της μεθόδου της τηλεκπαίδευσης στις δράσεις του ΕΚΔΔΑ που υλοποιήθηκαν κατά το πρώτο χρονικό διάστημα της πανδημίας  Covid-19</vt:lpstr>
      <vt:lpstr>Αξιολόγηση της εφαρμογής της μεθόδου της τηλεκπαίδευσης στις δράσεις του ΕΚΔΔΑ που υλοποιήθηκαν κατά το πρώτο χρονικό διάστημα της πανδημίας  Covid-19</vt:lpstr>
      <vt:lpstr>Αξιολόγηση της εφαρμογής της μεθόδου της τηλεκπαίδευσης στις δράσεις του ΕΚΔΔΑ που υλοποιήθηκαν κατά το πρώτο χρονικό διάστημα της πανδημίας  Covid-19</vt:lpstr>
      <vt:lpstr>Αξιολόγηση της εφαρμογής της μεθόδου της τηλεκπαίδευσης στις δράσεις του ΕΚΔΔΑ που υλοποιήθηκαν κατά το πρώτο χρονικό διάστημα της πανδημίας  Covid-19</vt:lpstr>
      <vt:lpstr>Μεθοδολογικό πλαίσιο</vt:lpstr>
      <vt:lpstr>Μεθοδολογικό πλαίσιο-Χαρακτηριστικά Ερωτηματολογίων</vt:lpstr>
      <vt:lpstr>Υποθέσεις εργασίας</vt:lpstr>
      <vt:lpstr>Θεματολογική ομαδοποίηση των ερωτήσεων</vt:lpstr>
      <vt:lpstr>Διεξαγωγή της Έρευνας</vt:lpstr>
      <vt:lpstr>Αποτύπωση αποστολής και λήψης ερωτηματολογίων έρευνας ανά κατηγορία ερωτώμενων</vt:lpstr>
      <vt:lpstr>Αποτελέσματα της Έρευνας Δημογραφικά χαρακτηριστικά</vt:lpstr>
      <vt:lpstr>Αποτελέσματα της Έρευνας Δημογραφικά χαρακτηριστικά</vt:lpstr>
      <vt:lpstr>Αποτελέσματα της Έρευνας Δημογραφικά χαρακτηριστικά</vt:lpstr>
      <vt:lpstr>Αποτελέσματα της Έρευνας Δημογραφικά χαρακτηριστικά</vt:lpstr>
      <vt:lpstr>Αποτελέσματα της Έρευνας Δημογραφικά χαρακτηριστικά</vt:lpstr>
      <vt:lpstr>βαθμός εξοικείωσης, των συμμετεχόντων στην έρευνα, στις νέες Τεχνολογίες Πληροφορικής και Επικοινωνιών </vt:lpstr>
      <vt:lpstr>Προηγούμενης εμπειρίας, όσων ερωτήθηκαν, στο πεδίο της εκπαίδευσης ενηλίκων</vt:lpstr>
      <vt:lpstr>Συσχέτιση εξοικείωσης στη χρήση νέων τεχνολογιών με την αξιολόγηση της δράσης τηλεκπαίδευσης στο ΕΚΔΔΑ</vt:lpstr>
      <vt:lpstr>Συσχέτιση προηγούμενης εμπειρίας στην εκπαίδευσης ενηλίκων με την αξιολόγηση της δράσης τηλεκπαίδευσης στο ΕΚΔΔΑ</vt:lpstr>
      <vt:lpstr>Αξιολόγηση των χαρακτηριστικών των δράσεων που υλοποιήθηκαν από το ΕΚΔΔΑ με τη μέθοδο της τηλεδιάσκεψης κατά την πανδημία του covid-19</vt:lpstr>
      <vt:lpstr>Αξιολόγηση των χαρακτηριστικών των δράσεων που υλοποιήθηκαν από το ΕΚΔΔΑ με τη μέθοδο της τηλεδιάσκεψης κατά την πανδημία του covid-19</vt:lpstr>
      <vt:lpstr>Αξιολόγηση των χαρακτηριστικών των δράσεων που υλοποιήθηκαν από το ΕΚΔΔΑ με τη μέθοδο της τηλεδιάσκεψης κατά την πανδημία του covid-19</vt:lpstr>
      <vt:lpstr>Αξιολόγηση των χαρακτηριστικών των δράσεων που υλοποιήθηκαν από το ΕΚΔΔΑ με τη μέθοδο της τηλεδιάσκεψης κατά την πανδημία του covid-19</vt:lpstr>
      <vt:lpstr>Θέσεις για τα χαρακτηριστικά εφαρμογής της μεθόδου τηλεδιάσκεψης στις δράσεις του ΕΚΔΔΑ</vt:lpstr>
      <vt:lpstr>Θέσεις για τα χαρακτηριστικά εφαρμογής της μεθόδου τηλεδιάσκεψης στις δράσεις του ΕΚΔΔΑ</vt:lpstr>
      <vt:lpstr>Θέσεις για τα χαρακτηριστικά εφαρμογής της μεθόδου τηλεδιάσκεψης στις δράσεις του ΕΚΔΔΑ</vt:lpstr>
      <vt:lpstr>Αξιολόγηση της Πιθανότητας συμμετοχής σε δράσεις τηλεκπαίδευσης στο μέλλον</vt:lpstr>
      <vt:lpstr>Αξιολόγηση της Πιθανότητας συμμετοχής σε δράσεις τηλεκπαίδευσης στο μέλλον</vt:lpstr>
      <vt:lpstr>Γενική βαθμολόγηση των σπουδαστών/τριών ΕΣΔΔΑ για τη δράση τηλεκπαίδευσης στην οποία συμμετείχαν στο ΕΚΔΔΑ </vt:lpstr>
      <vt:lpstr> Στοιχεία που δημιούργησαν θετικές εντυπώσεις κατά τη συμμετοχή σας στο πρόγραμμα τηλεκπαίδευσης του ΕΚΔΔΑ</vt:lpstr>
      <vt:lpstr> Στοιχεία που  μπορούσαν να βελτιωθεί στα επόμενα προγράμματα τηλεκπαίδευσης του ΕΚΔΔΑ</vt:lpstr>
      <vt:lpstr>Συμπερασματικές Παρατηρήσεις</vt:lpstr>
      <vt:lpstr>Ο ρόλος και τα όρια της δικτυοκεντρικής εξ αποστάσεως εκπαίδευσης στο πλαίσιο του εκπαιδευτικού και επιμορφωτικού έργου του ΕΚΔΔΑ - Παρουσίαση των Αποτελεσμάτων Έρευνας του Ι.Τ.Ε.Κ.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ρόλος και τα όρια της δικτυοκεντρικής εξ αποστάσεως εκπαίδευσης στο πλαίσιο του εκπαιδευτικού και επιμορφωτικού έργου του ΕΚΔΔΑ - Παρουσίαση των Αποτελεσμάτων Έρευνας του Ι.Τ.Ε.Κ.</dc:title>
  <dc:creator>ΑΛΕΞΑΝΔΡΟΣ ΚΟΥΡΤΕΣΗΣ</dc:creator>
  <cp:lastModifiedBy>Αλέξανδρος Κουρτέσης</cp:lastModifiedBy>
  <cp:revision>87</cp:revision>
  <cp:lastPrinted>2021-05-26T14:18:33Z</cp:lastPrinted>
  <dcterms:created xsi:type="dcterms:W3CDTF">2021-05-24T15:08:04Z</dcterms:created>
  <dcterms:modified xsi:type="dcterms:W3CDTF">2021-05-27T06:07:19Z</dcterms:modified>
</cp:coreProperties>
</file>