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4" r:id="rId5"/>
    <p:sldId id="279" r:id="rId6"/>
    <p:sldId id="265" r:id="rId7"/>
    <p:sldId id="288" r:id="rId8"/>
    <p:sldId id="289" r:id="rId9"/>
    <p:sldId id="287" r:id="rId10"/>
    <p:sldId id="290" r:id="rId11"/>
    <p:sldId id="285" r:id="rId12"/>
    <p:sldId id="260" r:id="rId13"/>
    <p:sldId id="282" r:id="rId14"/>
    <p:sldId id="281" r:id="rId15"/>
    <p:sldId id="273" r:id="rId16"/>
    <p:sldId id="276" r:id="rId17"/>
    <p:sldId id="274" r:id="rId18"/>
    <p:sldId id="291" r:id="rId19"/>
    <p:sldId id="292" r:id="rId20"/>
    <p:sldId id="293" r:id="rId21"/>
    <p:sldId id="294" r:id="rId22"/>
    <p:sldId id="295" r:id="rId23"/>
    <p:sldId id="286" r:id="rId24"/>
    <p:sldId id="278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0587" autoAdjust="0"/>
  </p:normalViewPr>
  <p:slideViewPr>
    <p:cSldViewPr snapToGrid="0">
      <p:cViewPr varScale="1">
        <p:scale>
          <a:sx n="83" d="100"/>
          <a:sy n="83" d="100"/>
        </p:scale>
        <p:origin x="3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ropbox\Slidewiki\Questionnaires\SlideWiki%20-%20Salmon%20(Responses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ropbox\Slidewiki\Questionnaires\SlideWiki%20-%20Salmon%20(Responses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ropbox\Slidewiki\Questionnaires\SlideWiki%20-%20Salmon%20(Responses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ropbox\Slidewiki\Questionnaires\SlideWiki%20-%20Salmon%20(Responses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ropbox\Slidewiki\Questionnaires\SlideWiki%20-%20Salmon%20(Responses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Excel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ropbox\Slidewiki\Questionnaires\SlideWiki%20-%20Salmon%20(Responses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K:\personal\&#919;&#955;&#943;&#945;&#962;-&#904;&#955;&#949;&#957;&#945;\&#934;&#928;&#936;%20&#924;&#917;&#932;&#913;&#928;&#932;&#933;&#935;&#921;&#913;&#922;&#927;\wiki%20english%20article\ANALYSIS_2%20for%20wiki%20article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elena\Dropbox\Slidewiki\collabor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888888888889"/>
          <c:y val="0"/>
          <c:w val="0.6583333333333334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2676-4D2B-B27D-2E7C54AA1AA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676-4D2B-B27D-2E7C54AA1AA5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676-4D2B-B27D-2E7C54AA1AA5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676-4D2B-B27D-2E7C54AA1AA5}"/>
              </c:ext>
            </c:extLst>
          </c:dPt>
          <c:dLbls>
            <c:dLbl>
              <c:idx val="0"/>
              <c:layout>
                <c:manualLayout>
                  <c:x val="-3.4956474190726158E-2"/>
                  <c:y val="1.5046296296296295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76-4D2B-B27D-2E7C54AA1AA5}"/>
                </c:ext>
              </c:extLst>
            </c:dLbl>
            <c:dLbl>
              <c:idx val="1"/>
              <c:layout>
                <c:manualLayout>
                  <c:x val="-0.12766240157480319"/>
                  <c:y val="0.1909722222222222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76-4D2B-B27D-2E7C54AA1AA5}"/>
                </c:ext>
              </c:extLst>
            </c:dLbl>
            <c:dLbl>
              <c:idx val="2"/>
              <c:layout>
                <c:manualLayout>
                  <c:x val="-0.18573731408573932"/>
                  <c:y val="3.0647783610382038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6-4D2B-B27D-2E7C54AA1AA5}"/>
                </c:ext>
              </c:extLst>
            </c:dLbl>
            <c:dLbl>
              <c:idx val="3"/>
              <c:layout>
                <c:manualLayout>
                  <c:x val="9.3170166229221377E-2"/>
                  <c:y val="-0.1670833333333333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76-4D2B-B27D-2E7C54AA1AA5}"/>
                </c:ext>
              </c:extLst>
            </c:dLbl>
            <c:dLbl>
              <c:idx val="4"/>
              <c:layout>
                <c:manualLayout>
                  <c:x val="0.15211001749781281"/>
                  <c:y val="0.15972222222222224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76-4D2B-B27D-2E7C54AA1A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'Edited responses for RQ1'!$AL$1:$AL$5</c:f>
              <c:strCache>
                <c:ptCount val="5"/>
                <c:pt idx="0">
                  <c:v>Διαφωνώ Έντονα</c:v>
                </c:pt>
                <c:pt idx="1">
                  <c:v>Διαφωνώ</c:v>
                </c:pt>
                <c:pt idx="2">
                  <c:v>Ουδέτερα</c:v>
                </c:pt>
                <c:pt idx="3">
                  <c:v>Συμφωνώ</c:v>
                </c:pt>
                <c:pt idx="4">
                  <c:v>Συμφωνώ Έντονα</c:v>
                </c:pt>
              </c:strCache>
            </c:strRef>
          </c:cat>
          <c:val>
            <c:numRef>
              <c:f>'Edited responses for RQ1'!$AM$1:$AM$5</c:f>
              <c:numCache>
                <c:formatCode>0%</c:formatCode>
                <c:ptCount val="5"/>
                <c:pt idx="0">
                  <c:v>3.2000000000000008E-2</c:v>
                </c:pt>
                <c:pt idx="1">
                  <c:v>0.13600000000000001</c:v>
                </c:pt>
                <c:pt idx="2">
                  <c:v>0.14400000000000002</c:v>
                </c:pt>
                <c:pt idx="3">
                  <c:v>0.4880000000000001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676-4D2B-B27D-2E7C54AA1AA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888888888889"/>
          <c:y val="0"/>
          <c:w val="0.6583333333333334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485A-4CDA-99D2-7B233E11D8D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85A-4CDA-99D2-7B233E11D8DA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85A-4CDA-99D2-7B233E11D8DA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85A-4CDA-99D2-7B233E11D8DA}"/>
              </c:ext>
            </c:extLst>
          </c:dPt>
          <c:dLbls>
            <c:dLbl>
              <c:idx val="0"/>
              <c:layout>
                <c:manualLayout>
                  <c:x val="-5.717869641294844E-2"/>
                  <c:y val="5.7870370370370376E-3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85A-4CDA-99D2-7B233E11D8DA}"/>
                </c:ext>
              </c:extLst>
            </c:dLbl>
            <c:dLbl>
              <c:idx val="1"/>
              <c:layout>
                <c:manualLayout>
                  <c:x val="-8.5995625546806675E-2"/>
                  <c:y val="0.1122685185185185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85A-4CDA-99D2-7B233E11D8DA}"/>
                </c:ext>
              </c:extLst>
            </c:dLbl>
            <c:dLbl>
              <c:idx val="2"/>
              <c:layout>
                <c:manualLayout>
                  <c:x val="-0.1496262029746282"/>
                  <c:y val="0.2065737095363079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5A-4CDA-99D2-7B233E11D8DA}"/>
                </c:ext>
              </c:extLst>
            </c:dLbl>
            <c:dLbl>
              <c:idx val="3"/>
              <c:layout>
                <c:manualLayout>
                  <c:x val="-4.2940944881889667E-2"/>
                  <c:y val="-0.19949074074074069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85A-4CDA-99D2-7B233E11D8DA}"/>
                </c:ext>
              </c:extLst>
            </c:dLbl>
            <c:dLbl>
              <c:idx val="4"/>
              <c:layout>
                <c:manualLayout>
                  <c:x val="0.1771100174978128"/>
                  <c:y val="0.23379629629629636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85A-4CDA-99D2-7B233E11D8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'Edited responses for RQ1'!$AR$1:$AR$5</c:f>
              <c:strCache>
                <c:ptCount val="5"/>
                <c:pt idx="0">
                  <c:v>Διαφωνώ Έντονα</c:v>
                </c:pt>
                <c:pt idx="1">
                  <c:v>Διαφωνώ</c:v>
                </c:pt>
                <c:pt idx="2">
                  <c:v>Ουδέτερα</c:v>
                </c:pt>
                <c:pt idx="3">
                  <c:v>Συμφωνώ</c:v>
                </c:pt>
                <c:pt idx="4">
                  <c:v>Συμφωνώ Έντονα</c:v>
                </c:pt>
              </c:strCache>
            </c:strRef>
          </c:cat>
          <c:val>
            <c:numRef>
              <c:f>'Edited responses for RQ1'!$AS$1:$AS$5</c:f>
              <c:numCache>
                <c:formatCode>0%</c:formatCode>
                <c:ptCount val="5"/>
                <c:pt idx="0">
                  <c:v>2.4E-2</c:v>
                </c:pt>
                <c:pt idx="1">
                  <c:v>6.4000000000000015E-2</c:v>
                </c:pt>
                <c:pt idx="2">
                  <c:v>0.128</c:v>
                </c:pt>
                <c:pt idx="3">
                  <c:v>0.52800000000000002</c:v>
                </c:pt>
                <c:pt idx="4">
                  <c:v>0.25600000000000001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85A-4CDA-99D2-7B233E11D8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888888888889"/>
          <c:y val="0"/>
          <c:w val="0.6583333333333334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90B-4632-B35E-3456FF862C08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90B-4632-B35E-3456FF862C08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90B-4632-B35E-3456FF862C08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90B-4632-B35E-3456FF862C08}"/>
              </c:ext>
            </c:extLst>
          </c:dPt>
          <c:dLbls>
            <c:dLbl>
              <c:idx val="0"/>
              <c:layout>
                <c:manualLayout>
                  <c:x val="-2.9400918635170661E-2"/>
                  <c:y val="5.787037037037037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0B-4632-B35E-3456FF862C08}"/>
                </c:ext>
              </c:extLst>
            </c:dLbl>
            <c:dLbl>
              <c:idx val="1"/>
              <c:layout>
                <c:manualLayout>
                  <c:x val="-8.5995625546806578E-2"/>
                  <c:y val="0.228009259259259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0B-4632-B35E-3456FF862C08}"/>
                </c:ext>
              </c:extLst>
            </c:dLbl>
            <c:dLbl>
              <c:idx val="2"/>
              <c:layout>
                <c:manualLayout>
                  <c:x val="-9.6848425196850441E-2"/>
                  <c:y val="0.1047211286089239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0B-4632-B35E-3456FF862C08}"/>
                </c:ext>
              </c:extLst>
            </c:dLbl>
            <c:dLbl>
              <c:idx val="3"/>
              <c:layout>
                <c:manualLayout>
                  <c:x val="-0.19849671916010503"/>
                  <c:y val="-0.27356517935258096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0B-4632-B35E-3456FF862C08}"/>
                </c:ext>
              </c:extLst>
            </c:dLbl>
            <c:dLbl>
              <c:idx val="4"/>
              <c:layout>
                <c:manualLayout>
                  <c:x val="0.22155446194225722"/>
                  <c:y val="0.2523148148148149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0B-4632-B35E-3456FF862C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'Edited responses for RQ1'!$AX$1:$AX$5</c:f>
              <c:strCache>
                <c:ptCount val="5"/>
                <c:pt idx="0">
                  <c:v>Διαφωνώ Έντονα</c:v>
                </c:pt>
                <c:pt idx="1">
                  <c:v>Διαφωνώ</c:v>
                </c:pt>
                <c:pt idx="2">
                  <c:v>Ουδέτερα</c:v>
                </c:pt>
                <c:pt idx="3">
                  <c:v>Συμφωνώ</c:v>
                </c:pt>
                <c:pt idx="4">
                  <c:v>Συμφωνώ Έντονα</c:v>
                </c:pt>
              </c:strCache>
            </c:strRef>
          </c:cat>
          <c:val>
            <c:numRef>
              <c:f>'Edited responses for RQ1'!$AY$1:$AY$5</c:f>
              <c:numCache>
                <c:formatCode>0%</c:formatCode>
                <c:ptCount val="5"/>
                <c:pt idx="0">
                  <c:v>1.6000000000000004E-2</c:v>
                </c:pt>
                <c:pt idx="1">
                  <c:v>2.4E-2</c:v>
                </c:pt>
                <c:pt idx="2">
                  <c:v>8.0000000000000016E-2</c:v>
                </c:pt>
                <c:pt idx="3">
                  <c:v>0.49600000000000005</c:v>
                </c:pt>
                <c:pt idx="4">
                  <c:v>0.38400000000000006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90B-4632-B35E-3456FF862C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200" b="1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888888888889"/>
          <c:y val="0"/>
          <c:w val="0.6583333333333334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6038-492E-87B4-39090592B7D2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038-492E-87B4-39090592B7D2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038-492E-87B4-39090592B7D2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038-492E-87B4-39090592B7D2}"/>
              </c:ext>
            </c:extLst>
          </c:dPt>
          <c:dLbls>
            <c:dLbl>
              <c:idx val="0"/>
              <c:layout>
                <c:manualLayout>
                  <c:x val="-3.4537116822661328E-2"/>
                  <c:y val="1.1574074074074073E-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38-492E-87B4-39090592B7D2}"/>
                </c:ext>
              </c:extLst>
            </c:dLbl>
            <c:dLbl>
              <c:idx val="1"/>
              <c:layout>
                <c:manualLayout>
                  <c:x val="-0.10108988263259544"/>
                  <c:y val="0.2372685185185185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38-492E-87B4-39090592B7D2}"/>
                </c:ext>
              </c:extLst>
            </c:dLbl>
            <c:dLbl>
              <c:idx val="2"/>
              <c:layout>
                <c:manualLayout>
                  <c:x val="-0.16697429802406774"/>
                  <c:y val="0.1880551910177894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38-492E-87B4-39090592B7D2}"/>
                </c:ext>
              </c:extLst>
            </c:dLbl>
            <c:dLbl>
              <c:idx val="3"/>
              <c:layout>
                <c:manualLayout>
                  <c:x val="5.5172188382112616E-2"/>
                  <c:y val="-0.1717133275007291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38-492E-87B4-39090592B7D2}"/>
                </c:ext>
              </c:extLst>
            </c:dLbl>
            <c:dLbl>
              <c:idx val="4"/>
              <c:layout>
                <c:manualLayout>
                  <c:x val="0.16046733409088482"/>
                  <c:y val="0.13962626665075037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38-492E-87B4-39090592B7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'Edited responses for RQ2'!$S$1:$S$5</c:f>
              <c:strCache>
                <c:ptCount val="5"/>
                <c:pt idx="0">
                  <c:v>Διαφωνώ Έντονα</c:v>
                </c:pt>
                <c:pt idx="1">
                  <c:v>Διαφωνώ</c:v>
                </c:pt>
                <c:pt idx="2">
                  <c:v>Ουδέτερα</c:v>
                </c:pt>
                <c:pt idx="3">
                  <c:v>Συμφωνώ</c:v>
                </c:pt>
                <c:pt idx="4">
                  <c:v>Συμφωνώ Έντονα</c:v>
                </c:pt>
              </c:strCache>
            </c:strRef>
          </c:cat>
          <c:val>
            <c:numRef>
              <c:f>'Edited responses for RQ2'!$T$1:$T$5</c:f>
              <c:numCache>
                <c:formatCode>0%</c:formatCode>
                <c:ptCount val="5"/>
                <c:pt idx="0">
                  <c:v>4.0000000000000008E-2</c:v>
                </c:pt>
                <c:pt idx="1">
                  <c:v>4.0000000000000008E-2</c:v>
                </c:pt>
                <c:pt idx="2">
                  <c:v>0.21600000000000003</c:v>
                </c:pt>
                <c:pt idx="3">
                  <c:v>0.4880000000000001</c:v>
                </c:pt>
                <c:pt idx="4">
                  <c:v>0.21600000000000003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038-492E-87B4-39090592B7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888888888889"/>
          <c:y val="0"/>
          <c:w val="0.6583333333333334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2270-44BC-8F2D-89A86E92F4EA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270-44BC-8F2D-89A86E92F4EA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270-44BC-8F2D-89A86E92F4EA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270-44BC-8F2D-89A86E92F4EA}"/>
              </c:ext>
            </c:extLst>
          </c:dPt>
          <c:dLbls>
            <c:dLbl>
              <c:idx val="0"/>
              <c:layout>
                <c:manualLayout>
                  <c:x val="-4.6067585301837279E-2"/>
                  <c:y val="5.20833333333333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70-44BC-8F2D-89A86E92F4EA}"/>
                </c:ext>
              </c:extLst>
            </c:dLbl>
            <c:dLbl>
              <c:idx val="1"/>
              <c:layout>
                <c:manualLayout>
                  <c:x val="-0.13599562554680666"/>
                  <c:y val="0.2187500000000000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70-44BC-8F2D-89A86E92F4EA}"/>
                </c:ext>
              </c:extLst>
            </c:dLbl>
            <c:dLbl>
              <c:idx val="2"/>
              <c:layout>
                <c:manualLayout>
                  <c:x val="-0.18851531058617671"/>
                  <c:y val="-0.1666670312044328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70-44BC-8F2D-89A86E92F4EA}"/>
                </c:ext>
              </c:extLst>
            </c:dLbl>
            <c:dLbl>
              <c:idx val="3"/>
              <c:layout>
                <c:manualLayout>
                  <c:x val="0.2126146106736658"/>
                  <c:y val="-8.8379629629629627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70-44BC-8F2D-89A86E92F4EA}"/>
                </c:ext>
              </c:extLst>
            </c:dLbl>
            <c:dLbl>
              <c:idx val="4"/>
              <c:layout>
                <c:manualLayout>
                  <c:x val="0.11877668416447947"/>
                  <c:y val="0.1504629629629630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70-44BC-8F2D-89A86E92F4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'Edited responses for RQ2'!$X$1:$X$5</c:f>
              <c:strCache>
                <c:ptCount val="5"/>
                <c:pt idx="0">
                  <c:v>Διαφωνώ Έντονα</c:v>
                </c:pt>
                <c:pt idx="1">
                  <c:v>Διαφωνώ</c:v>
                </c:pt>
                <c:pt idx="2">
                  <c:v>Ουδέτερα</c:v>
                </c:pt>
                <c:pt idx="3">
                  <c:v>Συμφωνώ</c:v>
                </c:pt>
                <c:pt idx="4">
                  <c:v>Συμφωνώ Έντονα</c:v>
                </c:pt>
              </c:strCache>
            </c:strRef>
          </c:cat>
          <c:val>
            <c:numRef>
              <c:f>'Edited responses for RQ2'!$Y$1:$Y$5</c:f>
              <c:numCache>
                <c:formatCode>0%</c:formatCode>
                <c:ptCount val="5"/>
                <c:pt idx="0">
                  <c:v>5.6000000000000001E-2</c:v>
                </c:pt>
                <c:pt idx="1">
                  <c:v>0.14400000000000002</c:v>
                </c:pt>
                <c:pt idx="2">
                  <c:v>0.35200000000000004</c:v>
                </c:pt>
                <c:pt idx="3">
                  <c:v>0.3040000000000001</c:v>
                </c:pt>
                <c:pt idx="4">
                  <c:v>0.14400000000000002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270-44BC-8F2D-89A86E92F4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888888888889"/>
          <c:y val="0"/>
          <c:w val="0.6583333333333334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24A1-482B-A0E2-EE1A68B39439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4A1-482B-A0E2-EE1A68B39439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24A1-482B-A0E2-EE1A68B39439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24A1-482B-A0E2-EE1A68B39439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A1-482B-A0E2-EE1A68B39439}"/>
                </c:ext>
              </c:extLst>
            </c:dLbl>
            <c:dLbl>
              <c:idx val="1"/>
              <c:layout>
                <c:manualLayout>
                  <c:x val="-3.3218066491688535E-2"/>
                  <c:y val="7.06018518518518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07-428A-B4DB-AF06D1C412FB}"/>
                </c:ext>
              </c:extLst>
            </c:dLbl>
            <c:dLbl>
              <c:idx val="2"/>
              <c:layout>
                <c:manualLayout>
                  <c:x val="-0.18018197725284346"/>
                  <c:y val="0.15904308836395453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A1-482B-A0E2-EE1A68B39439}"/>
                </c:ext>
              </c:extLst>
            </c:dLbl>
            <c:dLbl>
              <c:idx val="3"/>
              <c:layout>
                <c:manualLayout>
                  <c:x val="8.761461067366573E-2"/>
                  <c:y val="-0.1994911052785068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A1-482B-A0E2-EE1A68B39439}"/>
                </c:ext>
              </c:extLst>
            </c:dLbl>
            <c:dLbl>
              <c:idx val="4"/>
              <c:layout>
                <c:manualLayout>
                  <c:x val="0.15173552744109237"/>
                  <c:y val="0.1854847891182404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A1-482B-A0E2-EE1A68B394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'Edited responses for RQ2'!$AD$1:$AD$5</c:f>
              <c:strCache>
                <c:ptCount val="5"/>
                <c:pt idx="0">
                  <c:v>Διαφωνώ Έντονα</c:v>
                </c:pt>
                <c:pt idx="1">
                  <c:v>Διαφωνώ</c:v>
                </c:pt>
                <c:pt idx="2">
                  <c:v>Ουδέτερα</c:v>
                </c:pt>
                <c:pt idx="3">
                  <c:v>Συμφωνώ</c:v>
                </c:pt>
                <c:pt idx="4">
                  <c:v>Συμφωνώ Έντονα</c:v>
                </c:pt>
              </c:strCache>
            </c:strRef>
          </c:cat>
          <c:val>
            <c:numRef>
              <c:f>'Edited responses for RQ2'!$AE$1:$AE$5</c:f>
              <c:numCache>
                <c:formatCode>0%</c:formatCode>
                <c:ptCount val="5"/>
                <c:pt idx="0">
                  <c:v>0</c:v>
                </c:pt>
                <c:pt idx="1">
                  <c:v>2.4E-2</c:v>
                </c:pt>
                <c:pt idx="2">
                  <c:v>0.24800000000000003</c:v>
                </c:pt>
                <c:pt idx="3">
                  <c:v>0.504</c:v>
                </c:pt>
                <c:pt idx="4">
                  <c:v>0.224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4A1-482B-A0E2-EE1A68B394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13888888888889"/>
          <c:y val="0"/>
          <c:w val="0.65833333333333344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1-C8D2-4A11-8A58-7E548D6FDFB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8D2-4A11-8A58-7E548D6FDFBB}"/>
              </c:ext>
            </c:extLst>
          </c:dPt>
          <c:dPt>
            <c:idx val="3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8D2-4A11-8A58-7E548D6FDFBB}"/>
              </c:ext>
            </c:extLst>
          </c:dPt>
          <c:dPt>
            <c:idx val="4"/>
            <c:bubble3D val="0"/>
            <c:spPr>
              <a:solidFill>
                <a:schemeClr val="accent3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8D2-4A11-8A58-7E548D6FDFB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8D2-4A11-8A58-7E548D6FDFBB}"/>
                </c:ext>
              </c:extLst>
            </c:dLbl>
            <c:dLbl>
              <c:idx val="1"/>
              <c:layout>
                <c:manualLayout>
                  <c:x val="-5.0854905010554376E-2"/>
                  <c:y val="8.5800245810314382E-2"/>
                </c:manualLayout>
              </c:layout>
              <c:spPr/>
              <c:txPr>
                <a:bodyPr/>
                <a:lstStyle/>
                <a:p>
                  <a:pPr>
                    <a:defRPr sz="115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8D2-4A11-8A58-7E548D6FDFBB}"/>
                </c:ext>
              </c:extLst>
            </c:dLbl>
            <c:dLbl>
              <c:idx val="2"/>
              <c:layout>
                <c:manualLayout>
                  <c:x val="-0.17665453838462392"/>
                  <c:y val="0.23503606773705718"/>
                </c:manualLayout>
              </c:layout>
              <c:spPr/>
              <c:txPr>
                <a:bodyPr/>
                <a:lstStyle/>
                <a:p>
                  <a:pPr>
                    <a:defRPr sz="1150" b="1"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D2-4A11-8A58-7E548D6FDFBB}"/>
                </c:ext>
              </c:extLst>
            </c:dLbl>
            <c:dLbl>
              <c:idx val="3"/>
              <c:layout>
                <c:manualLayout>
                  <c:x val="1.9627384536137053E-2"/>
                  <c:y val="-0.15487736012274089"/>
                </c:manualLayout>
              </c:layout>
              <c:spPr/>
              <c:txPr>
                <a:bodyPr/>
                <a:lstStyle/>
                <a:p>
                  <a:pPr>
                    <a:defRPr sz="115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D2-4A11-8A58-7E548D6FDFBB}"/>
                </c:ext>
              </c:extLst>
            </c:dLbl>
            <c:dLbl>
              <c:idx val="4"/>
              <c:layout>
                <c:manualLayout>
                  <c:x val="0.18950634577625353"/>
                  <c:y val="0.18548485543081822"/>
                </c:manualLayout>
              </c:layout>
              <c:spPr/>
              <c:txPr>
                <a:bodyPr/>
                <a:lstStyle/>
                <a:p>
                  <a:pPr>
                    <a:defRPr sz="1150" b="1">
                      <a:solidFill>
                        <a:schemeClr val="bg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D2-4A11-8A58-7E548D6FDF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5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'Edited responses for RQ2'!$AI$1:$AI$5</c:f>
              <c:strCache>
                <c:ptCount val="5"/>
                <c:pt idx="0">
                  <c:v>Διαφωνώ Έντονα</c:v>
                </c:pt>
                <c:pt idx="1">
                  <c:v>Διαφωνώ</c:v>
                </c:pt>
                <c:pt idx="2">
                  <c:v>Ουδέτερα</c:v>
                </c:pt>
                <c:pt idx="3">
                  <c:v>Συμφωνώ</c:v>
                </c:pt>
                <c:pt idx="4">
                  <c:v>Συμφωνώ Έντονα</c:v>
                </c:pt>
              </c:strCache>
            </c:strRef>
          </c:cat>
          <c:val>
            <c:numRef>
              <c:f>'Edited responses for RQ2'!$AJ$1:$AJ$5</c:f>
              <c:numCache>
                <c:formatCode>0%</c:formatCode>
                <c:ptCount val="5"/>
                <c:pt idx="0">
                  <c:v>0</c:v>
                </c:pt>
                <c:pt idx="1">
                  <c:v>4.8000000000000001E-2</c:v>
                </c:pt>
                <c:pt idx="2">
                  <c:v>0.21600000000000003</c:v>
                </c:pt>
                <c:pt idx="3">
                  <c:v>0.4880000000000001</c:v>
                </c:pt>
                <c:pt idx="4">
                  <c:v>0.24800000000000003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8D2-4A11-8A58-7E548D6FDFB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Figure1!$Q$9</c:f>
              <c:strCache>
                <c:ptCount val="1"/>
                <c:pt idx="0">
                  <c:v>Member1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Figure1!$G$1:$V$1</c:f>
              <c:strCache>
                <c:ptCount val="16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</c:strCache>
            </c:strRef>
          </c:cat>
          <c:val>
            <c:numRef>
              <c:f>Figure1!$G$2:$V$2</c:f>
              <c:numCache>
                <c:formatCode>0%</c:formatCode>
                <c:ptCount val="16"/>
                <c:pt idx="0">
                  <c:v>0.26</c:v>
                </c:pt>
                <c:pt idx="1">
                  <c:v>0.33</c:v>
                </c:pt>
                <c:pt idx="2">
                  <c:v>0.54</c:v>
                </c:pt>
                <c:pt idx="3">
                  <c:v>0.27</c:v>
                </c:pt>
                <c:pt idx="4">
                  <c:v>0.39</c:v>
                </c:pt>
                <c:pt idx="5">
                  <c:v>0.13</c:v>
                </c:pt>
                <c:pt idx="6">
                  <c:v>0.89</c:v>
                </c:pt>
                <c:pt idx="7">
                  <c:v>0.14000000000000001</c:v>
                </c:pt>
                <c:pt idx="8">
                  <c:v>0</c:v>
                </c:pt>
                <c:pt idx="9">
                  <c:v>0.42</c:v>
                </c:pt>
                <c:pt idx="10">
                  <c:v>0.11</c:v>
                </c:pt>
                <c:pt idx="11">
                  <c:v>1</c:v>
                </c:pt>
                <c:pt idx="12">
                  <c:v>0.06</c:v>
                </c:pt>
                <c:pt idx="13">
                  <c:v>0.78</c:v>
                </c:pt>
                <c:pt idx="14">
                  <c:v>0.36</c:v>
                </c:pt>
                <c:pt idx="15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3A-4567-812C-1899C02EB10B}"/>
            </c:ext>
          </c:extLst>
        </c:ser>
        <c:ser>
          <c:idx val="1"/>
          <c:order val="1"/>
          <c:tx>
            <c:strRef>
              <c:f>Figure1!$Q$10</c:f>
              <c:strCache>
                <c:ptCount val="1"/>
                <c:pt idx="0">
                  <c:v>Member2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3A-4567-812C-1899C02EB1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Figure1!$G$1:$V$1</c:f>
              <c:strCache>
                <c:ptCount val="16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</c:strCache>
            </c:strRef>
          </c:cat>
          <c:val>
            <c:numRef>
              <c:f>Figure1!$G$3:$V$3</c:f>
              <c:numCache>
                <c:formatCode>0%</c:formatCode>
                <c:ptCount val="16"/>
                <c:pt idx="0">
                  <c:v>0.61</c:v>
                </c:pt>
                <c:pt idx="1">
                  <c:v>0.3</c:v>
                </c:pt>
                <c:pt idx="2">
                  <c:v>0.46</c:v>
                </c:pt>
                <c:pt idx="3">
                  <c:v>0.7</c:v>
                </c:pt>
                <c:pt idx="4">
                  <c:v>0.11</c:v>
                </c:pt>
                <c:pt idx="5">
                  <c:v>0</c:v>
                </c:pt>
                <c:pt idx="6">
                  <c:v>0.11</c:v>
                </c:pt>
                <c:pt idx="7">
                  <c:v>0.63</c:v>
                </c:pt>
                <c:pt idx="8">
                  <c:v>0.69</c:v>
                </c:pt>
                <c:pt idx="9">
                  <c:v>0.37</c:v>
                </c:pt>
                <c:pt idx="10">
                  <c:v>0.4</c:v>
                </c:pt>
                <c:pt idx="11">
                  <c:v>0</c:v>
                </c:pt>
                <c:pt idx="12">
                  <c:v>0.25</c:v>
                </c:pt>
                <c:pt idx="13">
                  <c:v>0.22</c:v>
                </c:pt>
                <c:pt idx="14">
                  <c:v>0.16</c:v>
                </c:pt>
                <c:pt idx="15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3A-4567-812C-1899C02EB10B}"/>
            </c:ext>
          </c:extLst>
        </c:ser>
        <c:ser>
          <c:idx val="2"/>
          <c:order val="2"/>
          <c:tx>
            <c:strRef>
              <c:f>Figure1!$Q$11</c:f>
              <c:strCache>
                <c:ptCount val="1"/>
                <c:pt idx="0">
                  <c:v>Member3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2.0217334756719345E-3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3A-4567-812C-1899C02EB1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Figure1!$G$1:$V$1</c:f>
              <c:strCache>
                <c:ptCount val="16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</c:strCache>
            </c:strRef>
          </c:cat>
          <c:val>
            <c:numRef>
              <c:f>Figure1!$G$4:$V$4</c:f>
              <c:numCache>
                <c:formatCode>0%</c:formatCode>
                <c:ptCount val="16"/>
                <c:pt idx="0">
                  <c:v>0.13</c:v>
                </c:pt>
                <c:pt idx="1">
                  <c:v>0.37</c:v>
                </c:pt>
                <c:pt idx="3">
                  <c:v>0.03</c:v>
                </c:pt>
                <c:pt idx="4">
                  <c:v>0.04</c:v>
                </c:pt>
                <c:pt idx="5">
                  <c:v>0.4</c:v>
                </c:pt>
                <c:pt idx="7">
                  <c:v>0.23</c:v>
                </c:pt>
                <c:pt idx="8">
                  <c:v>0.31</c:v>
                </c:pt>
                <c:pt idx="9">
                  <c:v>0.04</c:v>
                </c:pt>
                <c:pt idx="10">
                  <c:v>0.49</c:v>
                </c:pt>
                <c:pt idx="11">
                  <c:v>0</c:v>
                </c:pt>
                <c:pt idx="12">
                  <c:v>0.69</c:v>
                </c:pt>
                <c:pt idx="14">
                  <c:v>0.41</c:v>
                </c:pt>
                <c:pt idx="15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13A-4567-812C-1899C02EB10B}"/>
            </c:ext>
          </c:extLst>
        </c:ser>
        <c:ser>
          <c:idx val="3"/>
          <c:order val="3"/>
          <c:tx>
            <c:strRef>
              <c:f>Figure1!$Q$12</c:f>
              <c:strCache>
                <c:ptCount val="1"/>
                <c:pt idx="0">
                  <c:v>Member4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Figure1!$G$1:$V$1</c:f>
              <c:strCache>
                <c:ptCount val="16"/>
                <c:pt idx="0">
                  <c:v>G1</c:v>
                </c:pt>
                <c:pt idx="1">
                  <c:v>G2</c:v>
                </c:pt>
                <c:pt idx="2">
                  <c:v>G3</c:v>
                </c:pt>
                <c:pt idx="3">
                  <c:v>G4</c:v>
                </c:pt>
                <c:pt idx="4">
                  <c:v>G5</c:v>
                </c:pt>
                <c:pt idx="5">
                  <c:v>G6</c:v>
                </c:pt>
                <c:pt idx="6">
                  <c:v>G7</c:v>
                </c:pt>
                <c:pt idx="7">
                  <c:v>G8</c:v>
                </c:pt>
                <c:pt idx="8">
                  <c:v>G9</c:v>
                </c:pt>
                <c:pt idx="9">
                  <c:v>G10</c:v>
                </c:pt>
                <c:pt idx="10">
                  <c:v>G11</c:v>
                </c:pt>
                <c:pt idx="11">
                  <c:v>G12</c:v>
                </c:pt>
                <c:pt idx="12">
                  <c:v>G13</c:v>
                </c:pt>
                <c:pt idx="13">
                  <c:v>G14</c:v>
                </c:pt>
                <c:pt idx="14">
                  <c:v>G15</c:v>
                </c:pt>
                <c:pt idx="15">
                  <c:v>G16</c:v>
                </c:pt>
              </c:strCache>
            </c:strRef>
          </c:cat>
          <c:val>
            <c:numRef>
              <c:f>Figure1!$G$5:$V$5</c:f>
              <c:numCache>
                <c:formatCode>General</c:formatCode>
                <c:ptCount val="16"/>
                <c:pt idx="4" formatCode="0%">
                  <c:v>0.46</c:v>
                </c:pt>
                <c:pt idx="5" formatCode="0%">
                  <c:v>0.47</c:v>
                </c:pt>
                <c:pt idx="9" formatCode="0%">
                  <c:v>0.17</c:v>
                </c:pt>
                <c:pt idx="14" formatCode="0%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13A-4567-812C-1899C02EB1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500160"/>
        <c:axId val="244395968"/>
      </c:barChart>
      <c:catAx>
        <c:axId val="23350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395968"/>
        <c:crosses val="autoZero"/>
        <c:auto val="1"/>
        <c:lblAlgn val="ctr"/>
        <c:lblOffset val="100"/>
        <c:noMultiLvlLbl val="0"/>
      </c:catAx>
      <c:valAx>
        <c:axId val="244395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350016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0383647687811208E-2"/>
          <c:y val="0.91678087738562897"/>
          <c:w val="0.87066060610462248"/>
          <c:h val="6.731686264787284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00021795123462E-2"/>
          <c:y val="5.23086910955919E-2"/>
          <c:w val="0.9162860027244325"/>
          <c:h val="0.74645886365892178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'results contribution'!$M$9</c:f>
              <c:strCache>
                <c:ptCount val="1"/>
                <c:pt idx="0">
                  <c:v>Member1 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"/>
                  <c:y val="-0.2620904406925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7D-4BF1-B19F-3AE14BF901B6}"/>
                </c:ext>
              </c:extLst>
            </c:dLbl>
            <c:dLbl>
              <c:idx val="9"/>
              <c:layout>
                <c:manualLayout>
                  <c:x val="-5.645729998075153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47D-4BF1-B19F-3AE14BF901B6}"/>
                </c:ext>
              </c:extLst>
            </c:dLbl>
            <c:dLbl>
              <c:idx val="12"/>
              <c:layout>
                <c:manualLayout>
                  <c:x val="1.6035276598420363E-3"/>
                  <c:y val="-0.25377010924202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47D-4BF1-B19F-3AE14BF901B6}"/>
                </c:ext>
              </c:extLst>
            </c:dLbl>
            <c:dLbl>
              <c:idx val="19"/>
              <c:layout>
                <c:manualLayout>
                  <c:x val="-1.1759066997096226E-16"/>
                  <c:y val="-0.2620904406925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7D-4BF1-B19F-3AE14BF901B6}"/>
                </c:ext>
              </c:extLst>
            </c:dLbl>
            <c:dLbl>
              <c:idx val="22"/>
              <c:layout>
                <c:manualLayout>
                  <c:x val="0"/>
                  <c:y val="-2.496099435167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47D-4BF1-B19F-3AE14BF901B6}"/>
                </c:ext>
              </c:extLst>
            </c:dLbl>
            <c:dLbl>
              <c:idx val="32"/>
              <c:layout>
                <c:manualLayout>
                  <c:x val="-1.1759066997096226E-16"/>
                  <c:y val="-0.257930274967300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7D-4BF1-B19F-3AE14BF901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 contribution'!$C$1:$AK$1</c:f>
              <c:strCache>
                <c:ptCount val="3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  <c:pt idx="15">
                  <c:v>M16</c:v>
                </c:pt>
                <c:pt idx="16">
                  <c:v>M17</c:v>
                </c:pt>
                <c:pt idx="17">
                  <c:v>M18</c:v>
                </c:pt>
                <c:pt idx="18">
                  <c:v>M19</c:v>
                </c:pt>
                <c:pt idx="19">
                  <c:v>M20</c:v>
                </c:pt>
                <c:pt idx="20">
                  <c:v>M21</c:v>
                </c:pt>
                <c:pt idx="21">
                  <c:v>M22</c:v>
                </c:pt>
                <c:pt idx="22">
                  <c:v>M23</c:v>
                </c:pt>
                <c:pt idx="23">
                  <c:v>M24</c:v>
                </c:pt>
                <c:pt idx="24">
                  <c:v>M25</c:v>
                </c:pt>
                <c:pt idx="25">
                  <c:v>M26</c:v>
                </c:pt>
                <c:pt idx="26">
                  <c:v>M27</c:v>
                </c:pt>
                <c:pt idx="27">
                  <c:v>M28</c:v>
                </c:pt>
                <c:pt idx="28">
                  <c:v>M29</c:v>
                </c:pt>
                <c:pt idx="29">
                  <c:v>M30</c:v>
                </c:pt>
                <c:pt idx="30">
                  <c:v>M31</c:v>
                </c:pt>
                <c:pt idx="31">
                  <c:v>M32</c:v>
                </c:pt>
                <c:pt idx="32">
                  <c:v>M33</c:v>
                </c:pt>
                <c:pt idx="33">
                  <c:v>M34</c:v>
                </c:pt>
                <c:pt idx="34">
                  <c:v>M35</c:v>
                </c:pt>
              </c:strCache>
            </c:strRef>
          </c:cat>
          <c:val>
            <c:numRef>
              <c:f>'results contribution'!$C$2:$AK$2</c:f>
              <c:numCache>
                <c:formatCode>0%</c:formatCode>
                <c:ptCount val="35"/>
                <c:pt idx="0">
                  <c:v>0.65979381443299012</c:v>
                </c:pt>
                <c:pt idx="1">
                  <c:v>0.74264705882352988</c:v>
                </c:pt>
                <c:pt idx="2">
                  <c:v>0.83333333333333359</c:v>
                </c:pt>
                <c:pt idx="3">
                  <c:v>0.62116040955631402</c:v>
                </c:pt>
                <c:pt idx="4">
                  <c:v>0.85757575757575777</c:v>
                </c:pt>
                <c:pt idx="5">
                  <c:v>0.33333333333333331</c:v>
                </c:pt>
                <c:pt idx="6">
                  <c:v>0.98979591836734693</c:v>
                </c:pt>
                <c:pt idx="7">
                  <c:v>1</c:v>
                </c:pt>
                <c:pt idx="8">
                  <c:v>0.35937500000000011</c:v>
                </c:pt>
                <c:pt idx="9">
                  <c:v>0.99145299145299126</c:v>
                </c:pt>
                <c:pt idx="10">
                  <c:v>0.98695652173913018</c:v>
                </c:pt>
                <c:pt idx="11">
                  <c:v>0.84172661870503618</c:v>
                </c:pt>
                <c:pt idx="12">
                  <c:v>1</c:v>
                </c:pt>
                <c:pt idx="13">
                  <c:v>0.73684210526315785</c:v>
                </c:pt>
                <c:pt idx="14">
                  <c:v>0.93617021276595769</c:v>
                </c:pt>
                <c:pt idx="15">
                  <c:v>0.60087719298245612</c:v>
                </c:pt>
                <c:pt idx="16">
                  <c:v>0.82051282051282048</c:v>
                </c:pt>
                <c:pt idx="17">
                  <c:v>0.31215970961887496</c:v>
                </c:pt>
                <c:pt idx="18">
                  <c:v>6.6465256797583083E-2</c:v>
                </c:pt>
                <c:pt idx="19">
                  <c:v>1</c:v>
                </c:pt>
                <c:pt idx="20">
                  <c:v>0.15625000000000006</c:v>
                </c:pt>
                <c:pt idx="21">
                  <c:v>0.68750000000000011</c:v>
                </c:pt>
                <c:pt idx="22">
                  <c:v>0.61616161616161635</c:v>
                </c:pt>
                <c:pt idx="23">
                  <c:v>0.36842105263157893</c:v>
                </c:pt>
                <c:pt idx="24">
                  <c:v>0.13756613756613767</c:v>
                </c:pt>
                <c:pt idx="25">
                  <c:v>0.20149253731343289</c:v>
                </c:pt>
                <c:pt idx="26">
                  <c:v>0.6102941176470591</c:v>
                </c:pt>
                <c:pt idx="27">
                  <c:v>0.65853658536585358</c:v>
                </c:pt>
                <c:pt idx="28">
                  <c:v>6.7357512953367907E-2</c:v>
                </c:pt>
                <c:pt idx="29">
                  <c:v>0.66666666666666663</c:v>
                </c:pt>
                <c:pt idx="30">
                  <c:v>0.18918918918918926</c:v>
                </c:pt>
                <c:pt idx="31">
                  <c:v>1</c:v>
                </c:pt>
                <c:pt idx="32">
                  <c:v>1</c:v>
                </c:pt>
                <c:pt idx="33">
                  <c:v>0.88304093567251474</c:v>
                </c:pt>
                <c:pt idx="3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47D-4BF1-B19F-3AE14BF901B6}"/>
            </c:ext>
          </c:extLst>
        </c:ser>
        <c:ser>
          <c:idx val="1"/>
          <c:order val="1"/>
          <c:tx>
            <c:strRef>
              <c:f>'results contribution'!$M$10</c:f>
              <c:strCache>
                <c:ptCount val="1"/>
                <c:pt idx="0">
                  <c:v>Member2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"/>
                  <c:y val="-1.3888888888888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7D-4BF1-B19F-3AE14BF901B6}"/>
                </c:ext>
              </c:extLst>
            </c:dLbl>
            <c:dLbl>
              <c:idx val="6"/>
              <c:layout>
                <c:manualLayout>
                  <c:x val="1.6035276598420363E-3"/>
                  <c:y val="2.496099435167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47D-4BF1-B19F-3AE14BF901B6}"/>
                </c:ext>
              </c:extLst>
            </c:dLbl>
            <c:dLbl>
              <c:idx val="9"/>
              <c:layout>
                <c:manualLayout>
                  <c:x val="0"/>
                  <c:y val="2.912116007695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47D-4BF1-B19F-3AE14BF901B6}"/>
                </c:ext>
              </c:extLst>
            </c:dLbl>
            <c:dLbl>
              <c:idx val="10"/>
              <c:layout>
                <c:manualLayout>
                  <c:x val="0"/>
                  <c:y val="2.496099435167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7D-4BF1-B19F-3AE14BF901B6}"/>
                </c:ext>
              </c:extLst>
            </c:dLbl>
            <c:dLbl>
              <c:idx val="13"/>
              <c:layout>
                <c:manualLayout>
                  <c:x val="0"/>
                  <c:y val="-2.4960994351674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47D-4BF1-B19F-3AE14BF901B6}"/>
                </c:ext>
              </c:extLst>
            </c:dLbl>
            <c:dLbl>
              <c:idx val="31"/>
              <c:layout>
                <c:manualLayout>
                  <c:x val="0"/>
                  <c:y val="2.496099435167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7D-4BF1-B19F-3AE14BF901B6}"/>
                </c:ext>
              </c:extLst>
            </c:dLbl>
            <c:dLbl>
              <c:idx val="33"/>
              <c:layout>
                <c:manualLayout>
                  <c:x val="0"/>
                  <c:y val="1.248049717583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47D-4BF1-B19F-3AE14BF901B6}"/>
                </c:ext>
              </c:extLst>
            </c:dLbl>
            <c:dLbl>
              <c:idx val="34"/>
              <c:layout>
                <c:manualLayout>
                  <c:x val="-1.1759066997096226E-16"/>
                  <c:y val="2.496099435167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7D-4BF1-B19F-3AE14BF901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 contribution'!$C$1:$AK$1</c:f>
              <c:strCache>
                <c:ptCount val="3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  <c:pt idx="15">
                  <c:v>M16</c:v>
                </c:pt>
                <c:pt idx="16">
                  <c:v>M17</c:v>
                </c:pt>
                <c:pt idx="17">
                  <c:v>M18</c:v>
                </c:pt>
                <c:pt idx="18">
                  <c:v>M19</c:v>
                </c:pt>
                <c:pt idx="19">
                  <c:v>M20</c:v>
                </c:pt>
                <c:pt idx="20">
                  <c:v>M21</c:v>
                </c:pt>
                <c:pt idx="21">
                  <c:v>M22</c:v>
                </c:pt>
                <c:pt idx="22">
                  <c:v>M23</c:v>
                </c:pt>
                <c:pt idx="23">
                  <c:v>M24</c:v>
                </c:pt>
                <c:pt idx="24">
                  <c:v>M25</c:v>
                </c:pt>
                <c:pt idx="25">
                  <c:v>M26</c:v>
                </c:pt>
                <c:pt idx="26">
                  <c:v>M27</c:v>
                </c:pt>
                <c:pt idx="27">
                  <c:v>M28</c:v>
                </c:pt>
                <c:pt idx="28">
                  <c:v>M29</c:v>
                </c:pt>
                <c:pt idx="29">
                  <c:v>M30</c:v>
                </c:pt>
                <c:pt idx="30">
                  <c:v>M31</c:v>
                </c:pt>
                <c:pt idx="31">
                  <c:v>M32</c:v>
                </c:pt>
                <c:pt idx="32">
                  <c:v>M33</c:v>
                </c:pt>
                <c:pt idx="33">
                  <c:v>M34</c:v>
                </c:pt>
                <c:pt idx="34">
                  <c:v>M35</c:v>
                </c:pt>
              </c:strCache>
            </c:strRef>
          </c:cat>
          <c:val>
            <c:numRef>
              <c:f>'results contribution'!$C$3:$AK$3</c:f>
              <c:numCache>
                <c:formatCode>0%</c:formatCode>
                <c:ptCount val="35"/>
                <c:pt idx="0">
                  <c:v>0.34020618556701038</c:v>
                </c:pt>
                <c:pt idx="1">
                  <c:v>0.16176470588235303</c:v>
                </c:pt>
                <c:pt idx="2">
                  <c:v>0.16666666666666669</c:v>
                </c:pt>
                <c:pt idx="3">
                  <c:v>0.20819112627986347</c:v>
                </c:pt>
                <c:pt idx="4">
                  <c:v>0.14242424242424248</c:v>
                </c:pt>
                <c:pt idx="5">
                  <c:v>0.66666666666666663</c:v>
                </c:pt>
                <c:pt idx="6">
                  <c:v>1.0204081632653067E-2</c:v>
                </c:pt>
                <c:pt idx="8">
                  <c:v>0.64062500000000044</c:v>
                </c:pt>
                <c:pt idx="9">
                  <c:v>8.5470085470085513E-3</c:v>
                </c:pt>
                <c:pt idx="10">
                  <c:v>1.3043478260869575E-2</c:v>
                </c:pt>
                <c:pt idx="11">
                  <c:v>0.15827338129496413</c:v>
                </c:pt>
                <c:pt idx="13">
                  <c:v>0.2631578947368422</c:v>
                </c:pt>
                <c:pt idx="14">
                  <c:v>6.3829787234042562E-2</c:v>
                </c:pt>
                <c:pt idx="15">
                  <c:v>0.39912280701754416</c:v>
                </c:pt>
                <c:pt idx="16">
                  <c:v>0.17948717948717957</c:v>
                </c:pt>
                <c:pt idx="17">
                  <c:v>0.55353901996370258</c:v>
                </c:pt>
                <c:pt idx="18">
                  <c:v>0.93353474320241669</c:v>
                </c:pt>
                <c:pt idx="20">
                  <c:v>0.84375000000000022</c:v>
                </c:pt>
                <c:pt idx="21">
                  <c:v>0.22916666666666669</c:v>
                </c:pt>
                <c:pt idx="22">
                  <c:v>0.25757575757575757</c:v>
                </c:pt>
                <c:pt idx="23">
                  <c:v>0.63157894736842124</c:v>
                </c:pt>
                <c:pt idx="24">
                  <c:v>0.86243386243386266</c:v>
                </c:pt>
                <c:pt idx="25">
                  <c:v>0.79850746268656714</c:v>
                </c:pt>
                <c:pt idx="26">
                  <c:v>0.38970588235294146</c:v>
                </c:pt>
                <c:pt idx="27">
                  <c:v>0.34146341463414642</c:v>
                </c:pt>
                <c:pt idx="28">
                  <c:v>0.93264248704663211</c:v>
                </c:pt>
                <c:pt idx="29">
                  <c:v>0.33333333333333331</c:v>
                </c:pt>
                <c:pt idx="30">
                  <c:v>0.81081081081081108</c:v>
                </c:pt>
                <c:pt idx="31">
                  <c:v>0</c:v>
                </c:pt>
                <c:pt idx="33">
                  <c:v>9.9415204678362554E-2</c:v>
                </c:pt>
                <c:pt idx="3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47D-4BF1-B19F-3AE14BF901B6}"/>
            </c:ext>
          </c:extLst>
        </c:ser>
        <c:ser>
          <c:idx val="2"/>
          <c:order val="2"/>
          <c:tx>
            <c:strRef>
              <c:f>'results contribution'!$M$11</c:f>
              <c:strCache>
                <c:ptCount val="1"/>
                <c:pt idx="0">
                  <c:v>Member3</c:v>
                </c:pt>
              </c:strCache>
            </c:strRef>
          </c:tx>
          <c:invertIfNegative val="0"/>
          <c:dLbls>
            <c:dLbl>
              <c:idx val="11"/>
              <c:layout>
                <c:manualLayout>
                  <c:x val="2.0217334756719363E-3"/>
                  <c:y val="5.555555555555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47D-4BF1-B19F-3AE14BF901B6}"/>
                </c:ext>
              </c:extLst>
            </c:dLbl>
            <c:dLbl>
              <c:idx val="18"/>
              <c:layout>
                <c:manualLayout>
                  <c:x val="0"/>
                  <c:y val="2.4960994351674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47D-4BF1-B19F-3AE14BF901B6}"/>
                </c:ext>
              </c:extLst>
            </c:dLbl>
            <c:dLbl>
              <c:idx val="29"/>
              <c:layout>
                <c:manualLayout>
                  <c:x val="0"/>
                  <c:y val="2.9121160076953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47D-4BF1-B19F-3AE14BF901B6}"/>
                </c:ext>
              </c:extLst>
            </c:dLbl>
            <c:dLbl>
              <c:idx val="33"/>
              <c:layout>
                <c:manualLayout>
                  <c:x val="0"/>
                  <c:y val="1.2480497175837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47D-4BF1-B19F-3AE14BF901B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'results contribution'!$C$1:$AK$1</c:f>
              <c:strCache>
                <c:ptCount val="35"/>
                <c:pt idx="0">
                  <c:v>M1</c:v>
                </c:pt>
                <c:pt idx="1">
                  <c:v>M2</c:v>
                </c:pt>
                <c:pt idx="2">
                  <c:v>M3</c:v>
                </c:pt>
                <c:pt idx="3">
                  <c:v>M4</c:v>
                </c:pt>
                <c:pt idx="4">
                  <c:v>M5</c:v>
                </c:pt>
                <c:pt idx="5">
                  <c:v>M6</c:v>
                </c:pt>
                <c:pt idx="6">
                  <c:v>M7</c:v>
                </c:pt>
                <c:pt idx="7">
                  <c:v>M8</c:v>
                </c:pt>
                <c:pt idx="8">
                  <c:v>M9</c:v>
                </c:pt>
                <c:pt idx="9">
                  <c:v>M10</c:v>
                </c:pt>
                <c:pt idx="10">
                  <c:v>M11</c:v>
                </c:pt>
                <c:pt idx="11">
                  <c:v>M12</c:v>
                </c:pt>
                <c:pt idx="12">
                  <c:v>M13</c:v>
                </c:pt>
                <c:pt idx="13">
                  <c:v>M14</c:v>
                </c:pt>
                <c:pt idx="14">
                  <c:v>M15</c:v>
                </c:pt>
                <c:pt idx="15">
                  <c:v>M16</c:v>
                </c:pt>
                <c:pt idx="16">
                  <c:v>M17</c:v>
                </c:pt>
                <c:pt idx="17">
                  <c:v>M18</c:v>
                </c:pt>
                <c:pt idx="18">
                  <c:v>M19</c:v>
                </c:pt>
                <c:pt idx="19">
                  <c:v>M20</c:v>
                </c:pt>
                <c:pt idx="20">
                  <c:v>M21</c:v>
                </c:pt>
                <c:pt idx="21">
                  <c:v>M22</c:v>
                </c:pt>
                <c:pt idx="22">
                  <c:v>M23</c:v>
                </c:pt>
                <c:pt idx="23">
                  <c:v>M24</c:v>
                </c:pt>
                <c:pt idx="24">
                  <c:v>M25</c:v>
                </c:pt>
                <c:pt idx="25">
                  <c:v>M26</c:v>
                </c:pt>
                <c:pt idx="26">
                  <c:v>M27</c:v>
                </c:pt>
                <c:pt idx="27">
                  <c:v>M28</c:v>
                </c:pt>
                <c:pt idx="28">
                  <c:v>M29</c:v>
                </c:pt>
                <c:pt idx="29">
                  <c:v>M30</c:v>
                </c:pt>
                <c:pt idx="30">
                  <c:v>M31</c:v>
                </c:pt>
                <c:pt idx="31">
                  <c:v>M32</c:v>
                </c:pt>
                <c:pt idx="32">
                  <c:v>M33</c:v>
                </c:pt>
                <c:pt idx="33">
                  <c:v>M34</c:v>
                </c:pt>
                <c:pt idx="34">
                  <c:v>M35</c:v>
                </c:pt>
              </c:strCache>
            </c:strRef>
          </c:cat>
          <c:val>
            <c:numRef>
              <c:f>'results contribution'!$C$4:$AK$4</c:f>
              <c:numCache>
                <c:formatCode>0%</c:formatCode>
                <c:ptCount val="35"/>
                <c:pt idx="1">
                  <c:v>9.5588235294117641E-2</c:v>
                </c:pt>
                <c:pt idx="3">
                  <c:v>0.17064846416382262</c:v>
                </c:pt>
                <c:pt idx="17">
                  <c:v>0.13430127041742296</c:v>
                </c:pt>
                <c:pt idx="18">
                  <c:v>0</c:v>
                </c:pt>
                <c:pt idx="21">
                  <c:v>8.333333333333337E-2</c:v>
                </c:pt>
                <c:pt idx="29">
                  <c:v>0</c:v>
                </c:pt>
                <c:pt idx="33">
                  <c:v>1.7543859649122823E-2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47D-4BF1-B19F-3AE14BF90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783296"/>
        <c:axId val="244399424"/>
      </c:barChart>
      <c:catAx>
        <c:axId val="23378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244399424"/>
        <c:crosses val="autoZero"/>
        <c:auto val="1"/>
        <c:lblAlgn val="ctr"/>
        <c:lblOffset val="100"/>
        <c:noMultiLvlLbl val="0"/>
      </c:catAx>
      <c:valAx>
        <c:axId val="244399424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extTo"/>
        <c:crossAx val="2337832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602367224020609"/>
          <c:y val="0.88101432831688742"/>
          <c:w val="0.40141398311472765"/>
          <c:h val="7.020328797224027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BCF47-A392-4D8C-AF6B-DEE3865DDE55}" type="datetimeFigureOut">
              <a:rPr lang="el-GR" smtClean="0"/>
              <a:t>18/12/2018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36057-1581-403A-B855-142A53FC611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4167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295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841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6057-1581-403A-B855-142A53FC611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9662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2474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1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642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64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Εδώ θέλεις</a:t>
            </a:r>
            <a:r>
              <a:rPr lang="el-GR" baseline="0" dirty="0" smtClean="0"/>
              <a:t> να βάλουμε συμπεράσματα ή να τα πεις προφορικά? </a:t>
            </a:r>
          </a:p>
          <a:p>
            <a:r>
              <a:rPr lang="el-GR" baseline="0" dirty="0" smtClean="0"/>
              <a:t>Επίσης … Μήπως θα ήθελες να βάλουμε και το ίδιο γράφημα από το </a:t>
            </a:r>
            <a:r>
              <a:rPr lang="en-US" baseline="0" dirty="0" smtClean="0"/>
              <a:t>wikispaces </a:t>
            </a:r>
            <a:r>
              <a:rPr lang="el-GR" baseline="0" dirty="0" smtClean="0"/>
              <a:t>για να καταδείξουμε ότι η συνεργατική συμπεριφορά είναι θέμα κουλτούρας, δεξιοτήτων και παιδαγωγικού πλαισίου? </a:t>
            </a:r>
          </a:p>
          <a:p>
            <a:r>
              <a:rPr lang="el-GR" baseline="0" dirty="0" smtClean="0"/>
              <a:t>- Βασικό συμπέρασμα… η ανομοιόμορφη κατανομή του φόρτου εργασίας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Καλύτερη η κατανομή στις ομάδες 2 μελών σε σχέση με τις ομάδες 3 μελών.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Φαινόμενο «ηγέτη» που κάνει το μεγαλύτερο μέρος της εργασίας και αντίστοιχα «</a:t>
            </a:r>
            <a:r>
              <a:rPr lang="el-GR" baseline="0" dirty="0" err="1" smtClean="0"/>
              <a:t>λουφαδούρου</a:t>
            </a:r>
            <a:r>
              <a:rPr lang="el-GR" baseline="0" dirty="0" smtClean="0"/>
              <a:t>» που δεν συνεισφέρει καθόλου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Ομάδες 1 ατόμου που δεν ήθελε να συνεργαστεί!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 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6057-1581-403A-B855-142A53FC611D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96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Εδώ θέλεις</a:t>
            </a:r>
            <a:r>
              <a:rPr lang="el-GR" baseline="0" dirty="0" smtClean="0"/>
              <a:t> να βάλουμε συμπεράσματα ή να τα πεις προφορικά? </a:t>
            </a:r>
          </a:p>
          <a:p>
            <a:r>
              <a:rPr lang="el-GR" baseline="0" dirty="0" smtClean="0"/>
              <a:t>Επίσης … Μήπως θα ήθελες να βάλουμε και το ίδιο γράφημα από το </a:t>
            </a:r>
            <a:r>
              <a:rPr lang="en-US" baseline="0" dirty="0" smtClean="0"/>
              <a:t>wikispaces </a:t>
            </a:r>
            <a:r>
              <a:rPr lang="el-GR" baseline="0" dirty="0" smtClean="0"/>
              <a:t>για να καταδείξουμε ότι η συνεργατική συμπεριφορά είναι θέμα κουλτούρας, δεξιοτήτων και παιδαγωγικού πλαισίου? </a:t>
            </a:r>
          </a:p>
          <a:p>
            <a:r>
              <a:rPr lang="el-GR" baseline="0" dirty="0" smtClean="0"/>
              <a:t>- Βασικό συμπέρασμα… η ανομοιόμορφη κατανομή του φόρτου εργασίας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Καλύτερη η κατανομή στις ομάδες 2 μελών σε σχέση με τις ομάδες 3 μελών.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Φαινόμενο «ηγέτη» που κάνει το μεγαλύτερο μέρος της εργασίας και αντίστοιχα «</a:t>
            </a:r>
            <a:r>
              <a:rPr lang="el-GR" baseline="0" dirty="0" err="1" smtClean="0"/>
              <a:t>λουφαδούρου</a:t>
            </a:r>
            <a:r>
              <a:rPr lang="el-GR" baseline="0" dirty="0" smtClean="0"/>
              <a:t>» που δεν συνεισφέρει καθόλου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Ομάδες 1 ατόμου που δεν ήθελε να συνεργαστεί!</a:t>
            </a:r>
          </a:p>
          <a:p>
            <a:pPr marL="171450" indent="-171450">
              <a:buFontTx/>
              <a:buChar char="-"/>
            </a:pPr>
            <a:r>
              <a:rPr lang="el-GR" baseline="0" dirty="0" smtClean="0"/>
              <a:t> </a:t>
            </a:r>
            <a:endParaRPr lang="en-GB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36057-1581-403A-B855-142A53FC611D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296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18-Dec-18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18-Dec-18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kpapanikolaou@aspete.g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5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/rcn/199854_en.html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wiki.org/licenc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172987" y="1026071"/>
            <a:ext cx="8791575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Wiki 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στην εκπα</a:t>
            </a:r>
            <a:r>
              <a:rPr lang="el-GR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δευση εκπαιδευτικών</a:t>
            </a:r>
            <a:r>
              <a:rPr lang="en-US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περίπτωση του</a:t>
            </a:r>
            <a:r>
              <a:rPr lang="el-GR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289425" y="3602038"/>
            <a:ext cx="6378574" cy="216501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GB" sz="2400" b="1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Κυ</a:t>
            </a:r>
            <a:r>
              <a:rPr lang="en-GB" sz="2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παρισσία</a:t>
            </a:r>
            <a:r>
              <a:rPr lang="en-GB" sz="24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Π</a:t>
            </a:r>
            <a:r>
              <a:rPr lang="en-GB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απανικολάου</a:t>
            </a:r>
            <a:r>
              <a:rPr lang="en-US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400" b="1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/>
            </a:r>
            <a:br>
              <a:rPr lang="en-GB" sz="2400" b="1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</a:br>
            <a:r>
              <a:rPr lang="en-GB" sz="2400" b="1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   </a:t>
            </a:r>
            <a:r>
              <a:rPr lang="en-GB" sz="2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Αναπληρώτρια Καθηγήτρια </a:t>
            </a:r>
            <a:br>
              <a:rPr lang="en-GB" sz="2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b="1" cap="none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2"/>
              </a:rPr>
              <a:t>kpapanikolaou@aspete.gr </a:t>
            </a:r>
            <a:endParaRPr lang="en-US" sz="2400" b="1" cap="none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>
              <a:spcBef>
                <a:spcPts val="0"/>
              </a:spcBef>
            </a:pPr>
            <a:r>
              <a:rPr lang="el-GR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Παιδαγωγικό Τμήμα</a:t>
            </a:r>
            <a:r>
              <a:rPr lang="en-US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b="1" cap="none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Α.Σ.ΠΑΙ.Τ.Ε</a:t>
            </a:r>
            <a:r>
              <a:rPr lang="en-GB" sz="2400" b="1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4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AutoShape 2" descr="ÎÏÎ¿ÏÎ­Î»ÎµÏÎ¼Î± ÎµÎ¹ÎºÏÎ½Î±Ï Î³Î¹Î± wik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0" name="Picture 6" descr="ÎÏÎ¿ÏÎ­Î»ÎµÏÎ¼Î± ÎµÎ¹ÎºÏÎ½Î±Ï Î³Î¹Î± wi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51174"/>
            <a:ext cx="39814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Ομάδα 5"/>
          <p:cNvGrpSpPr/>
          <p:nvPr/>
        </p:nvGrpSpPr>
        <p:grpSpPr>
          <a:xfrm>
            <a:off x="7239509" y="1532238"/>
            <a:ext cx="4042205" cy="864973"/>
            <a:chOff x="7173485" y="1028896"/>
            <a:chExt cx="3651034" cy="632240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50"/>
            <a:stretch/>
          </p:blipFill>
          <p:spPr>
            <a:xfrm>
              <a:off x="7173485" y="1028896"/>
              <a:ext cx="2260514" cy="6322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310430" y="1176459"/>
              <a:ext cx="1514089" cy="42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I K I</a:t>
              </a:r>
              <a:endPara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36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0"/>
          <p:cNvSpPr txBox="1">
            <a:spLocks/>
          </p:cNvSpPr>
          <p:nvPr/>
        </p:nvSpPr>
        <p:spPr>
          <a:xfrm>
            <a:off x="284860" y="175308"/>
            <a:ext cx="2593715" cy="31318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hangingPunct="0"/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επεξεργασία</a:t>
            </a: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δέσμης διαφανειών </a:t>
            </a:r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σε ένα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deck</a:t>
            </a:r>
          </a:p>
          <a:p>
            <a:pPr hangingPunct="0"/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στο</a:t>
            </a:r>
            <a:endParaRPr lang="en-GB" sz="2800" dirty="0"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284860" y="2949200"/>
            <a:ext cx="2510156" cy="1157521"/>
            <a:chOff x="7173485" y="1028896"/>
            <a:chExt cx="2260514" cy="676801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50"/>
            <a:stretch/>
          </p:blipFill>
          <p:spPr>
            <a:xfrm>
              <a:off x="7173485" y="1028896"/>
              <a:ext cx="2260514" cy="43603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796340" y="1399771"/>
              <a:ext cx="1514089" cy="30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I K I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Ορθογώνιο 14"/>
          <p:cNvSpPr/>
          <p:nvPr/>
        </p:nvSpPr>
        <p:spPr>
          <a:xfrm>
            <a:off x="763491" y="4262364"/>
            <a:ext cx="21073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επεξεργασία </a:t>
            </a:r>
          </a:p>
          <a:p>
            <a:pPr algn="ctr"/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πλαίσια </a:t>
            </a:r>
          </a:p>
          <a:p>
            <a:pPr algn="ctr"/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και δυνατότητες μορφοποίησης </a:t>
            </a:r>
          </a:p>
          <a:p>
            <a:pPr algn="ctr"/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με παραγωγή </a:t>
            </a:r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HTML </a:t>
            </a:r>
            <a:r>
              <a:rPr lang="el-GR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κώδικα</a:t>
            </a:r>
            <a:endParaRPr lang="en-GB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322" y="502687"/>
            <a:ext cx="8824442" cy="5831316"/>
          </a:xfrm>
          <a:prstGeom prst="rect">
            <a:avLst/>
          </a:prstGeom>
        </p:spPr>
      </p:pic>
      <p:sp>
        <p:nvSpPr>
          <p:cNvPr id="10" name="Shape 229"/>
          <p:cNvSpPr/>
          <p:nvPr/>
        </p:nvSpPr>
        <p:spPr>
          <a:xfrm rot="7747159">
            <a:off x="5759488" y="1926759"/>
            <a:ext cx="972591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229"/>
          <p:cNvSpPr/>
          <p:nvPr/>
        </p:nvSpPr>
        <p:spPr>
          <a:xfrm rot="2574300">
            <a:off x="5599705" y="339651"/>
            <a:ext cx="972591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229"/>
          <p:cNvSpPr/>
          <p:nvPr/>
        </p:nvSpPr>
        <p:spPr>
          <a:xfrm rot="7796920">
            <a:off x="3843393" y="2028782"/>
            <a:ext cx="972591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97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141410" y="61698"/>
            <a:ext cx="9906000" cy="845607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</a:pPr>
            <a:r>
              <a:rPr lang="el-GR" sz="4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Ομοιότητες / Διαφορές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593125" y="877681"/>
            <a:ext cx="5047507" cy="482503"/>
          </a:xfrm>
        </p:spPr>
        <p:txBody>
          <a:bodyPr/>
          <a:lstStyle/>
          <a:p>
            <a:pPr algn="ctr"/>
            <a:r>
              <a:rPr lang="en-US" b="1" cap="non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Wikispaces-</a:t>
            </a:r>
            <a:r>
              <a:rPr lang="en-US" b="1" cap="none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b="1" cap="none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bworks</a:t>
            </a:r>
            <a:endParaRPr lang="el-GR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Ομάδα 10"/>
          <p:cNvGrpSpPr/>
          <p:nvPr/>
        </p:nvGrpSpPr>
        <p:grpSpPr>
          <a:xfrm>
            <a:off x="7101081" y="786487"/>
            <a:ext cx="3651034" cy="632240"/>
            <a:chOff x="7173485" y="1028896"/>
            <a:chExt cx="3651034" cy="632240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50"/>
            <a:stretch/>
          </p:blipFill>
          <p:spPr>
            <a:xfrm>
              <a:off x="7173485" y="1028896"/>
              <a:ext cx="2260514" cy="6322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10430" y="1128926"/>
              <a:ext cx="151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I K I</a:t>
              </a:r>
              <a:endPara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" name="Πίνακας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57127"/>
              </p:ext>
            </p:extLst>
          </p:nvPr>
        </p:nvGraphicFramePr>
        <p:xfrm>
          <a:off x="407772" y="1547568"/>
          <a:ext cx="11504142" cy="5004816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3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68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Πρόσβαση για προβολή και συγγραφή μέσω κωδικού χρήστη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Ανοικτή πρόσβαση για προβολή. Συγγραφή μέσω κωδικού χρήστη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Ισότιμη πρόσβαση εξουσιοδοτημένων χρηστών σε όλες τις σελίδες του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wiki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Ορισμός </a:t>
                      </a:r>
                      <a:r>
                        <a:rPr lang="el-GR" sz="1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εξουσιοδοτημέων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συν-συγγραφέων σε συγκεκριμένο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στο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SlideWiki</a:t>
                      </a:r>
                      <a:endParaRPr lang="en-GB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συγγραφή </a:t>
                      </a:r>
                      <a:r>
                        <a:rPr lang="el-GR" sz="18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πολυτροπικού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κειμένου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Αντιγραφή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 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ή /και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 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για επαναχρησιμοποίηση</a:t>
                      </a: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Ορισμός ομάδων (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groups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για ορισμό δικαιωμάτων συγγραφής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σε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decks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και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playlists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με επιλεγμένα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decks</a:t>
                      </a: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Ιστορικό αλλαγών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στις σελίδες του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wiki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και δυνατότητα επαναφοράς σε προηγούμενη κατάσταση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Ιστορικό είδους αλλαγών  και 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χρήστη που τις πραγματοποίησε</a:t>
                      </a: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Περιοχή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Συζήτησης ανά σελίδα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Προσθήκη Σχολίων σε κάθε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slide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του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</a:t>
                      </a: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Ορισμός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tags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για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το περιεχόμενο κάθε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</a:t>
                      </a: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</a:pP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Υποστήριξη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σε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κάθε </a:t>
                      </a:r>
                      <a:r>
                        <a:rPr lang="en-US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deck </a:t>
                      </a:r>
                      <a:r>
                        <a:rPr lang="el-GR" sz="18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για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Download</a:t>
                      </a:r>
                      <a:r>
                        <a:rPr lang="el-GR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Slideshow</a:t>
                      </a:r>
                      <a:endParaRPr lang="el-GR" sz="18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16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656702" y="312010"/>
            <a:ext cx="9045147" cy="1477961"/>
          </a:xfrm>
        </p:spPr>
        <p:txBody>
          <a:bodyPr>
            <a:noAutofit/>
          </a:bodyPr>
          <a:lstStyle/>
          <a:p>
            <a:pPr algn="ctr"/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Διερευνώντας τη συνεργατική συμπεριφορά σε δραστηριότητες μαθησιακού σχεδιασμού που βασίζονται σε </a:t>
            </a:r>
            <a:r>
              <a:rPr lang="en-US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wikis</a:t>
            </a:r>
            <a:endParaRPr lang="el-GR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89906" y="2334527"/>
            <a:ext cx="2360140" cy="823912"/>
          </a:xfrm>
        </p:spPr>
        <p:txBody>
          <a:bodyPr>
            <a:normAutofit lnSpcReduction="10000"/>
          </a:bodyPr>
          <a:lstStyle/>
          <a:p>
            <a:pPr algn="ctr"/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Έρευνα 1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l-GR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(Wikispaces)</a:t>
            </a:r>
            <a:endParaRPr lang="el-G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7107412" y="2334527"/>
            <a:ext cx="3138618" cy="823912"/>
          </a:xfrm>
        </p:spPr>
        <p:txBody>
          <a:bodyPr>
            <a:normAutofit lnSpcReduction="10000"/>
          </a:bodyPr>
          <a:lstStyle/>
          <a:p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Έ</a:t>
            </a:r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ρευνα 2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el-GR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</a:t>
            </a:r>
            <a:r>
              <a:rPr lang="en-US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Slidewiki</a:t>
            </a:r>
            <a:r>
              <a:rPr lang="en-US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  <a:endParaRPr lang="el-GR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320481" y="3332891"/>
            <a:ext cx="4875210" cy="3302003"/>
          </a:xfrm>
        </p:spPr>
        <p:txBody>
          <a:bodyPr>
            <a:normAutofit/>
          </a:bodyPr>
          <a:lstStyle/>
          <a:p>
            <a:pPr marL="355600" lvl="0" indent="-355600">
              <a:spcBef>
                <a:spcPts val="0"/>
              </a:spcBef>
              <a:buSzPct val="25000"/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Δείγμα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b="1" dirty="0">
                <a:latin typeface="Calibri"/>
                <a:ea typeface="Calibri"/>
                <a:cs typeface="Calibri"/>
                <a:sym typeface="Calibri"/>
              </a:rPr>
              <a:t>134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b="1" dirty="0" smtClean="0">
                <a:latin typeface="Calibri"/>
                <a:ea typeface="Calibri"/>
                <a:cs typeface="Calibri"/>
                <a:sym typeface="Calibri"/>
              </a:rPr>
              <a:t>προπτυχιακοί φοιτητές 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Τμημάτων </a:t>
            </a:r>
            <a:r>
              <a:rPr lang="el-GR" dirty="0" err="1"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. Πολιτικών Μηχανικών &amp; </a:t>
            </a:r>
            <a:r>
              <a:rPr lang="el-GR" dirty="0" err="1">
                <a:latin typeface="Calibri"/>
                <a:ea typeface="Calibri"/>
                <a:cs typeface="Calibri"/>
                <a:sym typeface="Calibri"/>
              </a:rPr>
              <a:t>Εκπ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. Μηχανολόγων 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Μηχανικών  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της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Α.Σ.ΠΑΙ.Τ.Ε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55600" lvl="0" indent="-35560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l-G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Ακ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-GR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έτος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2017-2018</a:t>
            </a:r>
            <a:endParaRPr lang="en-US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55600" lvl="0" indent="-355600">
              <a:lnSpc>
                <a:spcPct val="100000"/>
              </a:lnSpc>
              <a:spcBef>
                <a:spcPts val="1200"/>
              </a:spcBef>
              <a:buSzPct val="25000"/>
              <a:buNone/>
            </a:pP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(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Moundridou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l-GR" sz="2000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Ζ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alavra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, Papanikolaou, 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Tripiniotou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cs typeface="Calibri"/>
                <a:sym typeface="Calibri"/>
              </a:rPr>
              <a:t>, 2018)</a:t>
            </a:r>
            <a:endParaRPr lang="el-GR" sz="20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Shape 201"/>
          <p:cNvSpPr txBox="1">
            <a:spLocks noGrp="1"/>
          </p:cNvSpPr>
          <p:nvPr>
            <p:ph sz="half" idx="2"/>
          </p:nvPr>
        </p:nvSpPr>
        <p:spPr>
          <a:xfrm>
            <a:off x="937549" y="3415202"/>
            <a:ext cx="5382932" cy="339414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55600" lvl="0" indent="-35560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Δείγμα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l-GR" dirty="0">
                <a:latin typeface="Calibri"/>
                <a:ea typeface="Calibri"/>
                <a:cs typeface="Calibri"/>
                <a:sym typeface="Calibri"/>
              </a:rPr>
              <a:t>Τ</a:t>
            </a:r>
            <a:r>
              <a:rPr lang="en-GB" dirty="0" err="1" smtClean="0">
                <a:latin typeface="Calibri"/>
                <a:ea typeface="Calibri"/>
                <a:cs typeface="Calibri"/>
                <a:sym typeface="Calibri"/>
              </a:rPr>
              <a:t>μήμ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α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49 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πτυχιούχ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οι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>
                <a:latin typeface="Calibri"/>
                <a:ea typeface="Calibri"/>
                <a:cs typeface="Calibri"/>
                <a:sym typeface="Calibri"/>
              </a:rPr>
              <a:t>τριτοβάθμιας εκπαίδευσης 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στο 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Ε</a:t>
            </a:r>
            <a:r>
              <a:rPr lang="el-GR" dirty="0" err="1" smtClean="0">
                <a:latin typeface="Calibri"/>
                <a:ea typeface="Calibri"/>
                <a:cs typeface="Calibri"/>
                <a:sym typeface="Calibri"/>
              </a:rPr>
              <a:t>τήσιο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l-GR" dirty="0" err="1" smtClean="0">
                <a:latin typeface="Calibri"/>
                <a:ea typeface="Calibri"/>
                <a:cs typeface="Calibri"/>
                <a:sym typeface="Calibri"/>
              </a:rPr>
              <a:t>ρόγραμμα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ΠΑΙ</a:t>
            </a:r>
            <a:r>
              <a:rPr lang="el-GR" dirty="0" err="1" smtClean="0">
                <a:latin typeface="Calibri"/>
                <a:ea typeface="Calibri"/>
                <a:cs typeface="Calibri"/>
                <a:sym typeface="Calibri"/>
              </a:rPr>
              <a:t>δαγωγικής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Κ</a:t>
            </a:r>
            <a:r>
              <a:rPr lang="el-GR" dirty="0" err="1" smtClean="0">
                <a:latin typeface="Calibri"/>
                <a:ea typeface="Calibri"/>
                <a:cs typeface="Calibri"/>
                <a:sym typeface="Calibri"/>
              </a:rPr>
              <a:t>ατάρτισης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 (Ε.Π.ΠΑΙ.Κ.)</a:t>
            </a:r>
            <a:r>
              <a:rPr lang="en-GB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dirty="0" smtClean="0">
                <a:latin typeface="Calibri"/>
                <a:ea typeface="Calibri"/>
                <a:cs typeface="Calibri"/>
                <a:sym typeface="Calibri"/>
              </a:rPr>
              <a:t> της </a:t>
            </a:r>
            <a:r>
              <a:rPr lang="en-GB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Α.Σ.ΠΑΙ.Τ.Ε</a:t>
            </a:r>
            <a:r>
              <a:rPr lang="el-GR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355600" marR="0" lvl="0" indent="-35560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l-GR" b="1" i="0" u="none" strike="noStrike" cap="non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Ακ</a:t>
            </a:r>
            <a:r>
              <a:rPr lang="el-GR" b="1" i="0" u="none" strike="noStrike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l-GR" b="1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b="1" i="0" u="none" strike="noStrike" cap="non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έτος</a:t>
            </a:r>
            <a:r>
              <a:rPr lang="el-GR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: 2014-2015</a:t>
            </a:r>
            <a:endParaRPr lang="en-US" b="0" i="0" u="none" strike="noStrike" cap="none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55600" indent="-355600">
              <a:lnSpc>
                <a:spcPct val="100000"/>
              </a:lnSpc>
              <a:spcBef>
                <a:spcPts val="1200"/>
              </a:spcBef>
              <a:buSzPct val="25000"/>
              <a:buNone/>
            </a:pP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000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Zalavra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&amp; Papanikolaou,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 framework for organising collaborative learning design activities </a:t>
            </a:r>
            <a:r>
              <a:rPr lang="en-GB" sz="200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GB" sz="200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Wiki </a:t>
            </a:r>
            <a:r>
              <a:rPr lang="en-GB" sz="2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sz="2000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teacher </a:t>
            </a:r>
            <a:r>
              <a:rPr lang="en-GB" sz="2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education</a:t>
            </a:r>
            <a:r>
              <a:rPr lang="el-GR" sz="2000" dirty="0" smtClean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</a:t>
            </a:r>
            <a:r>
              <a:rPr lang="en-US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en-US" sz="2000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appear</a:t>
            </a:r>
            <a:r>
              <a:rPr lang="en-US" sz="20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en-US" sz="2000" b="0" i="0" u="none" strike="noStrike" cap="none" dirty="0" smtClean="0">
              <a:solidFill>
                <a:schemeClr val="bg2">
                  <a:lumMod val="20000"/>
                  <a:lumOff val="8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55600" marR="0" lvl="0" indent="-355600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endParaRPr lang="en-GB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50046" y="2088292"/>
            <a:ext cx="1415078" cy="131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12631" y="2044987"/>
            <a:ext cx="1453542" cy="128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7" r="19270"/>
          <a:stretch/>
        </p:blipFill>
        <p:spPr>
          <a:xfrm flipH="1">
            <a:off x="-135926" y="0"/>
            <a:ext cx="2656704" cy="33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>
          <a:xfrm>
            <a:off x="1048277" y="-1"/>
            <a:ext cx="9905998" cy="1371601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SzPct val="25000"/>
            </a:pPr>
            <a:r>
              <a:rPr lang="el-GR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Ομαδοσυνεργατικ</a:t>
            </a:r>
            <a:r>
              <a:rPr lang="el-GR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ά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σχεδιάζοντας εκπαιδευτικά σενάρια σε </a:t>
            </a:r>
            <a:r>
              <a:rPr lang="en-US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wiki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σε 5 στάδια (</a:t>
            </a:r>
            <a:r>
              <a:rPr lang="en-GB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Salmon</a:t>
            </a:r>
            <a:r>
              <a:rPr lang="el-GR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GB" b="1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2013)</a:t>
            </a:r>
            <a:endParaRPr lang="el-GR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half" idx="1"/>
          </p:nvPr>
        </p:nvSpPr>
        <p:spPr>
          <a:xfrm>
            <a:off x="1048277" y="1478570"/>
            <a:ext cx="4878389" cy="4820630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1ο </a:t>
            </a:r>
            <a:r>
              <a:rPr lang="en-GB" sz="2000" b="1" dirty="0" err="1">
                <a:latin typeface="Calibri"/>
                <a:ea typeface="Calibri"/>
                <a:cs typeface="Calibri"/>
                <a:sym typeface="Calibri"/>
              </a:rPr>
              <a:t>στάδιο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– 1</a:t>
            </a:r>
            <a:r>
              <a:rPr lang="el-GR" sz="20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&amp; 2</a:t>
            </a:r>
            <a:r>
              <a:rPr lang="el-GR" sz="20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εβδομάδα</a:t>
            </a:r>
            <a:endParaRPr lang="en-GB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ευκολί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πρόσβασης και χρήσης, δημιουργία κινήτρων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l-GR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buSzPct val="25000"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2ο </a:t>
            </a:r>
            <a:r>
              <a:rPr lang="en-GB" sz="2000" b="1" dirty="0" err="1">
                <a:latin typeface="Calibri"/>
                <a:ea typeface="Calibri"/>
                <a:cs typeface="Calibri"/>
                <a:sym typeface="Calibri"/>
              </a:rPr>
              <a:t>στάδιο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- 1</a:t>
            </a:r>
            <a:r>
              <a:rPr lang="el-GR" sz="20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&amp; 2</a:t>
            </a:r>
            <a:r>
              <a:rPr lang="el-GR" sz="20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εβδομάδα</a:t>
            </a:r>
            <a:endParaRPr lang="en-GB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συνεργ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ασία και κοινωνικοποίηση </a:t>
            </a:r>
          </a:p>
          <a:p>
            <a:pPr marL="0" lvl="0" indent="0">
              <a:buSzPct val="25000"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3ο </a:t>
            </a:r>
            <a:r>
              <a:rPr lang="en-GB" sz="2000" b="1" dirty="0" err="1">
                <a:latin typeface="Calibri"/>
                <a:ea typeface="Calibri"/>
                <a:cs typeface="Calibri"/>
                <a:sym typeface="Calibri"/>
              </a:rPr>
              <a:t>στάδιο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- 3</a:t>
            </a:r>
            <a:r>
              <a:rPr lang="el-GR" sz="20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εβδομάδα</a:t>
            </a:r>
            <a:endParaRPr lang="en-GB" sz="20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ντ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αλλαγή πληροφοριών </a:t>
            </a:r>
          </a:p>
          <a:p>
            <a:pPr marL="0" lvl="0" indent="0">
              <a:buSzPct val="25000"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4ο </a:t>
            </a:r>
            <a:r>
              <a:rPr lang="en-GB" sz="2000" b="1" dirty="0" err="1">
                <a:latin typeface="Calibri"/>
                <a:ea typeface="Calibri"/>
                <a:cs typeface="Calibri"/>
                <a:sym typeface="Calibri"/>
              </a:rPr>
              <a:t>στάδιο</a:t>
            </a:r>
            <a:r>
              <a:rPr lang="el-GR" sz="2000" b="1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l-GR" sz="18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-6</a:t>
            </a:r>
            <a:r>
              <a:rPr lang="el-GR" sz="18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 εβδομάδα</a:t>
            </a:r>
            <a:endParaRPr lang="en-GB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οικοδόμηση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γνώσης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lvl="0" indent="0">
              <a:buSzPct val="25000"/>
            </a:pP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5ο </a:t>
            </a:r>
            <a:r>
              <a:rPr lang="en-GB" sz="2000" b="1" dirty="0" err="1">
                <a:latin typeface="Calibri"/>
                <a:ea typeface="Calibri"/>
                <a:cs typeface="Calibri"/>
                <a:sym typeface="Calibri"/>
              </a:rPr>
              <a:t>στάδιο</a:t>
            </a:r>
            <a:r>
              <a:rPr lang="en-GB" sz="2000" b="1" dirty="0">
                <a:latin typeface="Calibri"/>
                <a:ea typeface="Calibri"/>
                <a:cs typeface="Calibri"/>
                <a:sym typeface="Calibri"/>
              </a:rPr>
              <a:t> - </a:t>
            </a:r>
            <a:r>
              <a:rPr lang="en-GB" sz="1800" b="1" dirty="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el-GR" sz="1800" b="1" baseline="30000" dirty="0">
                <a:latin typeface="Calibri"/>
                <a:ea typeface="Calibri"/>
                <a:cs typeface="Calibri"/>
                <a:sym typeface="Calibri"/>
              </a:rPr>
              <a:t>η</a:t>
            </a:r>
            <a:r>
              <a:rPr lang="el-GR" sz="1800" b="1" dirty="0">
                <a:latin typeface="Calibri"/>
                <a:ea typeface="Calibri"/>
                <a:cs typeface="Calibri"/>
                <a:sym typeface="Calibri"/>
              </a:rPr>
              <a:t> εβδομάδα</a:t>
            </a:r>
            <a:endParaRPr lang="en-GB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0"/>
              </a:spcBef>
              <a:buSzPct val="25000"/>
              <a:buNone/>
            </a:pP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2000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νά</a:t>
            </a:r>
            <a:r>
              <a:rPr lang="en-GB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πτυξη της γνώσης, αναστοχασμός</a:t>
            </a:r>
          </a:p>
          <a:p>
            <a:pPr marL="0" lvl="0" indent="0">
              <a:spcBef>
                <a:spcPts val="0"/>
              </a:spcBef>
              <a:buSzPct val="25000"/>
              <a:buNone/>
            </a:pPr>
            <a:endParaRPr lang="en-GB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l-GR" sz="2000" dirty="0"/>
          </a:p>
        </p:txBody>
      </p:sp>
      <p:sp>
        <p:nvSpPr>
          <p:cNvPr id="9" name="Θέση περιεχομένου 8"/>
          <p:cNvSpPr>
            <a:spLocks noGrp="1"/>
          </p:cNvSpPr>
          <p:nvPr>
            <p:ph sz="half" idx="2"/>
          </p:nvPr>
        </p:nvSpPr>
        <p:spPr>
          <a:xfrm>
            <a:off x="6172200" y="1478570"/>
            <a:ext cx="4875211" cy="4820630"/>
          </a:xfrm>
        </p:spPr>
        <p:txBody>
          <a:bodyPr>
            <a:normAutofit lnSpcReduction="10000"/>
          </a:bodyPr>
          <a:lstStyle/>
          <a:p>
            <a:pPr marL="271463" lvl="0" indent="-271463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GB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ημιουργί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 λογαριασμού στο wiki,</a:t>
            </a: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δι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αμόρφωση online προφίλ</a:t>
            </a: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εξοικείωση με </a:t>
            </a:r>
            <a:r>
              <a:rPr lang="en-US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</a:t>
            </a:r>
            <a:endParaRPr lang="en-GB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1463" indent="-2714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</a:t>
            </a:r>
            <a:r>
              <a:rPr lang="en-GB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ιερεύνηση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και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σχολι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ασμός  πρότυπου εκπαιδευτικού σεναρίου</a:t>
            </a:r>
          </a:p>
          <a:p>
            <a:pPr marL="271463" indent="-2714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Δημιουργία </a:t>
            </a:r>
            <a:r>
              <a:rPr lang="en-GB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ομάδων</a:t>
            </a: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οργάνωση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συνεργ</a:t>
            </a:r>
            <a:r>
              <a:rPr lang="en-GB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ασίας, ανάληψη ρόλων</a:t>
            </a:r>
            <a:r>
              <a:rPr lang="el-GR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/ευθυνών</a:t>
            </a:r>
          </a:p>
          <a:p>
            <a:pPr marL="271463" indent="-2714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Ανάπτυξη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εκ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παιδευτικού σεναρίου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στο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συγκεκριμένες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τεχνολογικές / παιδαγωγικές 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ροδι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αγραφές</a:t>
            </a:r>
          </a:p>
          <a:p>
            <a:pPr marL="271463" indent="-271463"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l-G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</a:t>
            </a:r>
            <a:r>
              <a:rPr lang="en-GB" sz="20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λληλο</a:t>
            </a:r>
            <a:r>
              <a:rPr lang="en-GB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αξιολόγηση μέσω σχολιασμού άλλων σεναρίων</a:t>
            </a:r>
            <a:endParaRPr lang="en-GB" sz="20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28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23069" y="87178"/>
            <a:ext cx="8007179" cy="956282"/>
          </a:xfrm>
        </p:spPr>
        <p:txBody>
          <a:bodyPr/>
          <a:lstStyle/>
          <a:p>
            <a:pPr algn="ctr"/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Διαφοροποίηση στο 4</a:t>
            </a:r>
            <a:r>
              <a:rPr lang="el-GR" cap="none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στάδιο</a:t>
            </a:r>
            <a:endParaRPr lang="el-GR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07773" y="1533014"/>
            <a:ext cx="7278129" cy="4859867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1</a:t>
            </a:r>
            <a:r>
              <a:rPr lang="el-GR" sz="20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η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 Έρευνα </a:t>
            </a: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        Συνεργατική 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ανάπτυξη </a:t>
            </a:r>
            <a:r>
              <a:rPr lang="el-GR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εκπαιδευτικoύ</a:t>
            </a:r>
            <a:r>
              <a:rPr lang="el-G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  <a:cs typeface="Calibri" pitchFamily="34" charset="0"/>
                <a:sym typeface="Times New Roman"/>
              </a:rPr>
              <a:t> σεναρίου</a:t>
            </a:r>
          </a:p>
          <a:p>
            <a:pPr marL="457200" lvl="0" indent="-381000" algn="just">
              <a:spcBef>
                <a:spcPts val="0"/>
              </a:spcBef>
            </a:pP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Συλλογική ευθύνη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: αρχική σελίδα του σεναρίου με τα βασικά στοιχεία του 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σχεδιασμoύ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του (</a:t>
            </a:r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τίτλο, έννοιες, κοινό στο οποίο απευθύνεται, σκοπό, στόχους, συνδέσμους προς σελίδες με τις δραστηριότητες του σεναρίου και τα παιδαγωγικά/τεχνολογικά χαρακτηριστικά τους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) </a:t>
            </a:r>
          </a:p>
          <a:p>
            <a:pPr marL="457200" lvl="0" indent="-381000" algn="just">
              <a:spcBef>
                <a:spcPts val="0"/>
              </a:spcBef>
            </a:pPr>
            <a:r>
              <a:rPr lang="el-GR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Ατομική ευθύνη</a:t>
            </a:r>
            <a:r>
              <a:rPr lang="el-GR" sz="20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μία τουλάχιστον δραστηριότητα του σεναρίου που υλοποιείται σε μία διακριτή σελίδα του </a:t>
            </a:r>
            <a:r>
              <a:rPr lang="el-GR" sz="2000" dirty="0" err="1">
                <a:latin typeface="Calibri" pitchFamily="34" charset="0"/>
                <a:cs typeface="Calibri" pitchFamily="34" charset="0"/>
              </a:rPr>
              <a:t>wiki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 -  </a:t>
            </a:r>
            <a:r>
              <a:rPr lang="el-GR" sz="2000" i="1" dirty="0">
                <a:latin typeface="Calibri" panose="020F0502020204030204" pitchFamily="34" charset="0"/>
                <a:cs typeface="Calibri" panose="020F0502020204030204" pitchFamily="34" charset="0"/>
              </a:rPr>
              <a:t>ενσωματώνουν Web 2.0 αντικείμενα ή προσομοιώσεις ή εργασίες εννοιολογικής χαρτογράφησης και μία τουλάχιστον δραστηριότητα αντιμετωπίζει μία γνωστή παρανόηση/δυσκολία στο αντικείμενο του σεναρίου</a:t>
            </a:r>
            <a:r>
              <a:rPr lang="el-GR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lang="el-GR" sz="2000" dirty="0">
              <a:latin typeface="Calibri" pitchFamily="34" charset="0"/>
              <a:cs typeface="Calibri" pitchFamily="34" charset="0"/>
            </a:endParaRPr>
          </a:p>
          <a:p>
            <a:endParaRPr lang="el-GR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021159" y="1533014"/>
            <a:ext cx="3577281" cy="38874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                 2</a:t>
            </a:r>
            <a:r>
              <a:rPr lang="el-GR" sz="2000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η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/>
                <a:cs typeface="Calibri" pitchFamily="34" charset="0"/>
                <a:sym typeface="Times New Roman"/>
              </a:rPr>
              <a:t> Έρευνα</a:t>
            </a:r>
          </a:p>
          <a:p>
            <a:pPr marL="0" indent="0" algn="ctr">
              <a:buNone/>
            </a:pPr>
            <a:endParaRPr lang="el-G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/>
              <a:cs typeface="Calibri" pitchFamily="34" charset="0"/>
              <a:sym typeface="Times New Roman"/>
            </a:endParaRPr>
          </a:p>
          <a:p>
            <a:pPr>
              <a:buClr>
                <a:srgbClr val="C00000"/>
              </a:buClr>
            </a:pPr>
            <a:r>
              <a:rPr lang="el-GR" sz="2000" dirty="0" smtClean="0"/>
              <a:t>Εκπαιδευτικό Σενάριο ως </a:t>
            </a:r>
            <a:r>
              <a:rPr lang="el-GR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Ιστοεξερεύνηση</a:t>
            </a:r>
            <a:endParaRPr lang="el-GR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C00000"/>
              </a:buClr>
            </a:pPr>
            <a:r>
              <a:rPr lang="el-GR" sz="2000" dirty="0" smtClean="0"/>
              <a:t>Διαμοιρασμός δέσμης διαφανειών στα μέλη μιας ομάδας και </a:t>
            </a:r>
            <a:r>
              <a:rPr lang="el-G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συνεργασία στην ανάπτυξη όλου του σεναρίου</a:t>
            </a:r>
            <a:endParaRPr lang="el-G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Shape 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9736" y="815547"/>
            <a:ext cx="1415078" cy="1316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1159" y="890241"/>
            <a:ext cx="1453542" cy="1285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09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279" descr="screenshot09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0908" y="4080237"/>
            <a:ext cx="6896100" cy="23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80" descr="screenshot0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708" y="1265875"/>
            <a:ext cx="5328349" cy="1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281" descr="screenshot1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27344" y="1016732"/>
            <a:ext cx="1903909" cy="272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282"/>
          <p:cNvSpPr txBox="1">
            <a:spLocks/>
          </p:cNvSpPr>
          <p:nvPr/>
        </p:nvSpPr>
        <p:spPr>
          <a:xfrm>
            <a:off x="2167467" y="329994"/>
            <a:ext cx="9355666" cy="549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l-GR" sz="34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Δεδομένα </a:t>
            </a:r>
            <a:r>
              <a:rPr lang="en-GB" sz="3400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</a:t>
            </a:r>
            <a:r>
              <a:rPr lang="en-GB" sz="34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ατικής συμπεριφοράς</a:t>
            </a:r>
            <a:endParaRPr lang="en-GB" sz="3400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hape 283"/>
          <p:cNvSpPr txBox="1"/>
          <p:nvPr/>
        </p:nvSpPr>
        <p:spPr>
          <a:xfrm>
            <a:off x="8749548" y="3855475"/>
            <a:ext cx="2059500" cy="7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Αν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αθεωρήσεις των σελίδων wikis</a:t>
            </a:r>
          </a:p>
        </p:txBody>
      </p:sp>
      <p:sp>
        <p:nvSpPr>
          <p:cNvPr id="12" name="Shape 284"/>
          <p:cNvSpPr txBox="1"/>
          <p:nvPr/>
        </p:nvSpPr>
        <p:spPr>
          <a:xfrm>
            <a:off x="1947333" y="3035988"/>
            <a:ext cx="5779200" cy="78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>
                <a:latin typeface="Calibri"/>
                <a:ea typeface="Calibri"/>
                <a:cs typeface="Calibri"/>
                <a:sym typeface="Calibri"/>
              </a:rPr>
              <a:t>Ποσοστά ομαδοποιημένων ενεργειών σύμφωνα με τον βαθμό συνεργασίας</a:t>
            </a:r>
          </a:p>
        </p:txBody>
      </p:sp>
      <p:sp>
        <p:nvSpPr>
          <p:cNvPr id="13" name="Shape 285"/>
          <p:cNvSpPr txBox="1"/>
          <p:nvPr/>
        </p:nvSpPr>
        <p:spPr>
          <a:xfrm>
            <a:off x="8464378" y="5222030"/>
            <a:ext cx="1902130" cy="6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Πλήθος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ενεργειών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α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νά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 κα</a:t>
            </a:r>
            <a:r>
              <a:rPr lang="en-GB" sz="1800" dirty="0" err="1">
                <a:latin typeface="Calibri"/>
                <a:ea typeface="Calibri"/>
                <a:cs typeface="Calibri"/>
                <a:sym typeface="Calibri"/>
              </a:rPr>
              <a:t>τηγορί</a:t>
            </a:r>
            <a:r>
              <a:rPr lang="en-GB" sz="1800" dirty="0">
                <a:latin typeface="Calibri"/>
                <a:ea typeface="Calibri"/>
                <a:cs typeface="Calibri"/>
                <a:sym typeface="Calibri"/>
              </a:rPr>
              <a:t>α ανάπτυξης περιεχομένου</a:t>
            </a:r>
          </a:p>
        </p:txBody>
      </p:sp>
      <p:pic>
        <p:nvPicPr>
          <p:cNvPr id="14" name="Shape 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1759" y="332656"/>
            <a:ext cx="1331927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18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/>
        </p:nvSpPr>
        <p:spPr>
          <a:xfrm>
            <a:off x="1912552" y="249952"/>
            <a:ext cx="9944936" cy="1479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 defTabSz="914400">
              <a:lnSpc>
                <a:spcPct val="90000"/>
              </a:lnSpc>
              <a:buClr>
                <a:schemeClr val="dk1"/>
              </a:buClr>
              <a:buSzPct val="39285"/>
            </a:pPr>
            <a:r>
              <a:rPr lang="el-G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Π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οιοτική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α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νάλυση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των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ενεργειών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των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συμμετεχόντων</a:t>
            </a:r>
            <a:endParaRPr lang="en-GB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  <a:sym typeface="Calibri"/>
            </a:endParaRPr>
          </a:p>
          <a:p>
            <a:pPr algn="ctr" defTabSz="914400">
              <a:lnSpc>
                <a:spcPct val="90000"/>
              </a:lnSpc>
              <a:buSzPct val="39285"/>
            </a:pP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στις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σελίδες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του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wiki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με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GB" sz="3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κωδικο</a:t>
            </a:r>
            <a:r>
              <a:rPr lang="en-GB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ποίησή τους ως προς</a:t>
            </a:r>
            <a:r>
              <a:rPr lang="en-GB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  <a:sym typeface="Calibri"/>
              </a:rPr>
              <a:t> τη συνεργατική ανάπτυξη περιεχομένου</a:t>
            </a:r>
          </a:p>
        </p:txBody>
      </p:sp>
      <p:sp>
        <p:nvSpPr>
          <p:cNvPr id="245" name="Shape 245"/>
          <p:cNvSpPr/>
          <p:nvPr/>
        </p:nvSpPr>
        <p:spPr>
          <a:xfrm>
            <a:off x="1820203" y="4213175"/>
            <a:ext cx="8641200" cy="193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-69850" algn="just">
              <a:buClr>
                <a:schemeClr val="dk1"/>
              </a:buClr>
              <a:buSzPct val="50000"/>
            </a:pP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Χα</a:t>
            </a:r>
            <a:r>
              <a:rPr lang="en-GB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μηλός</a:t>
            </a: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βα</a:t>
            </a:r>
            <a:r>
              <a:rPr lang="en-GB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θμός</a:t>
            </a: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συνεργ</a:t>
            </a: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ασίας:</a:t>
            </a:r>
            <a:r>
              <a:rPr lang="en-GB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 που εστιάζουν σε τεχνικά ζητήματα</a:t>
            </a:r>
          </a:p>
          <a:p>
            <a:pPr indent="-69850" algn="just">
              <a:buClr>
                <a:schemeClr val="dk1"/>
              </a:buClr>
              <a:buSzPct val="50000"/>
            </a:pPr>
            <a:r>
              <a:rPr lang="en-GB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Μεσ</a:t>
            </a: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αίος βαθμός συνεργασίας:</a:t>
            </a:r>
            <a:r>
              <a:rPr lang="en-GB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 που υποδεικνύουν συνεργασία στην οποία οι συμμετέχοντες χωρίζουν σε επιμέρους τμήματα την εργασία που τους έχει ανατεθεί και ο καθένας αντιμετωπίζει το επιμέρους τμήμα που ανέλαβε, ή συνεργασία στην οποία συντονίζουν σε πολύ μικρό βαθμό τις προσπάθειές τους</a:t>
            </a:r>
          </a:p>
          <a:p>
            <a:pPr indent="-69850" algn="just">
              <a:buSzPct val="50000"/>
            </a:pPr>
            <a:r>
              <a:rPr lang="en-GB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Υψηλός</a:t>
            </a: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βα</a:t>
            </a:r>
            <a:r>
              <a:rPr lang="en-GB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θμός</a:t>
            </a: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200" b="1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συνεργ</a:t>
            </a:r>
            <a:r>
              <a:rPr lang="en-GB" sz="2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ασίας:</a:t>
            </a:r>
            <a:r>
              <a:rPr lang="en-GB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ενέργειες που υποδηλώνουν ότι οι συμμετέχοντες επεξεργάζονται και αναθεωρούν το περιεχόμενο του wiki.</a:t>
            </a:r>
          </a:p>
        </p:txBody>
      </p:sp>
      <p:pic>
        <p:nvPicPr>
          <p:cNvPr id="246" name="Shape 2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5430" y="2098747"/>
            <a:ext cx="6287308" cy="181775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8567719" y="2098747"/>
            <a:ext cx="2229688" cy="19442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Βαθμός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συνεργασίας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σε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ενέργειες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χρηστών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wiki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κατά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ανάπτυξη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εκπαιδευτικών</a:t>
            </a:r>
            <a:r>
              <a:rPr lang="en-GB" sz="16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600" i="1" dirty="0" err="1">
                <a:latin typeface="Calibri"/>
                <a:ea typeface="Calibri"/>
                <a:cs typeface="Calibri"/>
                <a:sym typeface="Calibri"/>
              </a:rPr>
              <a:t>σεναρίων</a:t>
            </a:r>
            <a:r>
              <a:rPr lang="el-GR" sz="1600" i="1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600" i="1" dirty="0" err="1">
                <a:latin typeface="Calibri" pitchFamily="34" charset="0"/>
                <a:cs typeface="Calibri" pitchFamily="34" charset="0"/>
              </a:rPr>
              <a:t>Hadjerrouit</a:t>
            </a:r>
            <a:r>
              <a:rPr lang="el-GR" sz="1600" i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i="1" dirty="0">
                <a:latin typeface="Calibri" pitchFamily="34" charset="0"/>
                <a:cs typeface="Calibri" pitchFamily="34" charset="0"/>
              </a:rPr>
              <a:t>2013) </a:t>
            </a:r>
            <a:endParaRPr lang="en-GB" sz="1600" i="1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</p:txBody>
      </p:sp>
      <p:pic>
        <p:nvPicPr>
          <p:cNvPr id="8" name="Shape 2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412" y="154809"/>
            <a:ext cx="1693018" cy="167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49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64"/>
          <p:cNvSpPr txBox="1">
            <a:spLocks/>
          </p:cNvSpPr>
          <p:nvPr/>
        </p:nvSpPr>
        <p:spPr>
          <a:xfrm>
            <a:off x="2156095" y="291499"/>
            <a:ext cx="9053771" cy="17862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sz="34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</a:t>
            </a:r>
            <a:r>
              <a:rPr lang="en-GB" sz="34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ατική </a:t>
            </a:r>
            <a:r>
              <a:rPr lang="el-GR" sz="34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  <a:r>
              <a:rPr lang="en-GB" sz="34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υμ</a:t>
            </a:r>
            <a:r>
              <a:rPr lang="en-GB" sz="34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περιφορά σε </a:t>
            </a:r>
            <a:r>
              <a:rPr lang="el-GR" sz="34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GB" sz="34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ερι</a:t>
            </a:r>
            <a:r>
              <a:rPr lang="en-GB" sz="34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βάλλον wiki υποψηφίων εκπαιδευτικών κατά την σχεδίαση εκπαιδευτικών </a:t>
            </a:r>
            <a:r>
              <a:rPr lang="en-GB" sz="34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σεναρίων</a:t>
            </a:r>
            <a:endParaRPr lang="en-GB" sz="3400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hape 266"/>
          <p:cNvSpPr/>
          <p:nvPr/>
        </p:nvSpPr>
        <p:spPr>
          <a:xfrm>
            <a:off x="824169" y="1664458"/>
            <a:ext cx="10593474" cy="46801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 rtl="0">
              <a:buSzPct val="45833"/>
              <a:buNone/>
            </a:pPr>
            <a:r>
              <a:rPr lang="en-GB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/>
              </a:rPr>
              <a:t></a:t>
            </a:r>
            <a:r>
              <a:rPr lang="el-GR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/>
              </a:rPr>
              <a:t>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Ενδιαφέρθηκαν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για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πληρότητα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σεναρίων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που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σχεδίασαν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λειτουργώντας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συλλογικά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στις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σελίδες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δραστηριοτήτων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σεναρίων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 ενώ δεν αναμενόταν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. </a:t>
            </a:r>
            <a:endParaRPr lang="el-GR" sz="2000" dirty="0" smtClean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ct val="45833"/>
            </a:pPr>
            <a:r>
              <a:rPr lang="en-GB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/>
              </a:rPr>
              <a:t></a:t>
            </a:r>
            <a:r>
              <a:rPr lang="el-GR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/>
              </a:rPr>
              <a:t> </a:t>
            </a:r>
            <a:r>
              <a:rPr lang="el-GR" sz="2000" dirty="0" smtClean="0">
                <a:latin typeface="Calibri" pitchFamily="34" charset="0"/>
                <a:cs typeface="Calibri" pitchFamily="34" charset="0"/>
              </a:rPr>
              <a:t>Μικρό πλήθος ομάδων με ισότιμη συνεισφορά αναθεωρήσεων των μελών τους (3 ομάδες) ή ισότιμη συνεισφορά από κάποια μέλη (5 ομάδες) &amp; το φαινόμενο του «ηγέτη» που συνεισφέρει την περισσότερη δουλειά (7 ομάδες)</a:t>
            </a:r>
            <a:endParaRPr lang="en-GB" sz="200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lvl="0" algn="just">
              <a:buSzPct val="45833"/>
            </a:pPr>
            <a:r>
              <a:rPr lang="el-GR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/>
              </a:rPr>
              <a:t> 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Μ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εγάλο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μέρος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εργασίας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τους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πραγματοποιήθηκε την τελευταία εβδομάδα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πριν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από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τη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λήξη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προθεσμίας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0" algn="just"/>
            <a:r>
              <a:rPr lang="el-GR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/>
              </a:rPr>
              <a:t> 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Αναπτύχθηκε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περιορισμένη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συζήτηση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μεταξύ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μελών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κάθε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ομάδας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σχολιασμός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σεναρίων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άλλων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ομάδων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 λόγω δια ζώσης συνεργασίας</a:t>
            </a:r>
            <a:endParaRPr lang="en-GB" sz="20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/>
            <a:r>
              <a:rPr lang="en-GB" sz="40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Wingdings"/>
              </a:rPr>
              <a:t></a:t>
            </a:r>
            <a:r>
              <a:rPr lang="el-GR" sz="2000" dirty="0" smtClean="0">
                <a:latin typeface="Calibri"/>
                <a:ea typeface="Calibri"/>
                <a:cs typeface="Calibri"/>
                <a:sym typeface="Wingdings"/>
              </a:rPr>
              <a:t>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Ασχολήθηκαν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τόσο </a:t>
            </a:r>
            <a:r>
              <a:rPr lang="en-GB" sz="2000" dirty="0" err="1" smtClean="0">
                <a:latin typeface="Calibri"/>
                <a:ea typeface="Calibri"/>
                <a:cs typeface="Calibri"/>
                <a:sym typeface="Calibri"/>
              </a:rPr>
              <a:t>με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προσθήκη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πληροφοριών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στο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wiki 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(51%) όσο και με</a:t>
            </a:r>
            <a:r>
              <a:rPr lang="en-GB" sz="200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αναθεώρηση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ή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επεξεργασία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ή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αναδιατύπωση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συνεισφορών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υπολοίπων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μελών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της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ομάδας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000" dirty="0" err="1">
                <a:latin typeface="Calibri"/>
                <a:ea typeface="Calibri"/>
                <a:cs typeface="Calibri"/>
                <a:sym typeface="Calibri"/>
              </a:rPr>
              <a:t>τους</a:t>
            </a:r>
            <a:r>
              <a:rPr lang="en-GB" sz="20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l-GR" sz="2000" dirty="0" smtClean="0">
                <a:latin typeface="Calibri"/>
                <a:ea typeface="Calibri"/>
                <a:cs typeface="Calibri"/>
                <a:sym typeface="Calibri"/>
              </a:rPr>
              <a:t>(37%)</a:t>
            </a:r>
            <a:endParaRPr lang="en-GB" sz="20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sz="2000" i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29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169" y="291499"/>
            <a:ext cx="1331927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38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289"/>
          <p:cNvSpPr txBox="1"/>
          <p:nvPr/>
        </p:nvSpPr>
        <p:spPr>
          <a:xfrm>
            <a:off x="2142561" y="1740650"/>
            <a:ext cx="8496943" cy="5040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fr-F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System </a:t>
            </a:r>
            <a:r>
              <a:rPr lang="fr-FR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Usability</a:t>
            </a:r>
            <a:r>
              <a:rPr lang="fr-F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Scale</a:t>
            </a:r>
            <a:r>
              <a:rPr lang="fr-F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(SUS) </a:t>
            </a:r>
            <a:r>
              <a:rPr lang="fr-FR" sz="24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questionnaire </a:t>
            </a:r>
            <a:r>
              <a:rPr lang="fr-FR" sz="2400" b="1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GB" sz="1600" dirty="0" smtClean="0">
                <a:solidFill>
                  <a:schemeClr val="bg1"/>
                </a:solidFill>
              </a:rPr>
              <a:t>Brooke</a:t>
            </a:r>
            <a:r>
              <a:rPr lang="en-GB" sz="1600" dirty="0">
                <a:solidFill>
                  <a:schemeClr val="bg1"/>
                </a:solidFill>
              </a:rPr>
              <a:t>, </a:t>
            </a:r>
            <a:r>
              <a:rPr lang="en-GB" sz="1600" dirty="0" smtClean="0">
                <a:solidFill>
                  <a:schemeClr val="bg1"/>
                </a:solidFill>
              </a:rPr>
              <a:t>1996) </a:t>
            </a:r>
            <a:r>
              <a:rPr lang="fr-FR" sz="1600" dirty="0" smtClean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1800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Shape 289"/>
          <p:cNvSpPr txBox="1"/>
          <p:nvPr/>
        </p:nvSpPr>
        <p:spPr>
          <a:xfrm>
            <a:off x="4936601" y="4558900"/>
            <a:ext cx="5328592" cy="10303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119999"/>
            </a:pPr>
            <a:r>
              <a:rPr lang="en-US" sz="3600" b="1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62,4</a:t>
            </a:r>
            <a:endParaRPr lang="el-GR" sz="3600" b="1" dirty="0" smtClean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C00000"/>
              </a:buClr>
              <a:buSzPct val="119999"/>
            </a:pPr>
            <a:r>
              <a:rPr lang="el-GR" sz="2400" b="1" dirty="0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Οριακό επίπεδο χρηστικότητας</a:t>
            </a:r>
            <a:endParaRPr lang="en-GB" sz="24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Ομάδα 8"/>
          <p:cNvGrpSpPr/>
          <p:nvPr/>
        </p:nvGrpSpPr>
        <p:grpSpPr>
          <a:xfrm>
            <a:off x="2495089" y="397235"/>
            <a:ext cx="7872975" cy="792088"/>
            <a:chOff x="971600" y="509154"/>
            <a:chExt cx="7872975" cy="792088"/>
          </a:xfrm>
        </p:grpSpPr>
        <p:sp>
          <p:nvSpPr>
            <p:cNvPr id="10" name="Shape 291"/>
            <p:cNvSpPr/>
            <p:nvPr/>
          </p:nvSpPr>
          <p:spPr>
            <a:xfrm>
              <a:off x="971600" y="509154"/>
              <a:ext cx="7872975" cy="792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buSzPct val="25000"/>
              </a:pPr>
              <a:r>
                <a:rPr lang="el-GR" sz="3600" b="1" dirty="0" smtClean="0">
                  <a:solidFill>
                    <a:srgbClr val="9966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H </a:t>
              </a:r>
              <a:r>
                <a:rPr lang="el-GR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ευχρηστία</a:t>
              </a:r>
              <a:r>
                <a:rPr 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</a:t>
              </a:r>
              <a:r>
                <a:rPr lang="el-GR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του </a:t>
              </a:r>
              <a:r>
                <a:rPr lang="en-US" sz="36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                 </a:t>
              </a:r>
              <a:r>
                <a:rPr lang="el-GR" sz="36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Wiki</a:t>
              </a:r>
              <a:endParaRPr lang="en-GB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endParaRPr>
            </a:p>
          </p:txBody>
        </p:sp>
        <p:pic>
          <p:nvPicPr>
            <p:cNvPr id="11" name="Εικόνα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509154"/>
              <a:ext cx="2161468" cy="663245"/>
            </a:xfrm>
            <a:prstGeom prst="rect">
              <a:avLst/>
            </a:prstGeom>
          </p:spPr>
        </p:pic>
      </p:grpSp>
      <p:pic>
        <p:nvPicPr>
          <p:cNvPr id="12" name="Εικόνα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" b="-1"/>
          <a:stretch/>
        </p:blipFill>
        <p:spPr>
          <a:xfrm>
            <a:off x="2203169" y="2564904"/>
            <a:ext cx="8456817" cy="1881581"/>
          </a:xfrm>
          <a:prstGeom prst="rect">
            <a:avLst/>
          </a:prstGeom>
        </p:spPr>
      </p:pic>
      <p:cxnSp>
        <p:nvCxnSpPr>
          <p:cNvPr id="13" name="Ευθεία γραμμή σύνδεσης 12"/>
          <p:cNvCxnSpPr/>
          <p:nvPr/>
        </p:nvCxnSpPr>
        <p:spPr>
          <a:xfrm>
            <a:off x="7600897" y="2996952"/>
            <a:ext cx="0" cy="1656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Ορθογώνιο 13"/>
          <p:cNvSpPr/>
          <p:nvPr/>
        </p:nvSpPr>
        <p:spPr>
          <a:xfrm>
            <a:off x="2046449" y="5813790"/>
            <a:ext cx="8613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Στη μελέτη των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Tarasowa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Khalili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Auer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(2015)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όπου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ερευνητές της επιστήμης των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υπολογιστών απάντησαν στο ερωτηματολόγιο SUS,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ο μέσος όρος χρηστικότητας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για το SlideWiki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ήταν  </a:t>
            </a:r>
            <a:r>
              <a:rPr lang="el-GR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69,62</a:t>
            </a:r>
            <a:endParaRPr lang="en-GB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Shape 3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9627" y="150505"/>
            <a:ext cx="1453542" cy="1394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75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2287373" y="194365"/>
            <a:ext cx="9449493" cy="1468869"/>
            <a:chOff x="48733" y="407641"/>
            <a:chExt cx="7872975" cy="1410271"/>
          </a:xfrm>
        </p:grpSpPr>
        <p:sp>
          <p:nvSpPr>
            <p:cNvPr id="291" name="Shape 291"/>
            <p:cNvSpPr/>
            <p:nvPr/>
          </p:nvSpPr>
          <p:spPr>
            <a:xfrm>
              <a:off x="48733" y="466894"/>
              <a:ext cx="7872975" cy="1351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buSzPct val="25000"/>
              </a:pPr>
              <a:r>
                <a:rPr lang="el-GR" sz="3200" b="1" dirty="0">
                  <a:solidFill>
                    <a:srgbClr val="996633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H </a:t>
              </a: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χρησιμότητα </a:t>
              </a:r>
              <a:r>
                <a:rPr lang="el-GR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του </a:t>
              </a:r>
              <a:r>
                <a:rPr lang="en-US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</a:t>
              </a:r>
              <a:r>
                <a:rPr lang="el-GR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   </a:t>
              </a:r>
              <a:r>
                <a:rPr lang="en-US" sz="4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</a:t>
              </a:r>
              <a:r>
                <a:rPr lang="en-US" sz="44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+mj-ea"/>
                  <a:cs typeface="Calibri" pitchFamily="34" charset="0"/>
                  <a:sym typeface="Calibri"/>
                </a:rPr>
                <a:t>Wiki</a:t>
              </a:r>
              <a:endParaRPr lang="el-GR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  <a:sym typeface="Calibri"/>
              </a:endParaRPr>
            </a:p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buSzPct val="25000"/>
              </a:pP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στην εργασία των φοιτητών</a:t>
              </a:r>
              <a:endPara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endParaRPr>
            </a:p>
          </p:txBody>
        </p:sp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6810" y="407641"/>
              <a:ext cx="1746049" cy="663245"/>
            </a:xfrm>
            <a:prstGeom prst="rect">
              <a:avLst/>
            </a:prstGeom>
          </p:spPr>
        </p:pic>
      </p:grpSp>
      <p:grpSp>
        <p:nvGrpSpPr>
          <p:cNvPr id="7" name="Ομάδα 6"/>
          <p:cNvGrpSpPr/>
          <p:nvPr/>
        </p:nvGrpSpPr>
        <p:grpSpPr>
          <a:xfrm>
            <a:off x="1102436" y="1754659"/>
            <a:ext cx="11075730" cy="4713384"/>
            <a:chOff x="-763508" y="2000598"/>
            <a:chExt cx="10358000" cy="3875434"/>
          </a:xfrm>
        </p:grpSpPr>
        <p:sp>
          <p:nvSpPr>
            <p:cNvPr id="14" name="Shape 334"/>
            <p:cNvSpPr txBox="1"/>
            <p:nvPr/>
          </p:nvSpPr>
          <p:spPr>
            <a:xfrm>
              <a:off x="5976187" y="2000598"/>
              <a:ext cx="320560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Clr>
                  <a:srgbClr val="C00000"/>
                </a:buClr>
                <a:buSzPct val="119999"/>
              </a:pPr>
              <a:r>
                <a:rPr lang="el-GR" sz="2000" b="1" dirty="0">
                  <a:latin typeface="Calibri"/>
                  <a:ea typeface="Calibri"/>
                  <a:cs typeface="Calibri"/>
                  <a:sym typeface="Calibri"/>
                </a:rPr>
                <a:t>ενσωμάτωση εικόνων, </a:t>
              </a:r>
              <a:r>
                <a:rPr lang="el-GR" sz="2000" b="1" dirty="0" err="1">
                  <a:latin typeface="Calibri"/>
                  <a:ea typeface="Calibri"/>
                  <a:cs typeface="Calibri"/>
                  <a:sym typeface="Calibri"/>
                </a:rPr>
                <a:t>video</a:t>
              </a:r>
              <a:r>
                <a:rPr lang="el-GR" sz="2000" b="1" dirty="0">
                  <a:latin typeface="Calibri"/>
                  <a:ea typeface="Calibri"/>
                  <a:cs typeface="Calibri"/>
                  <a:sym typeface="Calibri"/>
                </a:rPr>
                <a:t> και Web2 αντικείμενων  χωρίς να χρειάζονται ιδιαίτερες τεχνικές γνώσεις</a:t>
              </a:r>
            </a:p>
            <a:p>
              <a:pPr marL="342900" indent="-342900" algn="ctr">
                <a:buClr>
                  <a:srgbClr val="C00000"/>
                </a:buClr>
                <a:buSzPct val="119999"/>
                <a:buFont typeface="Noto Sans Symbols"/>
                <a:buChar char="✓"/>
              </a:pPr>
              <a:endParaRPr lang="el-GR" sz="20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aphicFrame>
          <p:nvGraphicFramePr>
            <p:cNvPr id="16" name="Γράφημα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06643903"/>
                </p:ext>
              </p:extLst>
            </p:nvPr>
          </p:nvGraphicFramePr>
          <p:xfrm>
            <a:off x="2339151" y="3399208"/>
            <a:ext cx="4202898" cy="2459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" name="TextBox 3"/>
            <p:cNvSpPr txBox="1"/>
            <p:nvPr/>
          </p:nvSpPr>
          <p:spPr>
            <a:xfrm>
              <a:off x="2995105" y="2057991"/>
              <a:ext cx="2890992" cy="1341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>
                  <a:latin typeface="Calibri"/>
                  <a:ea typeface="Calibri"/>
                  <a:cs typeface="Calibri"/>
                  <a:sym typeface="Calibri"/>
                </a:rPr>
                <a:t>πρακτική και προσιτή </a:t>
              </a:r>
              <a:endParaRPr lang="en-US" sz="20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algn="ctr"/>
              <a:r>
                <a:rPr lang="el-GR" sz="2000" b="1" dirty="0">
                  <a:latin typeface="Calibri"/>
                  <a:ea typeface="Calibri"/>
                  <a:cs typeface="Calibri"/>
                  <a:sym typeface="Calibri"/>
                </a:rPr>
                <a:t>η διάθρωση του περιεχομένου της εργασίας ως δέσμης διαφανειών</a:t>
              </a:r>
              <a:endParaRPr lang="en-GB" b="1" dirty="0"/>
            </a:p>
          </p:txBody>
        </p:sp>
        <p:graphicFrame>
          <p:nvGraphicFramePr>
            <p:cNvPr id="17" name="Γράφημα 1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473812"/>
                </p:ext>
              </p:extLst>
            </p:nvPr>
          </p:nvGraphicFramePr>
          <p:xfrm>
            <a:off x="-763508" y="3416064"/>
            <a:ext cx="4248472" cy="24599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8" name="Shape 334"/>
            <p:cNvSpPr txBox="1"/>
            <p:nvPr/>
          </p:nvSpPr>
          <p:spPr>
            <a:xfrm>
              <a:off x="265671" y="2152536"/>
              <a:ext cx="2314734" cy="11521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C00000"/>
                </a:buClr>
                <a:buSzPct val="119999"/>
              </a:pPr>
              <a:r>
                <a:rPr lang="el-GR" sz="2000" b="1" dirty="0">
                  <a:latin typeface="Calibri"/>
                  <a:ea typeface="Calibri"/>
                  <a:cs typeface="Calibri"/>
                  <a:sym typeface="Calibri"/>
                </a:rPr>
                <a:t>ευκολία  πρόσβασης </a:t>
              </a:r>
              <a:endParaRPr lang="en-US" sz="20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buClr>
                  <a:srgbClr val="C00000"/>
                </a:buClr>
                <a:buSzPct val="119999"/>
              </a:pPr>
              <a:r>
                <a:rPr lang="el-GR" sz="2000" b="1" dirty="0">
                  <a:latin typeface="Calibri"/>
                  <a:ea typeface="Calibri"/>
                  <a:cs typeface="Calibri"/>
                  <a:sym typeface="Calibri"/>
                </a:rPr>
                <a:t>στην εργασία</a:t>
              </a:r>
              <a:endParaRPr lang="en-US" sz="2000" b="1" dirty="0">
                <a:latin typeface="Calibri"/>
                <a:ea typeface="Calibri"/>
                <a:cs typeface="Calibri"/>
                <a:sym typeface="Calibri"/>
              </a:endParaRPr>
            </a:p>
            <a:p>
              <a:pPr lvl="0" algn="ctr">
                <a:buClr>
                  <a:srgbClr val="C00000"/>
                </a:buClr>
                <a:buSzPct val="119999"/>
              </a:pPr>
              <a:r>
                <a:rPr lang="en-US" sz="2000" b="1" dirty="0">
                  <a:latin typeface="Calibri"/>
                  <a:ea typeface="Calibri"/>
                  <a:cs typeface="Calibri"/>
                  <a:sym typeface="Calibri"/>
                </a:rPr>
                <a:t>anytime/anywhere</a:t>
              </a:r>
              <a:endParaRPr lang="el-GR" sz="2400" b="1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aphicFrame>
          <p:nvGraphicFramePr>
            <p:cNvPr id="19" name="Γράφημα 1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7150351"/>
                </p:ext>
              </p:extLst>
            </p:nvPr>
          </p:nvGraphicFramePr>
          <p:xfrm>
            <a:off x="5563484" y="3399208"/>
            <a:ext cx="4031008" cy="24552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  <p:pic>
        <p:nvPicPr>
          <p:cNvPr id="13" name="Shape 30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9627" y="150505"/>
            <a:ext cx="1453542" cy="1394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58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6600" y="0"/>
            <a:ext cx="9905999" cy="1273689"/>
          </a:xfrm>
        </p:spPr>
        <p:txBody>
          <a:bodyPr>
            <a:normAutofit/>
          </a:bodyPr>
          <a:lstStyle/>
          <a:p>
            <a:pPr algn="ctr"/>
            <a:r>
              <a:rPr lang="en-GB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Στοχεύο</a:t>
            </a:r>
            <a:r>
              <a:rPr lang="el-GR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ντας</a:t>
            </a:r>
            <a:r>
              <a:rPr lang="en-GB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</a:t>
            </a:r>
            <a:r>
              <a:rPr lang="en-GB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</a:t>
            </a:r>
            <a:r>
              <a:rPr lang="en-GB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 σύγχρονο πλαίσιο </a:t>
            </a:r>
            <a:r>
              <a:rPr lang="el-GR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εκπαίδευσης εκπαιδευτικών</a:t>
            </a:r>
            <a:r>
              <a:rPr lang="en-GB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l-GR" sz="3100" cap="none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1314" y="1273690"/>
            <a:ext cx="7483192" cy="51863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40"/>
              </a:spcBef>
              <a:buClr>
                <a:schemeClr val="accent3"/>
              </a:buClr>
              <a:buSzPct val="100000"/>
              <a:defRPr/>
            </a:pPr>
            <a:r>
              <a:rPr lang="el-GR" sz="2800" kern="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Οργάνωση δράσεων σχεδιασμού εκπαιδευτικών σεναρίων (</a:t>
            </a:r>
            <a:r>
              <a:rPr lang="en-US" sz="28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learning design</a:t>
            </a:r>
            <a:r>
              <a:rPr lang="el-GR" sz="2800" kern="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) που απαιτούν το </a:t>
            </a:r>
            <a:r>
              <a:rPr lang="el-GR" sz="2800" i="1" kern="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συνδυασμό </a:t>
            </a:r>
            <a:r>
              <a:rPr lang="el-GR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τεχνολογικής γνώσης με τη γνώση </a:t>
            </a:r>
            <a:r>
              <a:rPr lang="el-GR" sz="2800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γνωστικού </a:t>
            </a:r>
            <a:r>
              <a:rPr lang="el-GR" sz="2800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αντικειμένου και της διδακτικής του</a:t>
            </a:r>
          </a:p>
          <a:p>
            <a:pPr>
              <a:lnSpc>
                <a:spcPct val="100000"/>
              </a:lnSpc>
              <a:spcBef>
                <a:spcPts val="640"/>
              </a:spcBef>
              <a:buClr>
                <a:schemeClr val="accent3"/>
              </a:buClr>
              <a:buSzPct val="100000"/>
              <a:defRPr/>
            </a:pPr>
            <a:r>
              <a:rPr lang="el-GR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Επαγγελματική ενδυνάμωση </a:t>
            </a:r>
            <a:r>
              <a:rPr lang="el-GR" sz="2800" kern="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μέσω της </a:t>
            </a:r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/>
                <a:cs typeface="Calibri" pitchFamily="34" charset="0"/>
                <a:sym typeface="Arial"/>
              </a:rPr>
              <a:t>συμμετοχής σε μία </a:t>
            </a:r>
            <a:r>
              <a:rPr lang="en-GB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/>
                <a:cs typeface="Calibri" pitchFamily="34" charset="0"/>
                <a:sym typeface="Arial"/>
              </a:rPr>
              <a:t>κοινότητ</a:t>
            </a: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rial"/>
                <a:cs typeface="Calibri" pitchFamily="34" charset="0"/>
                <a:sym typeface="Arial"/>
              </a:rPr>
              <a:t>α </a:t>
            </a:r>
            <a:r>
              <a:rPr lang="en-GB" sz="2800" dirty="0">
                <a:latin typeface="Calibri" pitchFamily="34" charset="0"/>
                <a:ea typeface="Arial"/>
                <a:cs typeface="Calibri" pitchFamily="34" charset="0"/>
                <a:sym typeface="Arial"/>
              </a:rPr>
              <a:t>που συν</a:t>
            </a:r>
            <a:r>
              <a:rPr lang="el-GR" sz="2800" dirty="0">
                <a:latin typeface="Calibri" pitchFamily="34" charset="0"/>
                <a:ea typeface="Arial"/>
                <a:cs typeface="Calibri" pitchFamily="34" charset="0"/>
                <a:sym typeface="Arial"/>
              </a:rPr>
              <a:t>δημιουργεί</a:t>
            </a:r>
            <a:r>
              <a:rPr lang="en-GB" sz="2800" dirty="0">
                <a:latin typeface="Calibri" pitchFamily="34" charset="0"/>
                <a:ea typeface="Arial"/>
                <a:cs typeface="Calibri" pitchFamily="34" charset="0"/>
                <a:sym typeface="Arial"/>
              </a:rPr>
              <a:t>, </a:t>
            </a:r>
            <a:r>
              <a:rPr lang="el-GR" sz="2800" dirty="0" err="1">
                <a:latin typeface="Calibri" pitchFamily="34" charset="0"/>
                <a:ea typeface="Arial"/>
                <a:cs typeface="Calibri" pitchFamily="34" charset="0"/>
                <a:sym typeface="Arial"/>
              </a:rPr>
              <a:t>αλληλοαξιολογείται</a:t>
            </a:r>
            <a:r>
              <a:rPr lang="el-GR" sz="2800" dirty="0">
                <a:latin typeface="Calibri" pitchFamily="34" charset="0"/>
                <a:ea typeface="Arial"/>
                <a:cs typeface="Calibri" pitchFamily="34" charset="0"/>
                <a:sym typeface="Arial"/>
              </a:rPr>
              <a:t>, </a:t>
            </a:r>
            <a:r>
              <a:rPr lang="en-GB" sz="2800" dirty="0">
                <a:latin typeface="Calibri" pitchFamily="34" charset="0"/>
                <a:ea typeface="Arial"/>
                <a:cs typeface="Calibri" pitchFamily="34" charset="0"/>
                <a:sym typeface="Arial"/>
              </a:rPr>
              <a:t>ανα</a:t>
            </a:r>
            <a:r>
              <a:rPr lang="en-GB" sz="2800" dirty="0" err="1">
                <a:latin typeface="Calibri" pitchFamily="34" charset="0"/>
                <a:ea typeface="Arial"/>
                <a:cs typeface="Calibri" pitchFamily="34" charset="0"/>
                <a:sym typeface="Arial"/>
              </a:rPr>
              <a:t>στοχάζετ</a:t>
            </a:r>
            <a:r>
              <a:rPr lang="en-GB" sz="2800" dirty="0">
                <a:latin typeface="Calibri" pitchFamily="34" charset="0"/>
                <a:ea typeface="Arial"/>
                <a:cs typeface="Calibri" pitchFamily="34" charset="0"/>
                <a:sym typeface="Arial"/>
              </a:rPr>
              <a:t>αι</a:t>
            </a:r>
            <a:endParaRPr lang="el-GR" sz="2800" i="1" kern="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>
              <a:lnSpc>
                <a:spcPct val="100000"/>
              </a:lnSpc>
              <a:spcBef>
                <a:spcPts val="640"/>
              </a:spcBef>
              <a:buClr>
                <a:schemeClr val="accent3"/>
              </a:buClr>
              <a:buSzPct val="100000"/>
              <a:defRPr/>
            </a:pPr>
            <a:r>
              <a:rPr lang="el-GR" sz="2800" dirty="0" smtClean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Επιλογή </a:t>
            </a:r>
            <a:r>
              <a:rPr lang="el-GR" sz="280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κατάλληλων </a:t>
            </a:r>
            <a:r>
              <a:rPr lang="el-G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ψηφιακών εργαλείων</a:t>
            </a:r>
            <a:r>
              <a:rPr lang="el-G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/ περιβαλλόντων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r>
              <a:rPr lang="el-GR" sz="280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που επιτρέπουν και προωθούν </a:t>
            </a:r>
            <a:r>
              <a:rPr lang="el-GR" sz="2800" dirty="0" smtClean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σχεδιασμό </a:t>
            </a:r>
            <a:r>
              <a:rPr lang="el-GR" sz="280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&amp; </a:t>
            </a:r>
            <a:r>
              <a:rPr lang="el-GR" sz="2800" dirty="0" err="1">
                <a:latin typeface="Calibri" pitchFamily="34" charset="0"/>
                <a:ea typeface="Calibri"/>
                <a:cs typeface="Calibri" pitchFamily="34" charset="0"/>
                <a:sym typeface="Calibri"/>
              </a:rPr>
              <a:t>συνδημιουργία</a:t>
            </a:r>
            <a:r>
              <a:rPr lang="el-GR" sz="2800" dirty="0">
                <a:latin typeface="Calibri" pitchFamily="34" charset="0"/>
                <a:ea typeface="Calibri"/>
                <a:cs typeface="Calibri" pitchFamily="34" charset="0"/>
                <a:sym typeface="Calibri"/>
              </a:rPr>
              <a:t> </a:t>
            </a:r>
            <a:endParaRPr lang="el-GR" sz="2800" kern="0" dirty="0">
              <a:latin typeface="Calibri" pitchFamily="34" charset="0"/>
              <a:ea typeface="Calibri"/>
              <a:cs typeface="Calibri" pitchFamily="34" charset="0"/>
              <a:sym typeface="Calibri"/>
            </a:endParaRPr>
          </a:p>
          <a:p>
            <a:pPr marL="0" indent="0">
              <a:buNone/>
            </a:pPr>
            <a:endParaRPr lang="el-GR" sz="2800" dirty="0"/>
          </a:p>
        </p:txBody>
      </p:sp>
      <p:pic>
        <p:nvPicPr>
          <p:cNvPr id="6" name="5 - Εικόνα" descr="Tpack-contexts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1093" y="1344141"/>
            <a:ext cx="2232248" cy="1939124"/>
          </a:xfrm>
          <a:prstGeom prst="rect">
            <a:avLst/>
          </a:prstGeom>
        </p:spPr>
      </p:pic>
      <p:pic>
        <p:nvPicPr>
          <p:cNvPr id="7" name="7 - Εικόνα" descr="authoring-too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683" y="4353967"/>
            <a:ext cx="1744691" cy="1853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ÎÏÎ¿ÏÎ­Î»ÎµÏÎ¼Î± ÎµÎ¹ÎºÏÎ½Î±Ï Î³Î¹Î± ÎºÎ¿Î¹Î½Î¿ÏÎ·ÏÎ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375" y="2991578"/>
            <a:ext cx="1425432" cy="14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Ομάδα 2"/>
          <p:cNvGrpSpPr/>
          <p:nvPr/>
        </p:nvGrpSpPr>
        <p:grpSpPr>
          <a:xfrm>
            <a:off x="2855639" y="224504"/>
            <a:ext cx="8586717" cy="1224136"/>
            <a:chOff x="635511" y="440528"/>
            <a:chExt cx="7848873" cy="1224136"/>
          </a:xfrm>
        </p:grpSpPr>
        <p:sp>
          <p:nvSpPr>
            <p:cNvPr id="291" name="Shape 291"/>
            <p:cNvSpPr/>
            <p:nvPr/>
          </p:nvSpPr>
          <p:spPr>
            <a:xfrm>
              <a:off x="635511" y="440528"/>
              <a:ext cx="7848873" cy="12241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 algn="ctr">
                <a:buSzPct val="25000"/>
              </a:pP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Η υποστήριξη του </a:t>
              </a:r>
              <a:r>
                <a:rPr lang="en-US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                 </a:t>
              </a:r>
              <a:r>
                <a:rPr lang="el-GR" sz="4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Wiki</a:t>
              </a:r>
              <a:endPara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endParaRPr>
            </a:p>
            <a:p>
              <a:pPr lvl="0" algn="ctr">
                <a:buSzPct val="25000"/>
              </a:pP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στη συνεργατική γραφή περιεχομένου</a:t>
              </a:r>
              <a:endPara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endParaRPr>
            </a:p>
          </p:txBody>
        </p:sp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946" y="440528"/>
              <a:ext cx="1918489" cy="663245"/>
            </a:xfrm>
            <a:prstGeom prst="rect">
              <a:avLst/>
            </a:prstGeom>
          </p:spPr>
        </p:pic>
      </p:grpSp>
      <p:sp>
        <p:nvSpPr>
          <p:cNvPr id="14" name="Shape 313"/>
          <p:cNvSpPr txBox="1"/>
          <p:nvPr/>
        </p:nvSpPr>
        <p:spPr>
          <a:xfrm>
            <a:off x="4118979" y="4228522"/>
            <a:ext cx="2195324" cy="2016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119999"/>
            </a:pPr>
            <a:r>
              <a:rPr lang="el-GR" b="1" dirty="0">
                <a:latin typeface="Calibri"/>
                <a:ea typeface="Calibri"/>
                <a:cs typeface="Calibri"/>
              </a:rPr>
              <a:t>2 - Η  δυνατότητα συγγραφής της </a:t>
            </a:r>
            <a:r>
              <a:rPr lang="el-GR" b="1" dirty="0" err="1">
                <a:latin typeface="Calibri"/>
                <a:ea typeface="Calibri"/>
                <a:cs typeface="Calibri"/>
              </a:rPr>
              <a:t>Ιστοεξερεύνησης</a:t>
            </a:r>
            <a:r>
              <a:rPr lang="el-GR" b="1" dirty="0">
                <a:latin typeface="Calibri"/>
                <a:ea typeface="Calibri"/>
                <a:cs typeface="Calibri"/>
              </a:rPr>
              <a:t> σε ένα κοινόχρηστο </a:t>
            </a:r>
            <a:r>
              <a:rPr lang="en-US" b="1" dirty="0">
                <a:latin typeface="Calibri"/>
                <a:ea typeface="Calibri"/>
                <a:cs typeface="Calibri"/>
              </a:rPr>
              <a:t>deck </a:t>
            </a:r>
            <a:r>
              <a:rPr lang="el-GR" b="1" dirty="0">
                <a:latin typeface="Calibri"/>
                <a:ea typeface="Calibri"/>
                <a:cs typeface="Calibri"/>
              </a:rPr>
              <a:t>βοήθησε τη συνεργασία των ομάδων</a:t>
            </a:r>
          </a:p>
        </p:txBody>
      </p:sp>
      <p:graphicFrame>
        <p:nvGraphicFramePr>
          <p:cNvPr id="16" name="Γράφημα 15"/>
          <p:cNvGraphicFramePr>
            <a:graphicFrameLocks/>
          </p:cNvGraphicFramePr>
          <p:nvPr>
            <p:extLst/>
          </p:nvPr>
        </p:nvGraphicFramePr>
        <p:xfrm>
          <a:off x="911424" y="4149080"/>
          <a:ext cx="3996444" cy="223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Shape 313"/>
          <p:cNvSpPr txBox="1"/>
          <p:nvPr/>
        </p:nvSpPr>
        <p:spPr>
          <a:xfrm>
            <a:off x="4007768" y="1772816"/>
            <a:ext cx="2195324" cy="201622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119999"/>
            </a:pPr>
            <a:r>
              <a:rPr lang="el-GR" b="1" dirty="0">
                <a:latin typeface="Calibri"/>
                <a:ea typeface="Calibri"/>
                <a:cs typeface="Calibri"/>
              </a:rPr>
              <a:t>1 - Η συνεργασία μέσω του </a:t>
            </a:r>
            <a:r>
              <a:rPr lang="el-GR" b="1" dirty="0" err="1">
                <a:latin typeface="Calibri"/>
                <a:ea typeface="Calibri"/>
                <a:cs typeface="Calibri"/>
              </a:rPr>
              <a:t>Slidewiki</a:t>
            </a:r>
            <a:r>
              <a:rPr lang="el-GR" b="1" dirty="0">
                <a:latin typeface="Calibri"/>
                <a:ea typeface="Calibri"/>
                <a:cs typeface="Calibri"/>
              </a:rPr>
              <a:t>  είναι πιο αποτελεσματική από τη </a:t>
            </a:r>
          </a:p>
          <a:p>
            <a:pPr algn="ctr">
              <a:buClr>
                <a:srgbClr val="C00000"/>
              </a:buClr>
              <a:buSzPct val="119999"/>
            </a:pPr>
            <a:r>
              <a:rPr lang="el-GR" b="1" dirty="0">
                <a:latin typeface="Calibri"/>
                <a:ea typeface="Calibri"/>
                <a:cs typeface="Calibri"/>
              </a:rPr>
              <a:t>δια ζώσης συνεργασία</a:t>
            </a:r>
          </a:p>
        </p:txBody>
      </p:sp>
      <p:graphicFrame>
        <p:nvGraphicFramePr>
          <p:cNvPr id="18" name="Γράφημα 17"/>
          <p:cNvGraphicFramePr>
            <a:graphicFrameLocks/>
          </p:cNvGraphicFramePr>
          <p:nvPr>
            <p:extLst/>
          </p:nvPr>
        </p:nvGraphicFramePr>
        <p:xfrm>
          <a:off x="1055440" y="1664804"/>
          <a:ext cx="3600400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Shape 313"/>
          <p:cNvSpPr txBox="1"/>
          <p:nvPr/>
        </p:nvSpPr>
        <p:spPr>
          <a:xfrm>
            <a:off x="9426394" y="1619100"/>
            <a:ext cx="2485043" cy="187220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119999"/>
            </a:pPr>
            <a:r>
              <a:rPr lang="el-GR" b="1" dirty="0">
                <a:latin typeface="Calibri"/>
                <a:ea typeface="Calibri"/>
                <a:cs typeface="Calibri"/>
              </a:rPr>
              <a:t>3 - Η διαθεσιμότητα  της </a:t>
            </a:r>
            <a:r>
              <a:rPr lang="el-GR" b="1" dirty="0" err="1">
                <a:latin typeface="Calibri"/>
                <a:ea typeface="Calibri"/>
                <a:cs typeface="Calibri"/>
              </a:rPr>
              <a:t>Ιστοεξερεύνησης</a:t>
            </a:r>
            <a:r>
              <a:rPr lang="el-GR" b="1" dirty="0">
                <a:latin typeface="Calibri"/>
                <a:ea typeface="Calibri"/>
                <a:cs typeface="Calibri"/>
              </a:rPr>
              <a:t> ως εκπαιδευτικός πόρος σε όλους τους χρήστες του </a:t>
            </a:r>
            <a:r>
              <a:rPr lang="el-GR" b="1" dirty="0" err="1">
                <a:latin typeface="Calibri"/>
                <a:ea typeface="Calibri"/>
                <a:cs typeface="Calibri"/>
              </a:rPr>
              <a:t>Slidewiki</a:t>
            </a:r>
            <a:r>
              <a:rPr lang="el-GR" b="1" dirty="0">
                <a:latin typeface="Calibri"/>
                <a:ea typeface="Calibri"/>
                <a:cs typeface="Calibri"/>
              </a:rPr>
              <a:t> αποτέλεσε κίνητρο για τη βελτίωσή της</a:t>
            </a:r>
          </a:p>
        </p:txBody>
      </p:sp>
      <p:sp>
        <p:nvSpPr>
          <p:cNvPr id="20" name="Shape 313"/>
          <p:cNvSpPr txBox="1"/>
          <p:nvPr/>
        </p:nvSpPr>
        <p:spPr>
          <a:xfrm>
            <a:off x="9493212" y="4064058"/>
            <a:ext cx="2342941" cy="230425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119999"/>
            </a:pPr>
            <a:r>
              <a:rPr lang="el-GR" b="1" dirty="0">
                <a:latin typeface="Calibri"/>
                <a:ea typeface="Calibri"/>
                <a:cs typeface="Calibri"/>
              </a:rPr>
              <a:t>4 - Η δυνατότητα προβολής των </a:t>
            </a:r>
            <a:r>
              <a:rPr lang="el-GR" b="1" dirty="0" err="1">
                <a:latin typeface="Calibri"/>
                <a:ea typeface="Calibri"/>
                <a:cs typeface="Calibri"/>
              </a:rPr>
              <a:t>Ιστοεξερευνήσεων</a:t>
            </a:r>
            <a:r>
              <a:rPr lang="el-GR" b="1" dirty="0">
                <a:latin typeface="Calibri"/>
                <a:ea typeface="Calibri"/>
                <a:cs typeface="Calibri"/>
              </a:rPr>
              <a:t> άλλων ομάδων έδωσε ερεθίσματα και νέες ιδέες για τη διαμόρφωση της </a:t>
            </a:r>
            <a:r>
              <a:rPr lang="el-GR" b="1" dirty="0" err="1">
                <a:latin typeface="Calibri"/>
                <a:ea typeface="Calibri"/>
                <a:cs typeface="Calibri"/>
              </a:rPr>
              <a:t>Ιστοεξερεύνησης</a:t>
            </a:r>
            <a:r>
              <a:rPr lang="el-GR" b="1" dirty="0">
                <a:latin typeface="Calibri"/>
                <a:ea typeface="Calibri"/>
                <a:cs typeface="Calibri"/>
              </a:rPr>
              <a:t> κάθε ομάδας</a:t>
            </a:r>
          </a:p>
        </p:txBody>
      </p:sp>
      <p:graphicFrame>
        <p:nvGraphicFramePr>
          <p:cNvPr id="23" name="Γράφημα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7368306"/>
              </p:ext>
            </p:extLst>
          </p:nvPr>
        </p:nvGraphicFramePr>
        <p:xfrm>
          <a:off x="6203092" y="1586239"/>
          <a:ext cx="3744416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Γράφημα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663610"/>
              </p:ext>
            </p:extLst>
          </p:nvPr>
        </p:nvGraphicFramePr>
        <p:xfrm>
          <a:off x="6314303" y="3961859"/>
          <a:ext cx="3528392" cy="2549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5" name="Shape 30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346" y="190704"/>
            <a:ext cx="1453542" cy="1394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10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346" y="190704"/>
            <a:ext cx="1453542" cy="13940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Ομάδα 20"/>
          <p:cNvGrpSpPr/>
          <p:nvPr/>
        </p:nvGrpSpPr>
        <p:grpSpPr>
          <a:xfrm>
            <a:off x="2958581" y="272362"/>
            <a:ext cx="7872975" cy="861165"/>
            <a:chOff x="971600" y="474432"/>
            <a:chExt cx="7872975" cy="826810"/>
          </a:xfrm>
        </p:grpSpPr>
        <p:sp>
          <p:nvSpPr>
            <p:cNvPr id="22" name="Shape 291"/>
            <p:cNvSpPr/>
            <p:nvPr/>
          </p:nvSpPr>
          <p:spPr>
            <a:xfrm>
              <a:off x="971600" y="509154"/>
              <a:ext cx="7872975" cy="7920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algn="ctr">
                <a:buSzPct val="25000"/>
              </a:pPr>
              <a:r>
                <a:rPr lang="el-GR" sz="3600" b="1" dirty="0" smtClean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H </a:t>
              </a: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χρησιμότητα του</a:t>
              </a:r>
              <a:r>
                <a:rPr lang="en-US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</a:t>
              </a: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   </a:t>
              </a:r>
              <a:r>
                <a:rPr lang="en-US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 </a:t>
              </a: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    </a:t>
              </a:r>
              <a:r>
                <a:rPr lang="en-US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Wiki</a:t>
              </a:r>
              <a:endParaRPr lang="el-G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endParaRPr>
            </a:p>
            <a:p>
              <a:pPr lvl="0" algn="ctr">
                <a:buSzPct val="25000"/>
              </a:pPr>
              <a:r>
                <a:rPr lang="el-GR" sz="4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  <a:sym typeface="Calibri"/>
                </a:rPr>
                <a:t>ως εκπαιδευτικό εργαλείο</a:t>
              </a:r>
              <a:endPara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endParaRPr>
            </a:p>
          </p:txBody>
        </p:sp>
        <p:pic>
          <p:nvPicPr>
            <p:cNvPr id="25" name="Εικόνα 2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08" y="474432"/>
              <a:ext cx="2161468" cy="663245"/>
            </a:xfrm>
            <a:prstGeom prst="rect">
              <a:avLst/>
            </a:prstGeom>
          </p:spPr>
        </p:pic>
      </p:grpSp>
      <p:sp>
        <p:nvSpPr>
          <p:cNvPr id="26" name="Shape 313"/>
          <p:cNvSpPr txBox="1"/>
          <p:nvPr/>
        </p:nvSpPr>
        <p:spPr>
          <a:xfrm>
            <a:off x="1754657" y="1758247"/>
            <a:ext cx="10280821" cy="93610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C00000"/>
              </a:buClr>
              <a:buSzPct val="119999"/>
              <a:buFont typeface="Noto Sans Symbols"/>
              <a:buChar char="✓"/>
            </a:pP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αξιοποίηση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SlideWiki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και για τις εργασίες άλλων 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μαθημάτων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46%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</a:t>
            </a:r>
            <a:endParaRPr lang="en-GB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rgbClr val="C00000"/>
              </a:buClr>
              <a:buSzPct val="119999"/>
              <a:buFont typeface="Noto Sans Symbols"/>
              <a:buChar char="✓"/>
            </a:pP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μελλοντική αξιοποίηση των </a:t>
            </a:r>
            <a:r>
              <a:rPr lang="el-GR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Ιστοεξερευνήσεων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των συμφοιτητών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50%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</a:t>
            </a:r>
          </a:p>
        </p:txBody>
      </p:sp>
      <p:sp>
        <p:nvSpPr>
          <p:cNvPr id="27" name="Shape 289"/>
          <p:cNvSpPr txBox="1"/>
          <p:nvPr/>
        </p:nvSpPr>
        <p:spPr>
          <a:xfrm>
            <a:off x="2212842" y="2802437"/>
            <a:ext cx="4711394" cy="144016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Clr>
                <a:srgbClr val="C00000"/>
              </a:buClr>
              <a:buSzPct val="119999"/>
            </a:pPr>
            <a:r>
              <a:rPr lang="el-G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ως εκπαιδευτικοί </a:t>
            </a:r>
          </a:p>
          <a:p>
            <a:pPr algn="ctr">
              <a:buClr>
                <a:srgbClr val="C00000"/>
              </a:buClr>
              <a:buSzPct val="119999"/>
            </a:pPr>
            <a:r>
              <a:rPr lang="el-GR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έχουν θετική προδιάθεση αξιοποίησής του στο μέλλον</a:t>
            </a:r>
          </a:p>
        </p:txBody>
      </p:sp>
      <p:sp>
        <p:nvSpPr>
          <p:cNvPr id="28" name="Shape 313"/>
          <p:cNvSpPr txBox="1"/>
          <p:nvPr/>
        </p:nvSpPr>
        <p:spPr>
          <a:xfrm>
            <a:off x="1754656" y="4287224"/>
            <a:ext cx="5427167" cy="17122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indent="-342900">
              <a:buClr>
                <a:srgbClr val="C00000"/>
              </a:buClr>
              <a:buSzPct val="119999"/>
              <a:buFont typeface="Noto Sans Symbols"/>
              <a:buChar char="✓"/>
            </a:pP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ανάπτυξη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εκπαιδευτικού 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υλικού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60%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</a:t>
            </a:r>
          </a:p>
          <a:p>
            <a:pPr marL="342900" indent="-342900">
              <a:buClr>
                <a:srgbClr val="C00000"/>
              </a:buClr>
              <a:buSzPct val="119999"/>
              <a:buFont typeface="Noto Sans Symbols"/>
              <a:buChar char="✓"/>
            </a:pPr>
            <a:endParaRPr lang="el-GR" sz="24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342900" indent="-342900">
              <a:buClr>
                <a:srgbClr val="C00000"/>
              </a:buClr>
              <a:buSzPct val="119999"/>
              <a:buFont typeface="Noto Sans Symbols"/>
              <a:buChar char="✓"/>
            </a:pP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ανάθεση δημιουργία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ς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decks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στο </a:t>
            </a:r>
            <a:r>
              <a:rPr lang="en-US" sz="240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Slidewiki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l-GR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σε μαθητές </a:t>
            </a:r>
            <a:r>
              <a:rPr lang="el-GR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58%</a:t>
            </a:r>
            <a:r>
              <a:rPr lang="el-GR" sz="2400" dirty="0" smtClean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)</a:t>
            </a:r>
            <a:endParaRPr lang="en-GB" sz="24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9" name="Εικόνα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263" y="2374580"/>
            <a:ext cx="4029188" cy="42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91"/>
          <p:cNvSpPr/>
          <p:nvPr/>
        </p:nvSpPr>
        <p:spPr>
          <a:xfrm>
            <a:off x="432486" y="119515"/>
            <a:ext cx="11491783" cy="14071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SzPct val="25000"/>
            </a:pPr>
            <a:r>
              <a:rPr lang="el-GR" sz="3200" b="1" dirty="0">
                <a:solidFill>
                  <a:srgbClr val="9966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H </a:t>
            </a:r>
            <a:r>
              <a:rPr lang="el-G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συμμετοχή των φοιτητών στη συνεργατική γραφή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    </a:t>
            </a:r>
          </a:p>
          <a:p>
            <a:pPr lvl="0" defTabSz="914400">
              <a:lnSpc>
                <a:spcPct val="90000"/>
              </a:lnSpc>
              <a:spcBef>
                <a:spcPct val="0"/>
              </a:spcBef>
              <a:buSzPct val="25000"/>
            </a:pP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             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  <a:sym typeface="Calibri"/>
              </a:rPr>
              <a:t>Wikispaces</a:t>
            </a:r>
            <a:endParaRPr lang="el-G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  <a:sym typeface="Calibri"/>
            </a:endParaRPr>
          </a:p>
        </p:txBody>
      </p:sp>
      <p:graphicFrame>
        <p:nvGraphicFramePr>
          <p:cNvPr id="7" name="Γράφημα 6"/>
          <p:cNvGraphicFramePr/>
          <p:nvPr>
            <p:extLst>
              <p:ext uri="{D42A27DB-BD31-4B8C-83A1-F6EECF244321}">
                <p14:modId xmlns:p14="http://schemas.microsoft.com/office/powerpoint/2010/main" val="976977443"/>
              </p:ext>
            </p:extLst>
          </p:nvPr>
        </p:nvGraphicFramePr>
        <p:xfrm>
          <a:off x="0" y="1810876"/>
          <a:ext cx="4819135" cy="49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Shape 3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9524" y="651062"/>
            <a:ext cx="1239341" cy="115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9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1952" y="602393"/>
            <a:ext cx="1162263" cy="12084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Γράφημα 11"/>
          <p:cNvGraphicFramePr/>
          <p:nvPr>
            <p:extLst>
              <p:ext uri="{D42A27DB-BD31-4B8C-83A1-F6EECF244321}">
                <p14:modId xmlns:p14="http://schemas.microsoft.com/office/powerpoint/2010/main" val="4125139293"/>
              </p:ext>
            </p:extLst>
          </p:nvPr>
        </p:nvGraphicFramePr>
        <p:xfrm>
          <a:off x="4460789" y="1699664"/>
          <a:ext cx="7624120" cy="5331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4" name="Εικόνα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50"/>
          <a:stretch/>
        </p:blipFill>
        <p:spPr>
          <a:xfrm>
            <a:off x="7318865" y="858101"/>
            <a:ext cx="2510156" cy="74573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653587" y="1006853"/>
            <a:ext cx="168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I K I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28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291"/>
          <p:cNvSpPr/>
          <p:nvPr/>
        </p:nvSpPr>
        <p:spPr>
          <a:xfrm>
            <a:off x="432486" y="304866"/>
            <a:ext cx="11491783" cy="70357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SzPct val="25000"/>
            </a:pPr>
            <a:r>
              <a:rPr lang="el-GR" sz="3200" b="1" dirty="0">
                <a:solidFill>
                  <a:srgbClr val="9966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H </a:t>
            </a:r>
            <a:r>
              <a:rPr lang="el-GR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συμμετοχή των φοιτητών στη συνεργατική γραφή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Calibri"/>
              </a:rPr>
              <a:t>                </a:t>
            </a:r>
            <a:endParaRPr lang="el-GR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ea typeface="+mj-ea"/>
              <a:cs typeface="Calibri" pitchFamily="34" charset="0"/>
              <a:sym typeface="Calibri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594023" y="3849759"/>
            <a:ext cx="934170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/>
          </a:p>
          <a:p>
            <a:pPr algn="just"/>
            <a:r>
              <a:rPr lang="el-GR" sz="3200" i="1" dirty="0" smtClean="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η </a:t>
            </a:r>
            <a:r>
              <a:rPr lang="el-GR" sz="3200" i="1" dirty="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συνεργατική συμπεριφορά </a:t>
            </a:r>
            <a:r>
              <a:rPr lang="el-GR" sz="3200" i="1" dirty="0" smtClean="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σε ψηφιακό περιβάλλον μπορεί να καλλιεργηθεί καθώς απαιτεί δεξιότητες που μπορεί να προαχθούν μέσω κατάλληλου </a:t>
            </a:r>
            <a:r>
              <a:rPr lang="el-GR" sz="3200" i="1" dirty="0" err="1" smtClean="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εκπαιδευτιού</a:t>
            </a:r>
            <a:r>
              <a:rPr lang="el-GR" sz="3200" i="1" dirty="0" smtClean="0">
                <a:latin typeface="Calibri" panose="020F0502020204030204" pitchFamily="34" charset="0"/>
                <a:ea typeface="Arimo" panose="020B0604020202020204" pitchFamily="34" charset="0"/>
                <a:cs typeface="Calibri" panose="020F0502020204030204" pitchFamily="34" charset="0"/>
              </a:rPr>
              <a:t> πλαισίου </a:t>
            </a:r>
            <a:endParaRPr lang="en-GB" dirty="0"/>
          </a:p>
        </p:txBody>
      </p:sp>
      <p:sp>
        <p:nvSpPr>
          <p:cNvPr id="12" name="Ορθογώνιο 11"/>
          <p:cNvSpPr/>
          <p:nvPr/>
        </p:nvSpPr>
        <p:spPr>
          <a:xfrm>
            <a:off x="4757351" y="1220311"/>
            <a:ext cx="67962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30000"/>
              <a:buFont typeface="Tw Cen MT" panose="020B0602020104020603" pitchFamily="34" charset="0"/>
              <a:buChar char="-"/>
            </a:pPr>
            <a:r>
              <a:rPr lang="el-GR" sz="2200" dirty="0" smtClean="0"/>
              <a:t>Ανομοιόμορφη </a:t>
            </a:r>
            <a:r>
              <a:rPr lang="el-GR" sz="2200" dirty="0"/>
              <a:t>κατανομή του φόρτου εργασίας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30000"/>
              <a:buFont typeface="Tw Cen MT" panose="020B0602020104020603" pitchFamily="34" charset="0"/>
              <a:buChar char="-"/>
            </a:pPr>
            <a:r>
              <a:rPr lang="el-GR" sz="2200" dirty="0"/>
              <a:t>Καλύτερη η κατανομή στις ομάδες 2 μελών σε σχέση με τις ομάδες </a:t>
            </a:r>
            <a:r>
              <a:rPr lang="el-GR" sz="2200" dirty="0" smtClean="0"/>
              <a:t>3 ή περισσοτέρων μελών</a:t>
            </a:r>
            <a:endParaRPr lang="el-GR" sz="2200" dirty="0"/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30000"/>
              <a:buFont typeface="Tw Cen MT" panose="020B0602020104020603" pitchFamily="34" charset="0"/>
              <a:buChar char="-"/>
            </a:pPr>
            <a:r>
              <a:rPr lang="el-GR" sz="2200" dirty="0"/>
              <a:t>Φαινόμενο «ηγέτη» που κάνει το μεγαλύτερο μέρος της εργασίας και αντίστοιχα «</a:t>
            </a:r>
            <a:r>
              <a:rPr lang="el-GR" sz="2200" dirty="0" err="1"/>
              <a:t>λουφαδούρου</a:t>
            </a:r>
            <a:r>
              <a:rPr lang="el-GR" sz="2200" dirty="0"/>
              <a:t>» </a:t>
            </a:r>
            <a:r>
              <a:rPr lang="el-GR" sz="2200" dirty="0" smtClean="0"/>
              <a:t>που </a:t>
            </a:r>
            <a:r>
              <a:rPr lang="el-GR" sz="2200" dirty="0"/>
              <a:t>δεν συνεισφέρει καθόλου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SzPct val="130000"/>
              <a:buFont typeface="Tw Cen MT" panose="020B0602020104020603" pitchFamily="34" charset="0"/>
              <a:buChar char="-"/>
            </a:pPr>
            <a:r>
              <a:rPr lang="el-GR" sz="2200" dirty="0"/>
              <a:t>Ομάδες </a:t>
            </a:r>
            <a:r>
              <a:rPr lang="el-GR" sz="2200" dirty="0" smtClean="0"/>
              <a:t>ενός </a:t>
            </a:r>
            <a:r>
              <a:rPr lang="el-GR" sz="2200" dirty="0"/>
              <a:t>ατόμου που δεν </a:t>
            </a:r>
            <a:r>
              <a:rPr lang="el-GR" sz="2200" dirty="0" smtClean="0"/>
              <a:t>ήθελαν συνεργάτες</a:t>
            </a:r>
            <a:endParaRPr lang="en-US" sz="2200" dirty="0"/>
          </a:p>
          <a:p>
            <a:pPr>
              <a:spcAft>
                <a:spcPts val="600"/>
              </a:spcAft>
            </a:pPr>
            <a:endParaRPr lang="en-US" sz="2200" dirty="0"/>
          </a:p>
        </p:txBody>
      </p:sp>
      <p:pic>
        <p:nvPicPr>
          <p:cNvPr id="17" name="Εικόνα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5305">
            <a:off x="774267" y="841104"/>
            <a:ext cx="3943899" cy="394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11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l-GR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Γιατ</a:t>
            </a:r>
            <a:r>
              <a:rPr lang="en-US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iki &amp;</a:t>
            </a:r>
            <a:r>
              <a:rPr lang="el-GR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cap="none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SlideWiki</a:t>
            </a:r>
            <a:r>
              <a:rPr lang="en-US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l-GR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141412" y="1286933"/>
            <a:ext cx="9905999" cy="5122334"/>
          </a:xfrm>
        </p:spPr>
        <p:txBody>
          <a:bodyPr>
            <a:normAutofit/>
          </a:bodyPr>
          <a:lstStyle/>
          <a:p>
            <a:r>
              <a:rPr lang="el-GR" dirty="0"/>
              <a:t>Σύγχρονο </a:t>
            </a:r>
            <a:r>
              <a:rPr lang="en-US" dirty="0"/>
              <a:t>Look &amp; feel </a:t>
            </a:r>
            <a:r>
              <a:rPr lang="el-GR" dirty="0"/>
              <a:t>(</a:t>
            </a:r>
            <a:r>
              <a:rPr lang="en-US" dirty="0"/>
              <a:t>Share, Like, CC, fork</a:t>
            </a:r>
            <a:r>
              <a:rPr lang="el-GR" dirty="0"/>
              <a:t>)</a:t>
            </a:r>
          </a:p>
          <a:p>
            <a:r>
              <a:rPr lang="el-GR" dirty="0" smtClean="0"/>
              <a:t>Από κοινού δημιουργία</a:t>
            </a:r>
          </a:p>
          <a:p>
            <a:r>
              <a:rPr lang="el-GR" dirty="0"/>
              <a:t>Συμμετοχή σε κοινότητα που μοιράζεται εκπαιδευτικούς </a:t>
            </a:r>
            <a:r>
              <a:rPr lang="el-GR" dirty="0" smtClean="0"/>
              <a:t>πόρους με δεοντολογικά δόκιμο τρόπο</a:t>
            </a:r>
            <a:endParaRPr lang="el-GR" dirty="0"/>
          </a:p>
          <a:p>
            <a:r>
              <a:rPr lang="el-GR" dirty="0" smtClean="0"/>
              <a:t>Δυνατότητα </a:t>
            </a:r>
            <a:r>
              <a:rPr lang="el-GR" dirty="0" err="1" smtClean="0"/>
              <a:t>αλληλοσχολιασμού</a:t>
            </a:r>
            <a:endParaRPr lang="el-GR" dirty="0" smtClean="0"/>
          </a:p>
          <a:p>
            <a:r>
              <a:rPr lang="el-GR" dirty="0" smtClean="0"/>
              <a:t>Ευαισθητοποίηση σε θέματα πνευματικών δικαιωμάτων</a:t>
            </a:r>
          </a:p>
          <a:p>
            <a:r>
              <a:rPr lang="el-GR" dirty="0" smtClean="0"/>
              <a:t>Δομή </a:t>
            </a:r>
            <a:r>
              <a:rPr lang="en-US" dirty="0" err="1" smtClean="0"/>
              <a:t>powerpoint</a:t>
            </a:r>
            <a:r>
              <a:rPr lang="en-US" dirty="0" smtClean="0"/>
              <a:t>: </a:t>
            </a:r>
            <a:endParaRPr lang="el-GR" dirty="0" smtClean="0"/>
          </a:p>
          <a:p>
            <a:pPr lvl="1"/>
            <a:r>
              <a:rPr lang="el-GR" dirty="0" smtClean="0"/>
              <a:t>περιορίζει το μέγεθος της σελίδας αλλά… </a:t>
            </a:r>
          </a:p>
          <a:p>
            <a:pPr lvl="1"/>
            <a:r>
              <a:rPr lang="el-GR" dirty="0" smtClean="0"/>
              <a:t>δίνει δομή στο περιεχόμενο και είναι οικείο – εξαρτάται από το κοινό και τη φύση του υλικού που θέλουμε να αναπτύξουμε και να μοιραστούμε….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61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51"/>
          <p:cNvSpPr/>
          <p:nvPr/>
        </p:nvSpPr>
        <p:spPr>
          <a:xfrm>
            <a:off x="1622458" y="4118949"/>
            <a:ext cx="8496944" cy="240407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81000" indent="-381000" algn="ctr">
              <a:spcBef>
                <a:spcPct val="20000"/>
              </a:spcBef>
              <a:buClr>
                <a:schemeClr val="tx1"/>
              </a:buClr>
              <a:buSzPct val="120000"/>
            </a:pPr>
            <a:r>
              <a:rPr lang="en-GB" sz="3200" b="1" i="1" dirty="0" smtClean="0">
                <a:solidFill>
                  <a:schemeClr val="bg1"/>
                </a:solidFill>
              </a:rPr>
              <a:t>“</a:t>
            </a:r>
            <a:r>
              <a:rPr lang="en-US" sz="3200" b="1" i="1" dirty="0" smtClean="0">
                <a:solidFill>
                  <a:schemeClr val="bg1"/>
                </a:solidFill>
              </a:rPr>
              <a:t>Unlocking Knowledge, Empowering </a:t>
            </a:r>
            <a:r>
              <a:rPr lang="en-US" sz="3200" b="1" i="1" dirty="0">
                <a:solidFill>
                  <a:schemeClr val="bg1"/>
                </a:solidFill>
              </a:rPr>
              <a:t>Minds” </a:t>
            </a:r>
            <a:r>
              <a:rPr lang="en-US" sz="3200" b="1" i="1" dirty="0" smtClean="0">
                <a:solidFill>
                  <a:schemeClr val="bg1"/>
                </a:solidFill>
              </a:rPr>
              <a:t>MIT</a:t>
            </a:r>
          </a:p>
          <a:p>
            <a:pPr marL="381000" indent="-381000" algn="ctr">
              <a:spcBef>
                <a:spcPct val="20000"/>
              </a:spcBef>
              <a:buClr>
                <a:schemeClr val="tx1"/>
              </a:buClr>
              <a:buSzPct val="120000"/>
            </a:pPr>
            <a:endParaRPr lang="el-GR" sz="2400" b="1" i="1" dirty="0">
              <a:solidFill>
                <a:srgbClr val="996633"/>
              </a:solidFill>
            </a:endParaRPr>
          </a:p>
        </p:txBody>
      </p:sp>
      <p:sp>
        <p:nvSpPr>
          <p:cNvPr id="6" name="5 - Ορθογώνιο"/>
          <p:cNvSpPr/>
          <p:nvPr/>
        </p:nvSpPr>
        <p:spPr>
          <a:xfrm rot="20849335">
            <a:off x="796035" y="733272"/>
            <a:ext cx="603041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sz="36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Ευχαριστώ για το χρόνο σας!</a:t>
            </a:r>
            <a:endParaRPr lang="el-GR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endParaRPr lang="el-GR" sz="12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l-GR" sz="12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l-GR" sz="1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endParaRPr lang="el-GR" sz="36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6 - Εικόνα" descr="peer-suppo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9" y="1223669"/>
            <a:ext cx="3654617" cy="2431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hape 351"/>
          <p:cNvSpPr/>
          <p:nvPr/>
        </p:nvSpPr>
        <p:spPr>
          <a:xfrm>
            <a:off x="1805608" y="5531367"/>
            <a:ext cx="8496944" cy="93378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 hangingPunct="0"/>
            <a:r>
              <a:rPr lang="en-US" sz="1800" dirty="0"/>
              <a:t>The research “</a:t>
            </a:r>
            <a:r>
              <a:rPr lang="en-US" sz="1800" dirty="0" err="1"/>
              <a:t>SlideWiki</a:t>
            </a:r>
            <a:r>
              <a:rPr lang="en-US" sz="1800" dirty="0"/>
              <a:t> for collaborative learning design” is implemented and funded through the Horizon 2020 EU research and innovation program, </a:t>
            </a:r>
            <a:r>
              <a:rPr lang="en-US" sz="1800" dirty="0" err="1"/>
              <a:t>SlideWiki</a:t>
            </a:r>
            <a:r>
              <a:rPr lang="en-US" sz="1800" dirty="0"/>
              <a:t> EU Project - EU ICT-20-2015 Project </a:t>
            </a:r>
            <a:r>
              <a:rPr lang="en-US" sz="1800" dirty="0" err="1"/>
              <a:t>SlideWiki</a:t>
            </a:r>
            <a:r>
              <a:rPr lang="en-US" sz="1800" dirty="0"/>
              <a:t>, </a:t>
            </a:r>
            <a:r>
              <a:rPr lang="en-US" sz="1800" dirty="0">
                <a:hlinkClick r:id="rId3"/>
              </a:rPr>
              <a:t>Grant Agreement No 688095</a:t>
            </a:r>
            <a:r>
              <a:rPr lang="en-US" sz="1800" dirty="0"/>
              <a:t>.</a:t>
            </a:r>
            <a:endParaRPr lang="el-GR" sz="1800" dirty="0"/>
          </a:p>
        </p:txBody>
      </p:sp>
      <p:pic>
        <p:nvPicPr>
          <p:cNvPr id="10" name="Εικόνα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4" b="20904"/>
          <a:stretch/>
        </p:blipFill>
        <p:spPr>
          <a:xfrm>
            <a:off x="955193" y="1700330"/>
            <a:ext cx="5390406" cy="215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43"/>
          <p:cNvSpPr txBox="1"/>
          <p:nvPr/>
        </p:nvSpPr>
        <p:spPr>
          <a:xfrm>
            <a:off x="4445000" y="733003"/>
            <a:ext cx="6527800" cy="16969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μπορεί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να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αξιοποιηθεί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στην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εκπαίδευση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ως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ένα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εικονικό</a:t>
            </a:r>
            <a:r>
              <a:rPr lang="en-GB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περιβάλλον</a:t>
            </a:r>
            <a:r>
              <a:rPr lang="en-GB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μάθησης</a:t>
            </a:r>
            <a:r>
              <a:rPr lang="en-GB" sz="24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που</a:t>
            </a:r>
            <a:r>
              <a:rPr lang="en-GB" sz="2400" b="0" i="0" u="none" strike="noStrike" cap="none" dirty="0" smtClean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επιτρέπει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την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αλληλεπίδραση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και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τη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συμπαραγωγή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πολυτροπικών</a:t>
            </a:r>
            <a:r>
              <a:rPr lang="en-GB" sz="2400" b="0" i="0" u="none" strike="noStrike" cap="none" dirty="0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2400" b="0" i="0" u="none" strike="noStrike" cap="none" dirty="0" err="1">
                <a:solidFill>
                  <a:schemeClr val="tx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κειμένων</a:t>
            </a:r>
            <a:endParaRPr lang="en-GB" sz="2400" b="0" i="0" u="none" strike="noStrike" cap="none" dirty="0">
              <a:solidFill>
                <a:schemeClr val="tx1">
                  <a:lumMod val="9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Shape 144"/>
          <p:cNvGrpSpPr/>
          <p:nvPr/>
        </p:nvGrpSpPr>
        <p:grpSpPr>
          <a:xfrm>
            <a:off x="1756094" y="3454431"/>
            <a:ext cx="8640959" cy="2472173"/>
            <a:chOff x="1756094" y="3454431"/>
            <a:chExt cx="8640959" cy="2472173"/>
          </a:xfrm>
        </p:grpSpPr>
        <p:sp>
          <p:nvSpPr>
            <p:cNvPr id="7" name="Shape 145"/>
            <p:cNvSpPr txBox="1"/>
            <p:nvPr/>
          </p:nvSpPr>
          <p:spPr>
            <a:xfrm>
              <a:off x="1756094" y="3454431"/>
              <a:ext cx="8640959" cy="12615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lvl="0" algn="ctr">
                <a:buSzPct val="25000"/>
              </a:pPr>
              <a:r>
                <a:rPr lang="el-GR" sz="2400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Σ</a:t>
              </a:r>
              <a:r>
                <a:rPr lang="en-GB" sz="2400" i="0" u="none" strike="noStrike" cap="none" dirty="0" err="1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τη</a:t>
              </a:r>
              <a:r>
                <a:rPr lang="en-GB" sz="2400" i="0" u="none" strike="noStrike" cap="none" dirty="0" smtClean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i="0" u="none" strike="noStrike" cap="none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βιβ</a:t>
              </a:r>
              <a:r>
                <a:rPr lang="en-GB" sz="2400" i="0" u="none" strike="noStrike" cap="none" dirty="0" err="1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λιογρ</a:t>
              </a:r>
              <a:r>
                <a:rPr lang="en-GB" sz="2400" i="0" u="none" strike="noStrike" cap="none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αφία υπάρχει πλήθος μελετών αξιοποίησης του wiki </a:t>
              </a:r>
              <a:r>
                <a:rPr lang="en-GB" sz="24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σ</a:t>
              </a:r>
              <a:r>
                <a:rPr lang="el-GR" sz="24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ε</a:t>
              </a:r>
              <a:r>
                <a:rPr lang="en-GB" sz="24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πλα</a:t>
              </a:r>
              <a:r>
                <a:rPr lang="en-GB" sz="2400" dirty="0" err="1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ίσιο</a:t>
              </a:r>
              <a:r>
                <a:rPr lang="en-GB" sz="24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2400" dirty="0" err="1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εκ</a:t>
              </a:r>
              <a:r>
                <a:rPr lang="en-GB" sz="2400" dirty="0">
                  <a:solidFill>
                    <a:schemeClr val="tx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  <a:sym typeface="Calibri"/>
                </a:rPr>
                <a:t>παίδευσης και επιμόρφωσης εκπαιδευτικών</a:t>
              </a:r>
              <a:endParaRPr lang="en-GB" sz="2400" i="0" u="none" strike="noStrike" cap="none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Shape 146"/>
            <p:cNvSpPr txBox="1"/>
            <p:nvPr/>
          </p:nvSpPr>
          <p:spPr>
            <a:xfrm>
              <a:off x="2075854" y="4818608"/>
              <a:ext cx="813690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200" i="0" u="none" strike="noStrike" cap="none" dirty="0" err="1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Biasutti</a:t>
              </a:r>
              <a:r>
                <a:rPr lang="en-GB" sz="2200" i="0" u="none" strike="noStrike" cap="none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&amp; </a:t>
              </a:r>
              <a:r>
                <a:rPr lang="en-GB" sz="2200" i="0" u="none" strike="noStrike" cap="none" dirty="0" err="1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ELDeghaidy</a:t>
              </a:r>
              <a:r>
                <a:rPr lang="en-GB" sz="2200" i="0" u="none" strike="noStrike" cap="none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, 2012; DeWitt  et al, 2014;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200" i="0" u="none" strike="noStrike" cap="none" dirty="0" err="1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Donelly</a:t>
              </a:r>
              <a:r>
                <a:rPr lang="en-GB" sz="2200" i="0" u="none" strike="noStrike" cap="none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 &amp; Hume, 2014; Judd et al, 2010; </a:t>
              </a:r>
              <a:r>
                <a:rPr lang="en-GB" sz="2200" i="0" u="none" strike="noStrike" cap="none" dirty="0" err="1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Hadjerrouit</a:t>
              </a:r>
              <a:r>
                <a:rPr lang="en-GB" sz="2200" i="0" u="none" strike="noStrike" cap="none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, 2012, 2013;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GB" sz="2200" i="0" u="none" strike="noStrike" cap="none" dirty="0">
                  <a:solidFill>
                    <a:schemeClr val="tx1">
                      <a:lumMod val="95000"/>
                    </a:schemeClr>
                  </a:solidFill>
                  <a:latin typeface="Calibri"/>
                  <a:ea typeface="Calibri"/>
                  <a:cs typeface="Calibri"/>
                  <a:sym typeface="Calibri"/>
                </a:rPr>
                <a:t>LI, 2015; Matthew et al, 2009; Wheeler et al, 2009</a:t>
              </a:r>
            </a:p>
          </p:txBody>
        </p:sp>
      </p:grpSp>
      <p:pic>
        <p:nvPicPr>
          <p:cNvPr id="9" name="Picture 6" descr="ÎÏÎ¿ÏÎ­Î»ÎµÏÎ¼Î± ÎµÎ¹ÎºÏÎ½Î±Ï Î³Î¹Î±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40" y="63531"/>
            <a:ext cx="39814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49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8737" y="1143000"/>
            <a:ext cx="8325531" cy="535968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349006" y="262443"/>
            <a:ext cx="7615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Εκπαιδευτικό Σενάριο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3200" i="1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wikispaces</a:t>
            </a:r>
            <a:r>
              <a:rPr lang="el-GR" sz="32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-1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7958667" y="3690931"/>
            <a:ext cx="2099733" cy="2811753"/>
          </a:xfrm>
          <a:prstGeom prst="ellips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Στρογγυλεμένο ορθογώνιο 1"/>
          <p:cNvSpPr/>
          <p:nvPr/>
        </p:nvSpPr>
        <p:spPr>
          <a:xfrm>
            <a:off x="1828800" y="4209861"/>
            <a:ext cx="950614" cy="6065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3283" y="216775"/>
            <a:ext cx="8660376" cy="64003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0858" y="2524883"/>
            <a:ext cx="3423275" cy="372391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Shape 2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8442" y="701750"/>
            <a:ext cx="3423266" cy="2413951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" name="Shape 226"/>
          <p:cNvCxnSpPr/>
          <p:nvPr/>
        </p:nvCxnSpPr>
        <p:spPr>
          <a:xfrm>
            <a:off x="3981317" y="987050"/>
            <a:ext cx="3454200" cy="10290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  <p:cxnSp>
        <p:nvCxnSpPr>
          <p:cNvPr id="8" name="Shape 227"/>
          <p:cNvCxnSpPr/>
          <p:nvPr/>
        </p:nvCxnSpPr>
        <p:spPr>
          <a:xfrm>
            <a:off x="3851108" y="3684125"/>
            <a:ext cx="2661600" cy="496800"/>
          </a:xfrm>
          <a:prstGeom prst="curvedConnector3">
            <a:avLst>
              <a:gd name="adj1" fmla="val 50000"/>
            </a:avLst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lg" len="lg"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397490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82" y="989194"/>
            <a:ext cx="8438312" cy="5191206"/>
          </a:xfrm>
          <a:prstGeom prst="rect">
            <a:avLst/>
          </a:prstGeom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70138" y="270909"/>
            <a:ext cx="7615262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Εκπαιδευτικό Σενάριο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σε </a:t>
            </a:r>
            <a:r>
              <a:rPr lang="en-US" sz="320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SlideWiki</a:t>
            </a:r>
            <a:r>
              <a:rPr lang="el-GR" sz="3200" i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-3</a:t>
            </a:r>
            <a:endParaRPr lang="el-GR" sz="3200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40437" y="2082264"/>
            <a:ext cx="1992230" cy="2819936"/>
          </a:xfrm>
          <a:prstGeom prst="ellipse">
            <a:avLst/>
          </a:prstGeom>
          <a:noFill/>
          <a:ln w="2857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72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Ομάδα 25"/>
          <p:cNvGrpSpPr/>
          <p:nvPr/>
        </p:nvGrpSpPr>
        <p:grpSpPr>
          <a:xfrm>
            <a:off x="0" y="1577885"/>
            <a:ext cx="2692567" cy="4022159"/>
            <a:chOff x="49428" y="260648"/>
            <a:chExt cx="2692567" cy="4022159"/>
          </a:xfrm>
        </p:grpSpPr>
        <p:sp>
          <p:nvSpPr>
            <p:cNvPr id="4" name="Shape 130"/>
            <p:cNvSpPr txBox="1">
              <a:spLocks/>
            </p:cNvSpPr>
            <p:nvPr/>
          </p:nvSpPr>
          <p:spPr>
            <a:xfrm>
              <a:off x="148280" y="260648"/>
              <a:ext cx="2593715" cy="3131860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txBody>
            <a:bodyPr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  <a:defRPr sz="4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lvl="1" indent="0">
                <a:spcBef>
                  <a:spcPts val="0"/>
                </a:spcBef>
                <a:buNone/>
                <a:defRPr sz="1800"/>
              </a:lvl2pPr>
              <a:lvl3pPr lvl="2" indent="0">
                <a:spcBef>
                  <a:spcPts val="0"/>
                </a:spcBef>
                <a:buNone/>
                <a:defRPr sz="1800"/>
              </a:lvl3pPr>
              <a:lvl4pPr lvl="3" indent="0">
                <a:spcBef>
                  <a:spcPts val="0"/>
                </a:spcBef>
                <a:buNone/>
                <a:defRPr sz="1800"/>
              </a:lvl4pPr>
              <a:lvl5pPr lvl="4" indent="0">
                <a:spcBef>
                  <a:spcPts val="0"/>
                </a:spcBef>
                <a:buNone/>
                <a:defRPr sz="1800"/>
              </a:lvl5pPr>
              <a:lvl6pPr lvl="5" indent="0">
                <a:spcBef>
                  <a:spcPts val="0"/>
                </a:spcBef>
                <a:buNone/>
                <a:defRPr sz="1800"/>
              </a:lvl6pPr>
              <a:lvl7pPr lvl="6" indent="0">
                <a:spcBef>
                  <a:spcPts val="0"/>
                </a:spcBef>
                <a:buNone/>
                <a:defRPr sz="1800"/>
              </a:lvl7pPr>
              <a:lvl8pPr lvl="7" indent="0">
                <a:spcBef>
                  <a:spcPts val="0"/>
                </a:spcBef>
                <a:buNone/>
                <a:defRPr sz="1800"/>
              </a:lvl8pPr>
              <a:lvl9pPr lvl="8" indent="0">
                <a:spcBef>
                  <a:spcPts val="0"/>
                </a:spcBef>
                <a:buNone/>
                <a:defRPr sz="1800"/>
              </a:lvl9pPr>
            </a:lstStyle>
            <a:p>
              <a:pPr hangingPunct="0"/>
              <a:r>
                <a:rPr lang="el-GR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Ανάπτυξη ενός </a:t>
              </a:r>
              <a:r>
                <a:rPr lang="en-US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deck </a:t>
              </a:r>
              <a:r>
                <a:rPr lang="el-GR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ως </a:t>
              </a:r>
              <a:r>
                <a:rPr lang="el-GR" sz="3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δέσμη διαφανειών </a:t>
              </a:r>
              <a:r>
                <a:rPr lang="el-GR" sz="36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ea typeface="+mj-ea"/>
                  <a:cs typeface="Calibri" panose="020F0502020204030204" pitchFamily="34" charset="0"/>
                </a:rPr>
                <a:t>στο</a:t>
              </a:r>
              <a:endParaRPr lang="en-GB" sz="2800" dirty="0">
                <a:effectLst>
                  <a:outerShdw blurRad="50800" dist="50800" dir="5400000" algn="ctr" rotWithShape="0">
                    <a:schemeClr val="bg2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grpSp>
          <p:nvGrpSpPr>
            <p:cNvPr id="12" name="Ομάδα 11"/>
            <p:cNvGrpSpPr/>
            <p:nvPr/>
          </p:nvGrpSpPr>
          <p:grpSpPr>
            <a:xfrm>
              <a:off x="49428" y="3125286"/>
              <a:ext cx="2510156" cy="1157521"/>
              <a:chOff x="7173485" y="1028896"/>
              <a:chExt cx="2260514" cy="676801"/>
            </a:xfrm>
          </p:grpSpPr>
          <p:pic>
            <p:nvPicPr>
              <p:cNvPr id="13" name="Εικόνα 12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5150"/>
              <a:stretch/>
            </p:blipFill>
            <p:spPr>
              <a:xfrm>
                <a:off x="7173485" y="1028896"/>
                <a:ext cx="2260514" cy="436030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796340" y="1399771"/>
                <a:ext cx="1514089" cy="3059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 I K I</a:t>
                </a:r>
                <a:endParaRPr lang="en-GB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Ορθογώνιο 14"/>
          <p:cNvSpPr/>
          <p:nvPr/>
        </p:nvSpPr>
        <p:spPr>
          <a:xfrm>
            <a:off x="4173117" y="6337671"/>
            <a:ext cx="694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Λέξεις κλειδιά   Σχόλια   Ιστορικό    </a:t>
            </a:r>
            <a:r>
              <a:rPr lang="en-US" dirty="0" err="1" smtClean="0"/>
              <a:t>SlideShow</a:t>
            </a:r>
            <a:r>
              <a:rPr lang="en-US" dirty="0" smtClean="0"/>
              <a:t>  Download  Share  Like </a:t>
            </a:r>
            <a:endParaRPr lang="en-GB" dirty="0"/>
          </a:p>
        </p:txBody>
      </p:sp>
      <p:pic>
        <p:nvPicPr>
          <p:cNvPr id="16" name="Εικόνα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995" y="233755"/>
            <a:ext cx="9212304" cy="5588749"/>
          </a:xfrm>
          <a:prstGeom prst="rect">
            <a:avLst/>
          </a:prstGeom>
        </p:spPr>
      </p:pic>
      <p:sp>
        <p:nvSpPr>
          <p:cNvPr id="17" name="Shape 229"/>
          <p:cNvSpPr/>
          <p:nvPr/>
        </p:nvSpPr>
        <p:spPr>
          <a:xfrm rot="17123610">
            <a:off x="5984770" y="5768487"/>
            <a:ext cx="723742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229"/>
          <p:cNvSpPr/>
          <p:nvPr/>
        </p:nvSpPr>
        <p:spPr>
          <a:xfrm rot="209232">
            <a:off x="9422151" y="1147090"/>
            <a:ext cx="972591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229"/>
          <p:cNvSpPr/>
          <p:nvPr/>
        </p:nvSpPr>
        <p:spPr>
          <a:xfrm rot="17741644">
            <a:off x="4896889" y="5811337"/>
            <a:ext cx="861192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29"/>
          <p:cNvSpPr/>
          <p:nvPr/>
        </p:nvSpPr>
        <p:spPr>
          <a:xfrm rot="16705185">
            <a:off x="6893552" y="5786623"/>
            <a:ext cx="723742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29"/>
          <p:cNvSpPr/>
          <p:nvPr/>
        </p:nvSpPr>
        <p:spPr>
          <a:xfrm rot="15771372">
            <a:off x="7525502" y="5572123"/>
            <a:ext cx="1156143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29"/>
          <p:cNvSpPr/>
          <p:nvPr/>
        </p:nvSpPr>
        <p:spPr>
          <a:xfrm rot="15001257">
            <a:off x="8406986" y="5593278"/>
            <a:ext cx="1295247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29"/>
          <p:cNvSpPr/>
          <p:nvPr/>
        </p:nvSpPr>
        <p:spPr>
          <a:xfrm rot="14957978">
            <a:off x="9115438" y="5559765"/>
            <a:ext cx="1295247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29"/>
          <p:cNvSpPr/>
          <p:nvPr/>
        </p:nvSpPr>
        <p:spPr>
          <a:xfrm rot="14957978">
            <a:off x="9677576" y="5603283"/>
            <a:ext cx="1295247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Shape 229"/>
          <p:cNvSpPr/>
          <p:nvPr/>
        </p:nvSpPr>
        <p:spPr>
          <a:xfrm rot="1841596">
            <a:off x="2096548" y="808079"/>
            <a:ext cx="1492105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Ορθογώνιο 27"/>
          <p:cNvSpPr/>
          <p:nvPr/>
        </p:nvSpPr>
        <p:spPr>
          <a:xfrm>
            <a:off x="65904" y="310792"/>
            <a:ext cx="2688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Fork Deck</a:t>
            </a:r>
          </a:p>
          <a:p>
            <a:pPr algn="ctr" defTabSz="914400">
              <a:defRPr/>
            </a:pPr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Αντιγραφή για επαναχρησιμοποίηση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Ορθογώνιο 28"/>
          <p:cNvSpPr/>
          <p:nvPr/>
        </p:nvSpPr>
        <p:spPr>
          <a:xfrm rot="272747">
            <a:off x="7287869" y="992336"/>
            <a:ext cx="2321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defRPr/>
            </a:pPr>
            <a:r>
              <a:rPr lang="el-GR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συν-συγγραφείς</a:t>
            </a:r>
            <a:endParaRPr lang="el-GR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84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0"/>
          <p:cNvSpPr txBox="1">
            <a:spLocks/>
          </p:cNvSpPr>
          <p:nvPr/>
        </p:nvSpPr>
        <p:spPr>
          <a:xfrm>
            <a:off x="148280" y="260648"/>
            <a:ext cx="2593715" cy="31318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 hangingPunct="0"/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Διαχείριση ενός 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deck </a:t>
            </a:r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ως </a:t>
            </a:r>
            <a:r>
              <a:rPr lang="el-G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δέσμη διαφανειών </a:t>
            </a:r>
            <a:r>
              <a:rPr lang="el-GR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στο</a:t>
            </a:r>
            <a:endParaRPr lang="en-GB" sz="2800" dirty="0">
              <a:effectLst>
                <a:outerShdw blurRad="50800" dist="50800" dir="5400000" algn="ctr" rotWithShape="0">
                  <a:schemeClr val="bg2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444"/>
          <a:stretch/>
        </p:blipFill>
        <p:spPr>
          <a:xfrm>
            <a:off x="2741996" y="260648"/>
            <a:ext cx="9014706" cy="6263720"/>
          </a:xfrm>
          <a:prstGeom prst="rect">
            <a:avLst/>
          </a:prstGeom>
        </p:spPr>
      </p:pic>
      <p:sp>
        <p:nvSpPr>
          <p:cNvPr id="7" name="Shape 229"/>
          <p:cNvSpPr/>
          <p:nvPr/>
        </p:nvSpPr>
        <p:spPr>
          <a:xfrm rot="20024953">
            <a:off x="2174556" y="4129191"/>
            <a:ext cx="2546164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229"/>
          <p:cNvSpPr/>
          <p:nvPr/>
        </p:nvSpPr>
        <p:spPr>
          <a:xfrm rot="8386095">
            <a:off x="5874763" y="4628295"/>
            <a:ext cx="972591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229"/>
          <p:cNvSpPr/>
          <p:nvPr/>
        </p:nvSpPr>
        <p:spPr>
          <a:xfrm rot="3025287">
            <a:off x="9470578" y="2353628"/>
            <a:ext cx="972591" cy="401587"/>
          </a:xfrm>
          <a:prstGeom prst="rightArrow">
            <a:avLst>
              <a:gd name="adj1" fmla="val 31559"/>
              <a:gd name="adj2" fmla="val 93756"/>
            </a:avLst>
          </a:prstGeom>
          <a:solidFill>
            <a:srgbClr val="F1C232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Ομάδα 11"/>
          <p:cNvGrpSpPr/>
          <p:nvPr/>
        </p:nvGrpSpPr>
        <p:grpSpPr>
          <a:xfrm>
            <a:off x="49428" y="3125286"/>
            <a:ext cx="2510156" cy="1157521"/>
            <a:chOff x="7173485" y="1028896"/>
            <a:chExt cx="2260514" cy="676801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150"/>
            <a:stretch/>
          </p:blipFill>
          <p:spPr>
            <a:xfrm>
              <a:off x="7173485" y="1028896"/>
              <a:ext cx="2260514" cy="43603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796340" y="1399771"/>
              <a:ext cx="1514089" cy="305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 I K I</a:t>
              </a:r>
              <a:endPara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Ορθογώνιο 14"/>
          <p:cNvSpPr/>
          <p:nvPr/>
        </p:nvSpPr>
        <p:spPr>
          <a:xfrm>
            <a:off x="528059" y="4642703"/>
            <a:ext cx="21073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Ορισμός </a:t>
            </a:r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εξουσιοδοτημένων </a:t>
            </a:r>
            <a:r>
              <a:rPr lang="el-GR" b="1" dirty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συν-συγγραφέων </a:t>
            </a:r>
            <a:endParaRPr lang="el-GR" b="1" dirty="0" smtClean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χρηστών </a:t>
            </a:r>
          </a:p>
          <a:p>
            <a:pPr algn="ctr"/>
            <a:r>
              <a:rPr lang="el-GR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ή/και ομάδων</a:t>
            </a:r>
            <a:endParaRPr lang="en-GB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9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ctrTitle"/>
          </p:nvPr>
        </p:nvSpPr>
        <p:spPr>
          <a:xfrm>
            <a:off x="2181569" y="205230"/>
            <a:ext cx="9561879" cy="79043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 algn="ctr"/>
            <a:r>
              <a:rPr lang="en-GB" sz="4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Επανα</a:t>
            </a:r>
            <a:r>
              <a:rPr lang="en-GB" sz="40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χρησιμο</a:t>
            </a:r>
            <a:r>
              <a:rPr lang="en-GB" sz="4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ποίησιμο εκπαιδευτικό υλικό</a:t>
            </a:r>
            <a:endParaRPr sz="4000" cap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0" name="Shape 270"/>
          <p:cNvSpPr txBox="1"/>
          <p:nvPr/>
        </p:nvSpPr>
        <p:spPr>
          <a:xfrm>
            <a:off x="5898703" y="1274588"/>
            <a:ext cx="5560540" cy="12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GB" sz="2000" dirty="0" err="1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Το</a:t>
            </a:r>
            <a:r>
              <a:rPr lang="en-GB" sz="20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SlideWiki βα</a:t>
            </a:r>
            <a:r>
              <a:rPr lang="en-GB" sz="2000" dirty="0" err="1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σίζετ</a:t>
            </a:r>
            <a:r>
              <a:rPr lang="en-GB" sz="20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αι στο ήθος των </a:t>
            </a:r>
            <a:endParaRPr lang="el-GR" sz="2000" dirty="0" smtClean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algn="ctr"/>
            <a:r>
              <a:rPr lang="en-GB" sz="2400" b="1" dirty="0" err="1" smtClean="0">
                <a:solidFill>
                  <a:srgbClr val="38761D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Ανοιχτών</a:t>
            </a:r>
            <a:r>
              <a:rPr lang="en-GB" sz="2400" b="1" dirty="0" smtClean="0">
                <a:solidFill>
                  <a:srgbClr val="38761D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</a:t>
            </a:r>
            <a:r>
              <a:rPr lang="en-GB" sz="2400" b="1" dirty="0">
                <a:solidFill>
                  <a:srgbClr val="38761D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Εκπαιδευτικών Πόρων </a:t>
            </a:r>
            <a:endParaRPr sz="2400" b="1" dirty="0">
              <a:solidFill>
                <a:srgbClr val="38761D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algn="ctr"/>
            <a:r>
              <a:rPr lang="en-GB" sz="20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και </a:t>
            </a:r>
            <a:r>
              <a:rPr lang="en-GB" sz="2000" dirty="0" err="1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όλο</a:t>
            </a:r>
            <a:r>
              <a:rPr lang="en-GB" sz="20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το</a:t>
            </a:r>
            <a:r>
              <a:rPr lang="en-GB" sz="20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π</a:t>
            </a:r>
            <a:r>
              <a:rPr lang="en-GB" sz="2000" dirty="0" err="1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εριεχόμενο</a:t>
            </a:r>
            <a:r>
              <a:rPr lang="en-GB" sz="20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δημοσιεύετ</a:t>
            </a:r>
            <a:r>
              <a:rPr lang="en-GB" sz="2000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αι </a:t>
            </a:r>
            <a:r>
              <a:rPr lang="en-GB" sz="2000" dirty="0" smtClean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στο</a:t>
            </a:r>
            <a:endParaRPr lang="el-GR" sz="2000" dirty="0" smtClean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algn="ctr"/>
            <a:r>
              <a:rPr lang="en-GB" sz="1100" dirty="0" smtClean="0">
                <a:uFill>
                  <a:noFill/>
                </a:u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</a:t>
            </a:r>
            <a:r>
              <a:rPr lang="en-GB" sz="2000" b="1" u="sng" dirty="0">
                <a:solidFill>
                  <a:schemeClr val="accent1"/>
                </a:solidFill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  <a:hlinkClick r:id="rId3"/>
              </a:rPr>
              <a:t>Άδειες Creative Commons</a:t>
            </a:r>
            <a:endParaRPr sz="2000" b="1" u="sng" dirty="0">
              <a:solidFill>
                <a:schemeClr val="accent1"/>
              </a:solidFill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  <p:pic>
        <p:nvPicPr>
          <p:cNvPr id="271" name="Shape 2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4152" y="2695208"/>
            <a:ext cx="1704975" cy="173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2026508" y="2975970"/>
            <a:ext cx="5486400" cy="117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ΟΙ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άδειες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CC π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ροσφέρουν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στον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εκάστοτε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δημιουργό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ευελιξί</a:t>
            </a:r>
            <a:r>
              <a:rPr lang="en-GB" dirty="0" smtClean="0">
                <a:latin typeface="Calibri" panose="020F0502020204030204" pitchFamily="34" charset="0"/>
                <a:cs typeface="Calibri" panose="020F0502020204030204" pitchFamily="34" charset="0"/>
              </a:rPr>
              <a:t>α 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ως προς τη δυνατότητα καθορισμού των δικαιωμάτων που επιθυμεί να παραχωρήσει.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6" name="Shape 276"/>
          <p:cNvPicPr preferRelativeResize="0"/>
          <p:nvPr/>
        </p:nvPicPr>
        <p:blipFill rotWithShape="1">
          <a:blip r:embed="rId5">
            <a:alphaModFix/>
          </a:blip>
          <a:srcRect l="3053"/>
          <a:stretch/>
        </p:blipFill>
        <p:spPr>
          <a:xfrm>
            <a:off x="7763898" y="4872310"/>
            <a:ext cx="3813350" cy="128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2055752" y="4905426"/>
            <a:ext cx="5375189" cy="1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Επ</a:t>
            </a:r>
            <a:r>
              <a:rPr lang="en-GB" dirty="0" err="1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ιτρέ</a:t>
            </a:r>
            <a:r>
              <a:rPr lang="en-GB" dirty="0">
                <a:latin typeface="Calibri" panose="020F0502020204030204" pitchFamily="34" charset="0"/>
                <a:ea typeface="Trebuchet MS"/>
                <a:cs typeface="Calibri" panose="020F0502020204030204" pitchFamily="34" charset="0"/>
                <a:sym typeface="Trebuchet MS"/>
              </a:rPr>
              <a:t>πει την αντιγραφή, αναδιάθεση και τροποποίηση του πόρου, υπό την προϋπόθεση να γίνεται αναφορά στο δημιουργό και η αναδιάθεση να πραγματοποιείται υπό τους ίδιους ακριβώς όρους.</a:t>
            </a:r>
            <a:endParaRPr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  <a:p>
            <a:pPr algn="just"/>
            <a:endParaRPr dirty="0">
              <a:latin typeface="Calibri" panose="020F0502020204030204" pitchFamily="34" charset="0"/>
              <a:ea typeface="Trebuchet MS"/>
              <a:cs typeface="Calibri" panose="020F0502020204030204" pitchFamily="34" charset="0"/>
              <a:sym typeface="Trebuchet MS"/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4" b="20904"/>
          <a:stretch/>
        </p:blipFill>
        <p:spPr>
          <a:xfrm>
            <a:off x="1897364" y="1100458"/>
            <a:ext cx="3889412" cy="155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ύκλωμα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TM04033919[[fn=Κύκλωμα]]</Template>
  <TotalTime>490</TotalTime>
  <Words>1666</Words>
  <Application>Microsoft Office PowerPoint</Application>
  <PresentationFormat>Ευρεία οθόνη</PresentationFormat>
  <Paragraphs>180</Paragraphs>
  <Slides>25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4" baseType="lpstr">
      <vt:lpstr>Arial</vt:lpstr>
      <vt:lpstr>Arimo</vt:lpstr>
      <vt:lpstr>Calibri</vt:lpstr>
      <vt:lpstr>Noto Sans Symbols</vt:lpstr>
      <vt:lpstr>Times New Roman</vt:lpstr>
      <vt:lpstr>Trebuchet MS</vt:lpstr>
      <vt:lpstr>Tw Cen MT</vt:lpstr>
      <vt:lpstr>Wingdings</vt:lpstr>
      <vt:lpstr>Κύκλωμα</vt:lpstr>
      <vt:lpstr>Wiki στην εκπαίδευση εκπαιδευτικών:         Η περίπτωση του </vt:lpstr>
      <vt:lpstr>Στοχεύοντας σε ένα σύγχρονο πλαίσιο εκπαίδευσης εκπαιδευτικών…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Επαναχρησιμοποίησιμο εκπαιδευτικό υλικό</vt:lpstr>
      <vt:lpstr>Παρουσίαση του PowerPoint</vt:lpstr>
      <vt:lpstr>Ομοιότητες / Διαφορές</vt:lpstr>
      <vt:lpstr>Διερευνώντας τη συνεργατική συμπεριφορά σε δραστηριότητες μαθησιακού σχεδιασμού που βασίζονται σε wikis</vt:lpstr>
      <vt:lpstr>Ομαδοσυνεργατικά σχεδιάζοντας εκπαιδευτικά σενάρια σε wiki σε 5 στάδια (Salmon, 2013)</vt:lpstr>
      <vt:lpstr>Διαφοροποίηση στο 4ο στάδιο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Γιατi Wiki &amp; SlideWiki…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Kyparisia Papanikolaou</dc:creator>
  <cp:lastModifiedBy>spap</cp:lastModifiedBy>
  <cp:revision>35</cp:revision>
  <dcterms:created xsi:type="dcterms:W3CDTF">2018-12-13T16:50:53Z</dcterms:created>
  <dcterms:modified xsi:type="dcterms:W3CDTF">2018-12-18T19:13:38Z</dcterms:modified>
</cp:coreProperties>
</file>