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78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9" r:id="rId13"/>
    <p:sldId id="280" r:id="rId14"/>
    <p:sldId id="281" r:id="rId15"/>
    <p:sldId id="282" r:id="rId16"/>
    <p:sldId id="283" r:id="rId17"/>
    <p:sldId id="284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papas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200"/>
    <a:srgbClr val="280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62" autoAdjust="0"/>
    <p:restoredTop sz="90095" autoAdjust="0"/>
  </p:normalViewPr>
  <p:slideViewPr>
    <p:cSldViewPr snapToGrid="0">
      <p:cViewPr varScale="1">
        <p:scale>
          <a:sx n="101" d="100"/>
          <a:sy n="101" d="100"/>
        </p:scale>
        <p:origin x="1662" y="108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8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C6084-111E-4A31-ABCA-35D0EE6E895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B90A2-43FC-49C8-951B-59C48B3AB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820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CDA59-D06C-4B75-9238-2222C53E0D1B}" type="datetimeFigureOut">
              <a:rPr lang="el-GR" smtClean="0"/>
              <a:t>11/6/2018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3AFDF-7401-4DBD-9B2F-A93B66ED30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890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3AFDF-7401-4DBD-9B2F-A93B66ED30ED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0299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e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162" y="633049"/>
            <a:ext cx="6031890" cy="994631"/>
          </a:xfrm>
        </p:spPr>
        <p:txBody>
          <a:bodyPr/>
          <a:lstStyle>
            <a:lvl1pPr>
              <a:defRPr sz="2800"/>
            </a:lvl1pPr>
          </a:lstStyle>
          <a:p>
            <a:r>
              <a:rPr lang="el-GR" dirty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691" y="1773172"/>
            <a:ext cx="7488832" cy="4242467"/>
          </a:xfrm>
        </p:spPr>
        <p:txBody>
          <a:bodyPr/>
          <a:lstStyle>
            <a:lvl1pPr marL="290513" indent="-290513">
              <a:defRPr sz="2400"/>
            </a:lvl1pPr>
            <a:lvl2pPr marL="571500" indent="-273050">
              <a:defRPr sz="2000" i="0"/>
            </a:lvl2pPr>
            <a:lvl3pPr marL="800100" indent="-244475">
              <a:defRPr sz="1800"/>
            </a:lvl3pPr>
            <a:lvl4pPr>
              <a:defRPr sz="1800" i="0"/>
            </a:lvl4pPr>
            <a:lvl5pPr>
              <a:defRPr sz="1800"/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064" y="213287"/>
            <a:ext cx="1348741" cy="72316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AD82645-2CA8-4781-85DC-D14D0DE4C8E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645544" y="6125841"/>
            <a:ext cx="6887499" cy="697963"/>
            <a:chOff x="645544" y="6125841"/>
            <a:chExt cx="6887499" cy="697963"/>
          </a:xfrm>
        </p:grpSpPr>
        <p:pic>
          <p:nvPicPr>
            <p:cNvPr id="12" name="Picture 22" descr="European Commission logo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Ορθογώνιο 10"/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 smtClean="0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 smtClean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590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565150" y="744538"/>
            <a:ext cx="8005763" cy="5349875"/>
            <a:chOff x="752858" y="744469"/>
            <a:chExt cx="10674117" cy="5349671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8152563" y="1685820"/>
              <a:ext cx="3274412" cy="4408320"/>
            </a:xfrm>
            <a:custGeom>
              <a:avLst/>
              <a:gdLst>
                <a:gd name="T0" fmla="*/ 2147483647 w 10000"/>
                <a:gd name="T1" fmla="*/ 0 h 10000"/>
                <a:gd name="T2" fmla="*/ 2147483647 w 10000"/>
                <a:gd name="T3" fmla="*/ 0 h 10000"/>
                <a:gd name="T4" fmla="*/ 2147483647 w 10000"/>
                <a:gd name="T5" fmla="*/ 2147483647 h 10000"/>
                <a:gd name="T6" fmla="*/ 0 w 10000"/>
                <a:gd name="T7" fmla="*/ 2147483647 h 10000"/>
                <a:gd name="T8" fmla="*/ 0 w 10000"/>
                <a:gd name="T9" fmla="*/ 2147483647 h 10000"/>
                <a:gd name="T10" fmla="*/ 2147483647 w 10000"/>
                <a:gd name="T11" fmla="*/ 2147483647 h 10000"/>
                <a:gd name="T12" fmla="*/ 2147483647 w 10000"/>
                <a:gd name="T13" fmla="*/ 0 h 10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 flipH="1" flipV="1">
              <a:off x="752858" y="744469"/>
              <a:ext cx="3276528" cy="4408319"/>
            </a:xfrm>
            <a:custGeom>
              <a:avLst/>
              <a:gdLst>
                <a:gd name="T0" fmla="*/ 2147483647 w 10002"/>
                <a:gd name="T1" fmla="*/ 0 h 10000"/>
                <a:gd name="T2" fmla="*/ 2147483647 w 10002"/>
                <a:gd name="T3" fmla="*/ 0 h 10000"/>
                <a:gd name="T4" fmla="*/ 2147483647 w 10002"/>
                <a:gd name="T5" fmla="*/ 2147483647 h 10000"/>
                <a:gd name="T6" fmla="*/ 2147483647 w 10002"/>
                <a:gd name="T7" fmla="*/ 2147483647 h 10000"/>
                <a:gd name="T8" fmla="*/ 0 w 10002"/>
                <a:gd name="T9" fmla="*/ 2147483647 h 10000"/>
                <a:gd name="T10" fmla="*/ 2147483647 w 10002"/>
                <a:gd name="T11" fmla="*/ 2147483647 h 10000"/>
                <a:gd name="T12" fmla="*/ 2147483647 w 10002"/>
                <a:gd name="T13" fmla="*/ 0 h 10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pic>
        <p:nvPicPr>
          <p:cNvPr id="7" name="Picture 24" descr="http://ec.europa.eu/isa/images/title2012_en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618"/>
          <a:stretch>
            <a:fillRect/>
          </a:stretch>
        </p:blipFill>
        <p:spPr bwMode="auto">
          <a:xfrm>
            <a:off x="1619250" y="5621338"/>
            <a:ext cx="7524750" cy="123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 descr="European Commission 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5732463"/>
            <a:ext cx="1638300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136525"/>
            <a:ext cx="1554162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Ορθογώνιο 10"/>
          <p:cNvSpPr>
            <a:spLocks noChangeArrowheads="1"/>
          </p:cNvSpPr>
          <p:nvPr userDrawn="1"/>
        </p:nvSpPr>
        <p:spPr bwMode="auto">
          <a:xfrm>
            <a:off x="5508625" y="6165850"/>
            <a:ext cx="3643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>
              <a:defRPr/>
            </a:pPr>
            <a:r>
              <a:rPr lang="en-GB" altLang="el-GR" b="1" smtClean="0"/>
              <a:t>Horizon 2020 - 688095 - SlideWiki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/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5150" y="6453188"/>
            <a:ext cx="1204913" cy="404812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372350" y="6453188"/>
            <a:ext cx="1198563" cy="4048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15363-9AAF-4EBA-BC66-0F86B010C6C3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pic>
        <p:nvPicPr>
          <p:cNvPr id="1026" name="Picture 2" descr="\\kerveros\Admins\Ιστοσελίδα\Banners &amp; photos Site\used\logo_ekdda_up_down_en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6" y="39041"/>
            <a:ext cx="1333830" cy="705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137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313488"/>
            <a:ext cx="1331912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373C4-DB2A-4FD7-9DA2-7783341638D2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6798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3DBA3294-16DF-4A62-A790-8296DF99FA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52953" y="549275"/>
            <a:ext cx="5981111" cy="75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  <a:endParaRPr lang="en-US" altLang="el-G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2E80EE78-8666-4D73-85F3-D2F2A665F8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63601" y="1946282"/>
            <a:ext cx="7366000" cy="392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dirty="0"/>
              <a:t>Επεξεργασία στυλ υποδείγματος κειμένου</a:t>
            </a:r>
          </a:p>
          <a:p>
            <a:pPr lvl="1"/>
            <a:r>
              <a:rPr lang="el-GR" altLang="el-GR" dirty="0"/>
              <a:t>Δεύτερου επιπέδου</a:t>
            </a:r>
          </a:p>
          <a:p>
            <a:pPr lvl="2"/>
            <a:r>
              <a:rPr lang="el-GR" altLang="el-GR" dirty="0"/>
              <a:t>Τρίτου επιπέδου</a:t>
            </a:r>
          </a:p>
          <a:p>
            <a:pPr lvl="3"/>
            <a:r>
              <a:rPr lang="el-GR" altLang="el-GR" dirty="0"/>
              <a:t>Τέταρτου επιπέδου</a:t>
            </a:r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D22D248-0B6A-4542-B954-85986D9CCE4F}"/>
              </a:ext>
            </a:extLst>
          </p:cNvPr>
          <p:cNvSpPr/>
          <p:nvPr/>
        </p:nvSpPr>
        <p:spPr>
          <a:xfrm>
            <a:off x="358775" y="1026160"/>
            <a:ext cx="171450" cy="583184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" name="Group 18"/>
          <p:cNvGrpSpPr/>
          <p:nvPr userDrawn="1"/>
        </p:nvGrpSpPr>
        <p:grpSpPr>
          <a:xfrm>
            <a:off x="645544" y="6125841"/>
            <a:ext cx="7337313" cy="719113"/>
            <a:chOff x="645544" y="6125841"/>
            <a:chExt cx="7337313" cy="719113"/>
          </a:xfrm>
        </p:grpSpPr>
        <p:sp>
          <p:nvSpPr>
            <p:cNvPr id="6" name="Rectangle 16"/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22" descr="European Commission logo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Ορθογώνιο 10"/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 smtClean="0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 smtClean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pic>
        <p:nvPicPr>
          <p:cNvPr id="11" name="Εικόνα 10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044" y="213286"/>
            <a:ext cx="1449762" cy="777333"/>
          </a:xfrm>
          <a:prstGeom prst="rect">
            <a:avLst/>
          </a:prstGeom>
        </p:spPr>
      </p:pic>
      <p:pic>
        <p:nvPicPr>
          <p:cNvPr id="2050" name="Picture 2" descr="\\kerveros\Admins\Ιστοσελίδα\Banners &amp; photos Site\used\logo_ekdda_up_down_en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5" y="109755"/>
            <a:ext cx="1537141" cy="813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35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hf hdr="0" ftr="0" dt="0"/>
  <p:txStyles>
    <p:titleStyle>
      <a:lvl1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2pPr>
      <a:lvl3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3pPr>
      <a:lvl4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4pPr>
      <a:lvl5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5pPr>
      <a:lvl6pPr marL="342841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6pPr>
      <a:lvl7pPr marL="685681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7pPr>
      <a:lvl8pPr marL="1028522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8pPr>
      <a:lvl9pPr marL="1371362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9pPr>
    </p:titleStyle>
    <p:bodyStyle>
      <a:lvl1pPr marL="215464" indent="-215464" algn="l" defTabSz="514263" rtl="0" eaLnBrk="0" fontAlgn="base" hangingPunct="0">
        <a:lnSpc>
          <a:spcPct val="94000"/>
        </a:lnSpc>
        <a:spcBef>
          <a:spcPts val="563"/>
        </a:spcBef>
        <a:spcAft>
          <a:spcPts val="113"/>
        </a:spcAft>
        <a:buFont typeface="Franklin Gothic Book" panose="020B0503020102020204" pitchFamily="34" charset="0"/>
        <a:buChar char="■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14263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2000" i="1" kern="1200">
          <a:solidFill>
            <a:schemeClr val="tx2"/>
          </a:solidFill>
          <a:latin typeface="+mn-lt"/>
          <a:ea typeface="+mn-ea"/>
          <a:cs typeface="+mn-cs"/>
        </a:defRPr>
      </a:lvl2pPr>
      <a:lvl3pPr marL="771392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028522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1400" i="1" kern="1200">
          <a:solidFill>
            <a:schemeClr val="tx2"/>
          </a:solidFill>
          <a:latin typeface="+mn-lt"/>
          <a:ea typeface="+mn-ea"/>
          <a:cs typeface="+mn-cs"/>
        </a:defRPr>
      </a:lvl4pPr>
      <a:lvl5pPr marL="1285651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542781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9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1799910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788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057042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788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314173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788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3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263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39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52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651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781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799910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04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b="1" dirty="0">
                <a:solidFill>
                  <a:srgbClr val="0070C0"/>
                </a:solidFill>
              </a:rPr>
              <a:t>Έναρξη Ενότητας </a:t>
            </a:r>
            <a:r>
              <a:rPr lang="el-GR" b="1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.2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09625" y="2204864"/>
            <a:ext cx="789622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fontAlgn="auto">
              <a:defRPr/>
            </a:pPr>
            <a:r>
              <a:rPr lang="el-GR" altLang="el-GR" sz="3200" b="1" dirty="0"/>
              <a:t>Δημόσιες η-υπηρεσίες –</a:t>
            </a:r>
            <a:r>
              <a:rPr lang="en-US" altLang="el-GR" sz="3200" b="1" dirty="0"/>
              <a:t> </a:t>
            </a:r>
            <a:r>
              <a:rPr lang="el-GR" altLang="el-GR" sz="3200" b="1" dirty="0"/>
              <a:t>Εννοιολογικό μοντέλο</a:t>
            </a:r>
            <a:endParaRPr lang="el-GR" altLang="el-GR" sz="3200" dirty="0"/>
          </a:p>
        </p:txBody>
      </p:sp>
    </p:spTree>
    <p:extLst>
      <p:ext uri="{BB962C8B-B14F-4D97-AF65-F5344CB8AC3E}">
        <p14:creationId xmlns:p14="http://schemas.microsoft.com/office/powerpoint/2010/main" val="2269375310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900113" y="809395"/>
            <a:ext cx="6775450" cy="812800"/>
          </a:xfrm>
        </p:spPr>
        <p:txBody>
          <a:bodyPr/>
          <a:lstStyle/>
          <a:p>
            <a:r>
              <a:rPr lang="el-GR" altLang="el-GR" dirty="0" smtClean="0"/>
              <a:t>Συστατικά στοιχεία - ρόλοι η-δημόσιας υπηρεσίας</a:t>
            </a:r>
            <a:endParaRPr lang="en-US" altLang="el-GR" dirty="0" smtClean="0"/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>
          <a:xfrm>
            <a:off x="900113" y="1978244"/>
            <a:ext cx="7559675" cy="4022725"/>
          </a:xfrm>
        </p:spPr>
        <p:txBody>
          <a:bodyPr>
            <a:normAutofit/>
          </a:bodyPr>
          <a:lstStyle/>
          <a:p>
            <a:pPr marL="398462" lvl="1" indent="0">
              <a:buFont typeface="Franklin Gothic Book" pitchFamily="34" charset="0"/>
              <a:buNone/>
              <a:defRPr/>
            </a:pPr>
            <a:r>
              <a:rPr lang="el-GR" sz="2800" b="1" dirty="0" smtClean="0"/>
              <a:t>Ένα αποτέλεσμα  </a:t>
            </a:r>
            <a:r>
              <a:rPr lang="en-US" sz="2800" b="1" dirty="0" smtClean="0"/>
              <a:t>/ </a:t>
            </a:r>
            <a:r>
              <a:rPr lang="el-GR" sz="2800" b="1" dirty="0" smtClean="0"/>
              <a:t>απόφαση</a:t>
            </a:r>
            <a:endParaRPr lang="en-US" sz="2800" b="1" dirty="0"/>
          </a:p>
          <a:p>
            <a:pPr lvl="1">
              <a:defRPr/>
            </a:pPr>
            <a:endParaRPr lang="en-US" sz="2800" b="1" dirty="0"/>
          </a:p>
          <a:p>
            <a:pPr marL="398462" lvl="1" indent="0">
              <a:buFont typeface="Franklin Gothic Book" pitchFamily="34" charset="0"/>
              <a:buNone/>
              <a:defRPr/>
            </a:pPr>
            <a:r>
              <a:rPr lang="en-US" sz="2800" b="1" dirty="0"/>
              <a:t>	</a:t>
            </a:r>
            <a:r>
              <a:rPr lang="el-GR" sz="2800" b="1" dirty="0" smtClean="0"/>
              <a:t> Έναν «υπεύθυνο» (</a:t>
            </a:r>
            <a:r>
              <a:rPr lang="en-US" sz="2800" b="1" dirty="0" smtClean="0"/>
              <a:t>owner</a:t>
            </a:r>
            <a:r>
              <a:rPr lang="el-GR" sz="2800" b="1" dirty="0" smtClean="0"/>
              <a:t>) της υπηρεσίας</a:t>
            </a:r>
            <a:endParaRPr lang="en-US" sz="2800" b="1" dirty="0"/>
          </a:p>
          <a:p>
            <a:pPr lvl="1">
              <a:defRPr/>
            </a:pPr>
            <a:endParaRPr lang="en-US" sz="2800" b="1" dirty="0"/>
          </a:p>
          <a:p>
            <a:pPr marL="398462" lvl="1" indent="0">
              <a:buFont typeface="Franklin Gothic Book" pitchFamily="34" charset="0"/>
              <a:buNone/>
              <a:defRPr/>
            </a:pPr>
            <a:r>
              <a:rPr lang="en-US" sz="2800" b="1" dirty="0"/>
              <a:t>	</a:t>
            </a:r>
            <a:r>
              <a:rPr lang="el-GR" sz="2800" b="1" dirty="0" smtClean="0"/>
              <a:t>	Μια βασική ομάδα χρηστών</a:t>
            </a:r>
            <a:endParaRPr lang="en-US" sz="2800" b="1" dirty="0"/>
          </a:p>
          <a:p>
            <a:pPr lvl="1">
              <a:defRPr/>
            </a:pPr>
            <a:endParaRPr lang="en-US" sz="2800" b="1" dirty="0"/>
          </a:p>
          <a:p>
            <a:pPr marL="398462" lvl="1" indent="0">
              <a:buFont typeface="Franklin Gothic Book" pitchFamily="34" charset="0"/>
              <a:buNone/>
              <a:defRPr/>
            </a:pPr>
            <a:r>
              <a:rPr lang="en-US" sz="2800" b="1" dirty="0"/>
              <a:t>		</a:t>
            </a:r>
            <a:r>
              <a:rPr lang="el-GR" sz="2800" b="1" dirty="0" smtClean="0"/>
              <a:t>	Μια οπτική </a:t>
            </a:r>
            <a:r>
              <a:rPr lang="el-GR" sz="2800" b="1" dirty="0" err="1" smtClean="0"/>
              <a:t>διεπαφή</a:t>
            </a:r>
            <a:r>
              <a:rPr lang="el-GR" sz="2800" b="1" dirty="0" smtClean="0"/>
              <a:t> για τον χρήστη</a:t>
            </a:r>
            <a:endParaRPr lang="en-US" sz="2800" b="1" dirty="0"/>
          </a:p>
          <a:p>
            <a:pPr lvl="2">
              <a:defRPr/>
            </a:pP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80364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96F3C814-A1E9-4541-909B-FD5A876C06C1}" type="slidenum">
              <a:rPr lang="el-GR" altLang="el-GR" smtClean="0">
                <a:latin typeface="Tahoma" pitchFamily="34" charset="0"/>
              </a:rPr>
              <a:pPr/>
              <a:t>10</a:t>
            </a:fld>
            <a:endParaRPr lang="el-GR" altLang="el-GR" dirty="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207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409704" y="406400"/>
            <a:ext cx="6775450" cy="1027113"/>
          </a:xfrm>
        </p:spPr>
        <p:txBody>
          <a:bodyPr/>
          <a:lstStyle/>
          <a:p>
            <a:r>
              <a:rPr lang="el-GR" altLang="el-GR" dirty="0" smtClean="0"/>
              <a:t>Παραδείγματα συστατικών στοιχείων –ρόλων μίας η-δημόσιας υπηρεσίας</a:t>
            </a:r>
            <a:endParaRPr lang="en-US" altLang="el-GR" dirty="0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900113" y="1557338"/>
            <a:ext cx="7848600" cy="4022725"/>
          </a:xfrm>
        </p:spPr>
        <p:txBody>
          <a:bodyPr/>
          <a:lstStyle/>
          <a:p>
            <a:r>
              <a:rPr lang="el-GR" altLang="el-GR" sz="2400" dirty="0" smtClean="0"/>
              <a:t>Πολίτες </a:t>
            </a:r>
            <a:r>
              <a:rPr lang="en-US" altLang="el-GR" sz="2400" dirty="0" smtClean="0"/>
              <a:t>(</a:t>
            </a:r>
            <a:r>
              <a:rPr lang="en-US" altLang="el-GR" sz="2400" b="1" dirty="0" smtClean="0"/>
              <a:t>end user group</a:t>
            </a:r>
            <a:r>
              <a:rPr lang="en-US" altLang="el-GR" sz="2400" dirty="0" smtClean="0"/>
              <a:t>) </a:t>
            </a:r>
            <a:r>
              <a:rPr lang="el-GR" altLang="el-GR" sz="2400" dirty="0" smtClean="0"/>
              <a:t>που έχουν πρόσβαση στο ιατρικό τους φάκελο </a:t>
            </a:r>
            <a:r>
              <a:rPr lang="en-US" altLang="el-GR" sz="2400" dirty="0" smtClean="0"/>
              <a:t>(</a:t>
            </a:r>
            <a:r>
              <a:rPr lang="en-US" altLang="el-GR" sz="2400" b="1" dirty="0" smtClean="0"/>
              <a:t>service outcome</a:t>
            </a:r>
            <a:r>
              <a:rPr lang="en-US" altLang="el-GR" sz="2400" dirty="0" smtClean="0"/>
              <a:t>) </a:t>
            </a:r>
            <a:r>
              <a:rPr lang="el-GR" altLang="el-GR" sz="2400" dirty="0" smtClean="0"/>
              <a:t>από τη διαδικτυακή πύλη της ηλεκτρονικής </a:t>
            </a:r>
            <a:r>
              <a:rPr lang="el-GR" altLang="el-GR" sz="2400" dirty="0" err="1" smtClean="0"/>
              <a:t>συνταγογράφησης</a:t>
            </a:r>
            <a:r>
              <a:rPr lang="el-GR" altLang="el-GR" sz="2400" dirty="0" smtClean="0"/>
              <a:t> </a:t>
            </a:r>
            <a:r>
              <a:rPr lang="en-US" altLang="el-GR" sz="2400" dirty="0" smtClean="0"/>
              <a:t>(</a:t>
            </a:r>
            <a:r>
              <a:rPr lang="en-US" altLang="el-GR" sz="2400" b="1" dirty="0" smtClean="0"/>
              <a:t>interface</a:t>
            </a:r>
            <a:r>
              <a:rPr lang="en-US" altLang="el-GR" sz="2400" dirty="0" smtClean="0"/>
              <a:t>) </a:t>
            </a:r>
            <a:r>
              <a:rPr lang="el-GR" altLang="el-GR" sz="2400" dirty="0" smtClean="0"/>
              <a:t>που παρέχει η ΗΔΙΚΑ</a:t>
            </a:r>
            <a:r>
              <a:rPr lang="en-US" altLang="el-GR" sz="2400" dirty="0" smtClean="0"/>
              <a:t> (</a:t>
            </a:r>
            <a:r>
              <a:rPr lang="en-US" altLang="el-GR" sz="2400" b="1" dirty="0" smtClean="0"/>
              <a:t>owner</a:t>
            </a:r>
            <a:r>
              <a:rPr lang="en-US" altLang="el-GR" sz="2400" dirty="0" smtClean="0"/>
              <a:t>); </a:t>
            </a:r>
          </a:p>
          <a:p>
            <a:r>
              <a:rPr lang="el-GR" altLang="el-GR" sz="2400" dirty="0" smtClean="0"/>
              <a:t>Οι επιχειρήσεις </a:t>
            </a:r>
            <a:r>
              <a:rPr lang="en-US" altLang="el-GR" sz="2400" dirty="0" smtClean="0"/>
              <a:t>(</a:t>
            </a:r>
            <a:r>
              <a:rPr lang="en-US" altLang="el-GR" sz="2400" b="1" dirty="0" smtClean="0"/>
              <a:t>end user group</a:t>
            </a:r>
            <a:r>
              <a:rPr lang="en-US" altLang="el-GR" sz="2400" dirty="0" smtClean="0"/>
              <a:t>) </a:t>
            </a:r>
            <a:r>
              <a:rPr lang="el-GR" altLang="el-GR" sz="2400" dirty="0" smtClean="0"/>
              <a:t>που πληρώνουν για να κατοχυρώσουν τα λογότυπα τους </a:t>
            </a:r>
            <a:r>
              <a:rPr lang="en-US" altLang="el-GR" sz="2400" dirty="0" smtClean="0"/>
              <a:t>(</a:t>
            </a:r>
            <a:r>
              <a:rPr lang="en-US" altLang="el-GR" sz="2400" b="1" dirty="0" smtClean="0"/>
              <a:t>service outcome</a:t>
            </a:r>
            <a:r>
              <a:rPr lang="en-US" altLang="el-GR" sz="2400" dirty="0" smtClean="0"/>
              <a:t>) </a:t>
            </a:r>
            <a:r>
              <a:rPr lang="el-GR" altLang="el-GR" sz="2400" dirty="0" smtClean="0"/>
              <a:t>στο διαδικτυακό τόπο </a:t>
            </a:r>
            <a:r>
              <a:rPr lang="en-US" altLang="el-GR" sz="2400" dirty="0" smtClean="0"/>
              <a:t>(</a:t>
            </a:r>
            <a:r>
              <a:rPr lang="en-US" altLang="el-GR" sz="2400" b="1" dirty="0" smtClean="0"/>
              <a:t>interface</a:t>
            </a:r>
            <a:r>
              <a:rPr lang="en-US" altLang="el-GR" sz="2400" dirty="0" smtClean="0"/>
              <a:t>) </a:t>
            </a:r>
            <a:r>
              <a:rPr lang="el-GR" altLang="el-GR" sz="2400" dirty="0" smtClean="0"/>
              <a:t>της Γενικής Γραμματείας Εμπορίου και Καταναλωτή</a:t>
            </a:r>
            <a:r>
              <a:rPr lang="en-US" altLang="el-GR" sz="2400" dirty="0" smtClean="0"/>
              <a:t> (</a:t>
            </a:r>
            <a:r>
              <a:rPr lang="en-US" altLang="el-GR" sz="2400" b="1" dirty="0" smtClean="0"/>
              <a:t>owner</a:t>
            </a:r>
            <a:r>
              <a:rPr lang="en-US" altLang="el-GR" sz="2400" dirty="0" smtClean="0"/>
              <a:t>) </a:t>
            </a:r>
          </a:p>
          <a:p>
            <a:r>
              <a:rPr lang="el-GR" altLang="el-GR" sz="2400" dirty="0" smtClean="0"/>
              <a:t>Υπηρεσίες μεταφορών της Δημόσιας Διοίκησης </a:t>
            </a:r>
            <a:r>
              <a:rPr lang="en-US" altLang="el-GR" sz="2400" dirty="0" smtClean="0"/>
              <a:t>(</a:t>
            </a:r>
            <a:r>
              <a:rPr lang="en-US" altLang="el-GR" sz="2400" b="1" dirty="0" smtClean="0"/>
              <a:t>end user group</a:t>
            </a:r>
            <a:r>
              <a:rPr lang="en-US" altLang="el-GR" sz="2400" dirty="0" smtClean="0"/>
              <a:t>) </a:t>
            </a:r>
            <a:r>
              <a:rPr lang="el-GR" altLang="el-GR" sz="2400" dirty="0" smtClean="0"/>
              <a:t>που λαμβάνουν στοιχεία για οχήματα που είναι καταχωρημένα στην ΕΕ</a:t>
            </a:r>
            <a:r>
              <a:rPr lang="en-US" altLang="el-GR" sz="2400" dirty="0" smtClean="0"/>
              <a:t> (</a:t>
            </a:r>
            <a:r>
              <a:rPr lang="en-US" altLang="el-GR" sz="2400" b="1" dirty="0" smtClean="0"/>
              <a:t>service outcome</a:t>
            </a:r>
            <a:r>
              <a:rPr lang="en-US" altLang="el-GR" sz="2400" dirty="0" smtClean="0"/>
              <a:t>) </a:t>
            </a:r>
            <a:r>
              <a:rPr lang="el-GR" altLang="el-GR" sz="2400" dirty="0" smtClean="0"/>
              <a:t>από το σύστημα της υπηρεσίας </a:t>
            </a:r>
            <a:r>
              <a:rPr lang="en-US" altLang="el-GR" sz="2400" dirty="0" smtClean="0"/>
              <a:t> EUCARIS (</a:t>
            </a:r>
            <a:r>
              <a:rPr lang="en-US" altLang="el-GR" sz="2400" b="1" dirty="0" smtClean="0"/>
              <a:t>owner</a:t>
            </a:r>
            <a:r>
              <a:rPr lang="en-US" altLang="el-GR" sz="2400" dirty="0" smtClean="0"/>
              <a:t>). </a:t>
            </a:r>
          </a:p>
          <a:p>
            <a:pPr lvl="2"/>
            <a:endParaRPr lang="en-US" altLang="el-GR" sz="1200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5633E1BF-34FB-49DD-832F-270FAA1D2E37}" type="slidenum">
              <a:rPr lang="en-US" altLang="el-GR" smtClean="0">
                <a:solidFill>
                  <a:schemeClr val="tx2"/>
                </a:solidFill>
              </a:rPr>
              <a:pPr/>
              <a:t>11</a:t>
            </a:fld>
            <a:endParaRPr lang="en-US" altLang="el-GR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557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b="1" dirty="0">
                <a:solidFill>
                  <a:srgbClr val="0070C0"/>
                </a:solidFill>
              </a:rPr>
              <a:t>Τέλος Ενότητας </a:t>
            </a:r>
            <a:r>
              <a:rPr lang="el-GR" b="1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.2</a:t>
            </a:r>
            <a:r>
              <a:rPr lang="el-GR" b="1" dirty="0" smtClean="0">
                <a:solidFill>
                  <a:srgbClr val="0070C0"/>
                </a:solidFill>
              </a:rPr>
              <a:t> </a:t>
            </a:r>
            <a:endParaRPr lang="el-GR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10985777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Χρηματοδότηση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dirty="0"/>
              <a:t>Το παρόν εκπαιδευτικό υλικό έχει αναπτυχθεί στο πλαίσιο του εκπαιδευτικού έργου του ΕΚΔΔΑ.</a:t>
            </a:r>
          </a:p>
          <a:p>
            <a:r>
              <a:rPr lang="el-GR" sz="2000" dirty="0"/>
              <a:t>Το έργο με το ακρωνύμιο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έχει χρηματοδοτήσει μόνο την αναδιαμόρφωση του εκπαιδευτικού υλικού.</a:t>
            </a:r>
          </a:p>
          <a:p>
            <a:r>
              <a:rPr lang="el-GR" sz="2000" dirty="0"/>
              <a:t>Το έργο υλοποιείται στο πλαίσιο του Ευρωπαϊκού προγράμματος Έρευνας «</a:t>
            </a:r>
            <a:r>
              <a:rPr lang="en-US" sz="2000" dirty="0"/>
              <a:t>Horizon 2020</a:t>
            </a:r>
            <a:r>
              <a:rPr lang="el-GR" sz="2000" dirty="0"/>
              <a:t>» και χρηματοδοτείται από την Ευρωπαϊκή Ένωση.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3625954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Σημειώματα</a:t>
            </a:r>
          </a:p>
        </p:txBody>
      </p:sp>
    </p:spTree>
    <p:extLst>
      <p:ext uri="{BB962C8B-B14F-4D97-AF65-F5344CB8AC3E}">
        <p14:creationId xmlns:p14="http://schemas.microsoft.com/office/powerpoint/2010/main" val="81379018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Ιστορικού Εκδόσεων Έργου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παρόν έργο αποτελεί την έκδοση 1.0. </a:t>
            </a:r>
          </a:p>
          <a:p>
            <a:r>
              <a:rPr lang="el-GR" dirty="0"/>
              <a:t>Έχουν προηγηθεί οι κάτωθι εκδόσεις:</a:t>
            </a:r>
          </a:p>
          <a:p>
            <a:pPr lvl="1"/>
            <a:r>
              <a:rPr lang="el-GR" dirty="0"/>
              <a:t>Έκδοση διαθέσιμη εδώ.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4183354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</a:t>
            </a:r>
            <a:r>
              <a:rPr lang="el-GR" dirty="0" err="1"/>
              <a:t>Αδειοδότησης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Το παρόν υλικό διατίθεται με τους όρους της άδειας χρήσης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Αναφορά, Μη Εμπορική Χρήση Παρόμοια Διανομή 4.0 [1] ή μεταγενέστερη, Διεθνής Έκδοση. </a:t>
            </a:r>
          </a:p>
          <a:p>
            <a:r>
              <a:rPr lang="el-GR" sz="2000" dirty="0"/>
              <a:t>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τα οποία εμπεριέχονται σε αυτό και τα οποία αναφέρονται μαζί με τους όρους χρήσης τους στο «Σημείωμα Χρήσης Έργων Τρίτων».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820137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Διατήρηση Σημειωμάτων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Οποιαδήποτε αναπαραγωγή ή διασκευή του υλικού θα πρέπει να συμπεριλαμβάνει:</a:t>
            </a:r>
          </a:p>
          <a:p>
            <a:pPr lvl="1"/>
            <a:r>
              <a:rPr lang="el-GR" sz="2000" dirty="0"/>
              <a:t>το Σημείωμα Αναφοράς</a:t>
            </a:r>
          </a:p>
          <a:p>
            <a:pPr lvl="1"/>
            <a:r>
              <a:rPr lang="el-GR" sz="2000" dirty="0"/>
              <a:t>το Σημείωμα </a:t>
            </a:r>
            <a:r>
              <a:rPr lang="el-GR" sz="2000" dirty="0" err="1"/>
              <a:t>Αδειοδότησης</a:t>
            </a:r>
            <a:endParaRPr lang="el-GR" sz="2000" dirty="0"/>
          </a:p>
          <a:p>
            <a:pPr lvl="1"/>
            <a:r>
              <a:rPr lang="el-GR" sz="2000" dirty="0"/>
              <a:t>τη δήλωση Διατήρησης Σημειωμάτων</a:t>
            </a:r>
          </a:p>
          <a:p>
            <a:pPr lvl="1"/>
            <a:r>
              <a:rPr lang="el-GR" sz="2000" dirty="0"/>
              <a:t>το Σημείωμα Χρήσης Έργων Τρίτων (εφόσον υπάρχει)</a:t>
            </a:r>
          </a:p>
          <a:p>
            <a:r>
              <a:rPr lang="el-GR" sz="2000" dirty="0"/>
              <a:t>μαζί με τους συνοδευόμενους </a:t>
            </a:r>
            <a:r>
              <a:rPr lang="el-GR" sz="2000" dirty="0" err="1"/>
              <a:t>υπερσυνδέσμους</a:t>
            </a:r>
            <a:r>
              <a:rPr lang="el-GR" sz="2000" dirty="0"/>
              <a:t>.</a:t>
            </a:r>
          </a:p>
          <a:p>
            <a:pPr marL="0" indent="0">
              <a:buFont typeface="Wingdings" pitchFamily="2" charset="2"/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7282609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Τίτλος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688" y="1789113"/>
            <a:ext cx="6270625" cy="2097087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sz="2800" b="1" dirty="0" smtClean="0"/>
              <a:t>ΒΑΣΙΚΕΣ ΑΡΧΕΣ ΚΑΙ ΕΝΝΟΙΕΣ </a:t>
            </a:r>
            <a:r>
              <a:rPr lang="el-GR" altLang="el-GR" sz="2800" b="1" dirty="0" err="1" smtClean="0"/>
              <a:t>ΔιαλειτουργικΟτηταΣ</a:t>
            </a:r>
            <a:endParaRPr lang="el-GR" altLang="el-GR" sz="2800" dirty="0"/>
          </a:p>
        </p:txBody>
      </p:sp>
      <p:sp>
        <p:nvSpPr>
          <p:cNvPr id="19459" name="Θέση περιεχομένου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9775" y="3956050"/>
            <a:ext cx="5124450" cy="1085850"/>
          </a:xfrm>
        </p:spPr>
        <p:txBody>
          <a:bodyPr rtlCol="0">
            <a:normAutofit/>
          </a:bodyPr>
          <a:lstStyle/>
          <a:p>
            <a:pPr eaLnBrk="1" fontAlgn="auto" hangingPunct="1">
              <a:defRPr/>
            </a:pPr>
            <a:r>
              <a:rPr lang="el-GR" altLang="el-GR" b="1" dirty="0"/>
              <a:t>Δημόσιες η-υπηρεσίες </a:t>
            </a:r>
            <a:r>
              <a:rPr lang="el-GR" altLang="el-GR" b="1" dirty="0" smtClean="0"/>
              <a:t>–</a:t>
            </a:r>
            <a:r>
              <a:rPr lang="en-US" altLang="el-GR" b="1" dirty="0" smtClean="0"/>
              <a:t> </a:t>
            </a:r>
            <a:r>
              <a:rPr lang="el-GR" altLang="el-GR" b="1" dirty="0" smtClean="0"/>
              <a:t>Εννοιολογικό μοντέλο</a:t>
            </a:r>
            <a:endParaRPr lang="el-GR" altLang="el-GR" dirty="0"/>
          </a:p>
        </p:txBody>
      </p:sp>
      <p:sp>
        <p:nvSpPr>
          <p:cNvPr id="23556" name="Θέση αριθμού διαφάνειας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B962C925-0AE8-4EE9-BDE0-39D66EC5FF28}" type="slidenum">
              <a:rPr lang="el-GR" altLang="el-GR" smtClean="0">
                <a:solidFill>
                  <a:schemeClr val="bg2"/>
                </a:solidFill>
                <a:latin typeface="Tahoma" pitchFamily="34" charset="0"/>
              </a:rPr>
              <a:pPr/>
              <a:t>2</a:t>
            </a:fld>
            <a:endParaRPr lang="el-GR" altLang="el-GR" smtClean="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5" name="Θέση αριθμού διαφάνειας 3"/>
          <p:cNvSpPr txBox="1">
            <a:spLocks/>
          </p:cNvSpPr>
          <p:nvPr/>
        </p:nvSpPr>
        <p:spPr bwMode="auto">
          <a:xfrm>
            <a:off x="8362950" y="5904598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9pPr>
          </a:lstStyle>
          <a:p>
            <a:fld id="{96F3C814-A1E9-4541-909B-FD5A876C06C1}" type="slidenum">
              <a:rPr lang="el-GR" altLang="el-GR" smtClean="0">
                <a:latin typeface="Tahoma" pitchFamily="34" charset="0"/>
              </a:rPr>
              <a:pPr/>
              <a:t>2</a:t>
            </a:fld>
            <a:endParaRPr lang="el-GR" altLang="el-GR" dirty="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61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835150" y="406400"/>
            <a:ext cx="5840413" cy="1027113"/>
          </a:xfrm>
        </p:spPr>
        <p:txBody>
          <a:bodyPr/>
          <a:lstStyle/>
          <a:p>
            <a:r>
              <a:rPr lang="el-GR" altLang="el-GR" dirty="0" smtClean="0"/>
              <a:t>Δημόσια Υπηρεσία </a:t>
            </a:r>
            <a:endParaRPr lang="en-US" altLang="el-GR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12775" y="6356350"/>
            <a:ext cx="9350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0E64FA24-522D-4D25-9DAF-F3936CF779E0}" type="slidenum">
              <a:rPr lang="en-US" altLang="el-GR" smtClean="0">
                <a:solidFill>
                  <a:schemeClr val="tx2"/>
                </a:solidFill>
              </a:rPr>
              <a:pPr/>
              <a:t>3</a:t>
            </a:fld>
            <a:endParaRPr lang="en-US" altLang="el-GR" smtClean="0">
              <a:solidFill>
                <a:schemeClr val="tx2"/>
              </a:solidFill>
            </a:endParaRPr>
          </a:p>
        </p:txBody>
      </p:sp>
      <p:sp>
        <p:nvSpPr>
          <p:cNvPr id="24580" name="Content Placeholder 4"/>
          <p:cNvSpPr>
            <a:spLocks noGrp="1"/>
          </p:cNvSpPr>
          <p:nvPr>
            <p:ph sz="quarter" idx="1"/>
          </p:nvPr>
        </p:nvSpPr>
        <p:spPr>
          <a:xfrm>
            <a:off x="900113" y="1844675"/>
            <a:ext cx="7559675" cy="4022725"/>
          </a:xfrm>
        </p:spPr>
        <p:txBody>
          <a:bodyPr/>
          <a:lstStyle/>
          <a:p>
            <a:pPr>
              <a:spcBef>
                <a:spcPts val="500"/>
              </a:spcBef>
              <a:buClr>
                <a:srgbClr val="3333CC"/>
              </a:buClr>
              <a:buSzPct val="60000"/>
              <a:buFont typeface="Wingdings" pitchFamily="2" charset="2"/>
              <a:buChar char=""/>
            </a:pPr>
            <a:r>
              <a:rPr lang="el-GR" altLang="el-GR" sz="2800" dirty="0" err="1" smtClean="0">
                <a:solidFill>
                  <a:srgbClr val="000000"/>
                </a:solidFill>
                <a:ea typeface="Calibri" pitchFamily="34" charset="0"/>
                <a:cs typeface="Calibri" pitchFamily="34" charset="0"/>
              </a:rPr>
              <a:t>Ηλ</a:t>
            </a:r>
            <a:r>
              <a:rPr lang="el-GR" altLang="el-GR" sz="2800" dirty="0" smtClean="0">
                <a:solidFill>
                  <a:srgbClr val="000000"/>
                </a:solidFill>
                <a:ea typeface="Calibri" pitchFamily="34" charset="0"/>
                <a:cs typeface="Calibri" pitchFamily="34" charset="0"/>
              </a:rPr>
              <a:t>-Διακυβέρνηση σημαίνει </a:t>
            </a:r>
            <a:r>
              <a:rPr lang="el-GR" altLang="el-GR" sz="2800" dirty="0" smtClean="0">
                <a:solidFill>
                  <a:srgbClr val="000000"/>
                </a:solidFill>
              </a:rPr>
              <a:t>Υπηρεσίες </a:t>
            </a:r>
            <a:endParaRPr lang="en-US" altLang="el-GR" sz="2800" dirty="0" smtClean="0">
              <a:solidFill>
                <a:srgbClr val="000000"/>
              </a:solidFill>
            </a:endParaRPr>
          </a:p>
          <a:p>
            <a:pPr>
              <a:spcBef>
                <a:spcPts val="500"/>
              </a:spcBef>
              <a:buClr>
                <a:srgbClr val="3333CC"/>
              </a:buClr>
              <a:buSzPct val="60000"/>
              <a:buFont typeface="Wingdings" pitchFamily="2" charset="2"/>
              <a:buChar char=""/>
            </a:pPr>
            <a:r>
              <a:rPr lang="el-GR" altLang="el-GR" sz="2800" b="1" dirty="0" smtClean="0"/>
              <a:t>Υπηρεσία</a:t>
            </a:r>
            <a:r>
              <a:rPr lang="en-US" altLang="el-GR" sz="2800" dirty="0" smtClean="0"/>
              <a:t>: </a:t>
            </a:r>
            <a:r>
              <a:rPr lang="el-GR" altLang="el-GR" sz="2800" dirty="0" smtClean="0"/>
              <a:t>παροχή συγκεκριμένου αποτελέσματος</a:t>
            </a:r>
            <a:r>
              <a:rPr lang="en-US" altLang="el-GR" sz="2800" dirty="0" smtClean="0"/>
              <a:t>,</a:t>
            </a:r>
            <a:br>
              <a:rPr lang="en-US" altLang="el-GR" sz="2800" dirty="0" smtClean="0"/>
            </a:br>
            <a:r>
              <a:rPr lang="el-GR" altLang="el-GR" sz="2800" dirty="0" smtClean="0"/>
              <a:t>που επιθυμεί να λάβει ένας πολίτης ή μία επιχείρηση από έναν οργανισμό της ΔΔ </a:t>
            </a:r>
          </a:p>
          <a:p>
            <a:pPr>
              <a:spcBef>
                <a:spcPts val="500"/>
              </a:spcBef>
              <a:buClr>
                <a:srgbClr val="3333CC"/>
              </a:buClr>
              <a:buSzPct val="60000"/>
              <a:buFont typeface="Wingdings" pitchFamily="2" charset="2"/>
              <a:buChar char=""/>
            </a:pPr>
            <a:r>
              <a:rPr lang="el-GR" altLang="el-GR" sz="2800" dirty="0" smtClean="0"/>
              <a:t>Η ολοκλήρωση μίας Υπηρεσίας συνίσταται στην εκτέλεση κάποιων διαδικασιών </a:t>
            </a:r>
          </a:p>
          <a:p>
            <a:endParaRPr lang="en-US" altLang="el-GR" dirty="0" smtClean="0"/>
          </a:p>
        </p:txBody>
      </p:sp>
      <p:sp>
        <p:nvSpPr>
          <p:cNvPr id="5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96F3C814-A1E9-4541-909B-FD5A876C06C1}" type="slidenum">
              <a:rPr lang="el-GR" altLang="el-GR" smtClean="0">
                <a:latin typeface="Tahoma" pitchFamily="34" charset="0"/>
              </a:rPr>
              <a:pPr/>
              <a:t>3</a:t>
            </a:fld>
            <a:endParaRPr lang="el-GR" altLang="el-GR" dirty="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3126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/>
          <p:cNvSpPr>
            <a:spLocks noGrp="1"/>
          </p:cNvSpPr>
          <p:nvPr>
            <p:ph type="title"/>
          </p:nvPr>
        </p:nvSpPr>
        <p:spPr>
          <a:xfrm>
            <a:off x="1539875" y="765175"/>
            <a:ext cx="6127750" cy="792163"/>
          </a:xfrm>
        </p:spPr>
        <p:txBody>
          <a:bodyPr/>
          <a:lstStyle/>
          <a:p>
            <a:pPr algn="ctr" eaLnBrk="1" hangingPunct="1"/>
            <a:r>
              <a:rPr lang="el-GR" altLang="el-GR" sz="2400" b="1" dirty="0" smtClean="0"/>
              <a:t>Δημόσια υπηρεσία - χρήστες</a:t>
            </a:r>
          </a:p>
        </p:txBody>
      </p:sp>
      <p:sp>
        <p:nvSpPr>
          <p:cNvPr id="25603" name="Θέση περιεχομένου 2"/>
          <p:cNvSpPr>
            <a:spLocks noGrp="1"/>
          </p:cNvSpPr>
          <p:nvPr>
            <p:ph idx="1"/>
          </p:nvPr>
        </p:nvSpPr>
        <p:spPr>
          <a:xfrm>
            <a:off x="684213" y="2017713"/>
            <a:ext cx="8270875" cy="4114800"/>
          </a:xfrm>
        </p:spPr>
        <p:txBody>
          <a:bodyPr/>
          <a:lstStyle/>
          <a:p>
            <a:pPr eaLnBrk="1" hangingPunct="1"/>
            <a:r>
              <a:rPr lang="el-GR" altLang="el-GR" sz="2700" dirty="0" smtClean="0"/>
              <a:t>Δημόσια υπηρεσία</a:t>
            </a:r>
            <a:r>
              <a:rPr lang="en-US" altLang="el-GR" sz="2700" dirty="0" smtClean="0"/>
              <a:t>:</a:t>
            </a:r>
          </a:p>
          <a:p>
            <a:pPr lvl="1" eaLnBrk="1" hangingPunct="1"/>
            <a:r>
              <a:rPr lang="el-GR" altLang="el-GR" sz="1800" dirty="0" smtClean="0"/>
              <a:t>Δραστηριότητα σημαντική </a:t>
            </a:r>
            <a:r>
              <a:rPr lang="el-GR" altLang="el-GR" sz="1800" dirty="0"/>
              <a:t>η</a:t>
            </a:r>
            <a:r>
              <a:rPr lang="el-GR" altLang="el-GR" sz="1800" dirty="0" smtClean="0"/>
              <a:t> οποία δεν θα παρέχονταν αν δεν διαμεσολαβούσε ο Δημόσιος Τομέας</a:t>
            </a:r>
          </a:p>
          <a:p>
            <a:pPr eaLnBrk="1" hangingPunct="1"/>
            <a:r>
              <a:rPr lang="el-GR" altLang="el-GR" sz="2700" dirty="0" smtClean="0"/>
              <a:t>Ποιος είναι ο τελικός χρήστης μίας Δημόσιας Υπηρεσίας;</a:t>
            </a:r>
            <a:endParaRPr lang="en-US" altLang="el-GR" sz="2700" dirty="0" smtClean="0"/>
          </a:p>
          <a:p>
            <a:pPr lvl="1" eaLnBrk="1" hangingPunct="1"/>
            <a:r>
              <a:rPr lang="el-GR" altLang="el-GR" sz="1800" dirty="0" smtClean="0"/>
              <a:t>Πολίτες,</a:t>
            </a:r>
            <a:endParaRPr lang="en-US" altLang="el-GR" sz="1800" dirty="0" smtClean="0"/>
          </a:p>
          <a:p>
            <a:pPr lvl="1" eaLnBrk="1" hangingPunct="1"/>
            <a:r>
              <a:rPr lang="el-GR" altLang="el-GR" sz="1800" dirty="0" smtClean="0"/>
              <a:t>Επιχειρήσεις,</a:t>
            </a:r>
            <a:endParaRPr lang="en-US" altLang="el-GR" sz="1800" dirty="0" smtClean="0"/>
          </a:p>
          <a:p>
            <a:pPr lvl="1" eaLnBrk="1" hangingPunct="1"/>
            <a:r>
              <a:rPr lang="el-GR" altLang="el-GR" sz="1800" dirty="0" smtClean="0"/>
              <a:t>Άλλοι φορείς της Δημόσιας Διοίκησης.</a:t>
            </a:r>
          </a:p>
        </p:txBody>
      </p:sp>
      <p:sp>
        <p:nvSpPr>
          <p:cNvPr id="25604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96F3C814-A1E9-4541-909B-FD5A876C06C1}" type="slidenum">
              <a:rPr lang="el-GR" altLang="el-GR" smtClean="0">
                <a:latin typeface="Tahoma" pitchFamily="34" charset="0"/>
              </a:rPr>
              <a:pPr/>
              <a:t>4</a:t>
            </a:fld>
            <a:endParaRPr lang="el-GR" altLang="el-GR" dirty="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472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2268538" y="406400"/>
            <a:ext cx="5407025" cy="1027113"/>
          </a:xfrm>
        </p:spPr>
        <p:txBody>
          <a:bodyPr/>
          <a:lstStyle/>
          <a:p>
            <a:r>
              <a:rPr lang="el-GR" altLang="el-GR" sz="3200" b="1" dirty="0"/>
              <a:t>Τύποι δημοσίων υπηρεσιών</a:t>
            </a:r>
            <a:endParaRPr lang="en-US" altLang="el-GR" sz="3200" b="1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12775" y="6356350"/>
            <a:ext cx="9350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7D5496EA-6A30-425E-881A-63447123BA72}" type="slidenum">
              <a:rPr lang="en-US" altLang="el-GR" smtClean="0">
                <a:solidFill>
                  <a:schemeClr val="tx2"/>
                </a:solidFill>
              </a:rPr>
              <a:pPr/>
              <a:t>5</a:t>
            </a:fld>
            <a:endParaRPr lang="en-US" altLang="el-GR" smtClean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899592" y="1772816"/>
            <a:ext cx="7559675" cy="4022725"/>
          </a:xfrm>
        </p:spPr>
        <p:txBody>
          <a:bodyPr>
            <a:normAutofit/>
          </a:bodyPr>
          <a:lstStyle/>
          <a:p>
            <a:pPr lvl="1">
              <a:lnSpc>
                <a:spcPct val="74000"/>
              </a:lnSpc>
              <a:spcBef>
                <a:spcPts val="400"/>
              </a:spcBef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n-US" altLang="en-US" sz="17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Δημόσια Διοίκηση </a:t>
            </a:r>
            <a:r>
              <a:rPr lang="en-US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</a:t>
            </a:r>
            <a:r>
              <a:rPr lang="en-US" altLang="el-GR" sz="24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ρος</a:t>
            </a:r>
            <a:r>
              <a:rPr lang="en-US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Επ</a:t>
            </a:r>
            <a:r>
              <a:rPr lang="en-US" altLang="el-GR" sz="24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ιχείρηση</a:t>
            </a:r>
            <a:r>
              <a:rPr lang="en-US" altLang="en-US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n-US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(Administration to Business - A2B)</a:t>
            </a:r>
          </a:p>
          <a:p>
            <a:pPr lvl="2">
              <a:lnSpc>
                <a:spcPct val="74000"/>
              </a:lnSpc>
              <a:spcBef>
                <a:spcPts val="400"/>
              </a:spcBef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l-GR" altLang="el-GR" sz="2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Εθνικό σύστημα ηλεκτρονικών δημόσιων προμηθειών</a:t>
            </a:r>
            <a:endParaRPr lang="en-US" altLang="el-GR" sz="2000" dirty="0" smtClean="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1">
              <a:lnSpc>
                <a:spcPct val="74000"/>
              </a:lnSpc>
              <a:spcBef>
                <a:spcPts val="400"/>
              </a:spcBef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n-US" altLang="en-US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Δημόσια Διοίκηση</a:t>
            </a:r>
            <a:r>
              <a:rPr lang="en-US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π</a:t>
            </a:r>
            <a:r>
              <a:rPr lang="en-US" altLang="el-GR" sz="24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ρος</a:t>
            </a:r>
            <a:r>
              <a:rPr lang="en-US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altLang="el-GR" sz="24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Πολίτη</a:t>
            </a:r>
            <a:r>
              <a:rPr lang="en-US" altLang="en-US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n-US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(Administration to Citizen - A2C)	</a:t>
            </a:r>
            <a:endParaRPr lang="el-GR" altLang="el-GR" sz="2400" dirty="0" smtClean="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2">
              <a:lnSpc>
                <a:spcPct val="74000"/>
              </a:lnSpc>
              <a:spcBef>
                <a:spcPts val="400"/>
              </a:spcBef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l-GR" altLang="el-GR" sz="2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Υπηρεσίες φορολόγησης, υπηρεσίες κοινωνικής ασφάλισης</a:t>
            </a:r>
          </a:p>
          <a:p>
            <a:pPr lvl="2">
              <a:lnSpc>
                <a:spcPct val="74000"/>
              </a:lnSpc>
              <a:spcBef>
                <a:spcPts val="400"/>
              </a:spcBef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l-GR" altLang="el-GR" sz="2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Περιλαμβάνεται η περίπτωση που ο πολίτης είναι υπάλληλος π.χ. </a:t>
            </a:r>
            <a:r>
              <a:rPr lang="el-GR" altLang="el-GR" sz="2000" dirty="0">
                <a:solidFill>
                  <a:srgbClr val="000000"/>
                </a:solidFill>
                <a:ea typeface="Calibri" pitchFamily="34" charset="0"/>
                <a:cs typeface="Calibri" pitchFamily="34" charset="0"/>
              </a:rPr>
              <a:t>Συστήματα προσωπικού και μισθοδοσίας </a:t>
            </a:r>
            <a:r>
              <a:rPr lang="el-GR" altLang="el-GR" sz="2000" dirty="0" smtClean="0">
                <a:solidFill>
                  <a:srgbClr val="000000"/>
                </a:solidFill>
                <a:ea typeface="Calibri" pitchFamily="34" charset="0"/>
                <a:cs typeface="Calibri" pitchFamily="34" charset="0"/>
              </a:rPr>
              <a:t>(</a:t>
            </a:r>
            <a:r>
              <a:rPr lang="el-GR" altLang="el-GR" sz="2000" dirty="0" err="1">
                <a:solidFill>
                  <a:srgbClr val="000000"/>
                </a:solidFill>
                <a:ea typeface="Calibri" pitchFamily="34" charset="0"/>
                <a:cs typeface="Calibri" pitchFamily="34" charset="0"/>
              </a:rPr>
              <a:t>Government</a:t>
            </a:r>
            <a:r>
              <a:rPr lang="el-GR" altLang="el-GR" sz="2000" dirty="0">
                <a:solidFill>
                  <a:srgbClr val="000000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ea typeface="Calibri" pitchFamily="34" charset="0"/>
                <a:cs typeface="Calibri" pitchFamily="34" charset="0"/>
              </a:rPr>
              <a:t>to</a:t>
            </a:r>
            <a:r>
              <a:rPr lang="el-GR" altLang="el-GR" sz="2000" dirty="0">
                <a:solidFill>
                  <a:srgbClr val="000000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ea typeface="Calibri" pitchFamily="34" charset="0"/>
                <a:cs typeface="Calibri" pitchFamily="34" charset="0"/>
              </a:rPr>
              <a:t>Employee</a:t>
            </a:r>
            <a:r>
              <a:rPr lang="el-GR" altLang="el-GR" sz="2000" dirty="0">
                <a:solidFill>
                  <a:srgbClr val="000000"/>
                </a:solidFill>
                <a:ea typeface="Calibri" pitchFamily="34" charset="0"/>
                <a:cs typeface="Calibri" pitchFamily="34" charset="0"/>
              </a:rPr>
              <a:t>- A2E)</a:t>
            </a:r>
          </a:p>
          <a:p>
            <a:pPr lvl="1">
              <a:lnSpc>
                <a:spcPct val="74000"/>
              </a:lnSpc>
              <a:spcBef>
                <a:spcPts val="400"/>
              </a:spcBef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n-US" altLang="en-US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‘</a:t>
            </a:r>
            <a:r>
              <a:rPr lang="el-GR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Δημόσια Διοίκηση</a:t>
            </a:r>
            <a:r>
              <a:rPr lang="en-US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π</a:t>
            </a:r>
            <a:r>
              <a:rPr lang="en-US" altLang="el-GR" sz="24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ρος</a:t>
            </a:r>
            <a:r>
              <a:rPr lang="en-US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l-GR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Δημόσια Διοίκηση</a:t>
            </a:r>
            <a:r>
              <a:rPr lang="en-US" altLang="en-US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’</a:t>
            </a:r>
            <a:r>
              <a:rPr lang="en-US" altLang="el-GR" sz="24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(Administration to Administration - A2A)</a:t>
            </a:r>
          </a:p>
          <a:p>
            <a:pPr lvl="2">
              <a:lnSpc>
                <a:spcPct val="74000"/>
              </a:lnSpc>
              <a:spcBef>
                <a:spcPts val="400"/>
              </a:spcBef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r>
              <a:rPr lang="el-GR" altLang="el-GR" sz="2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Εθνικό σύστημα παρακολούθησης εκτέλεσης προϋπολογισμού (Γενικό Λογιστήριο του Κράτους) </a:t>
            </a:r>
            <a:br>
              <a:rPr lang="el-GR" altLang="el-GR" sz="2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l-GR" altLang="el-GR" sz="2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n-US" altLang="el-GR" sz="2000" dirty="0" smtClean="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1">
              <a:lnSpc>
                <a:spcPct val="74000"/>
              </a:lnSpc>
              <a:spcBef>
                <a:spcPts val="400"/>
              </a:spcBef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endParaRPr lang="en-US" altLang="el-GR" sz="2300" dirty="0" smtClean="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1">
              <a:lnSpc>
                <a:spcPct val="74000"/>
              </a:lnSpc>
              <a:spcBef>
                <a:spcPts val="400"/>
              </a:spcBef>
              <a:buClr>
                <a:srgbClr val="FF0000"/>
              </a:buClr>
              <a:buSzPct val="55000"/>
              <a:buFont typeface="Wingdings" pitchFamily="2" charset="2"/>
              <a:buChar char=""/>
            </a:pPr>
            <a:endParaRPr lang="en-US" altLang="el-GR" sz="2300" dirty="0" smtClean="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lnSpc>
                <a:spcPct val="74000"/>
              </a:lnSpc>
            </a:pPr>
            <a:endParaRPr lang="en-US" altLang="el-GR" sz="15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6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96F3C814-A1E9-4541-909B-FD5A876C06C1}" type="slidenum">
              <a:rPr lang="el-GR" altLang="el-GR" smtClean="0">
                <a:latin typeface="Tahoma" pitchFamily="34" charset="0"/>
              </a:rPr>
              <a:pPr/>
              <a:t>5</a:t>
            </a:fld>
            <a:endParaRPr lang="el-GR" altLang="el-GR" dirty="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5598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77D93FB4-8B2F-426A-A0C7-2DF2D268AF91}" type="slidenum">
              <a:rPr lang="en-US" altLang="el-GR" smtClean="0">
                <a:solidFill>
                  <a:schemeClr val="tx2"/>
                </a:solidFill>
                <a:cs typeface="Arial" pitchFamily="34" charset="0"/>
              </a:rPr>
              <a:pPr/>
              <a:t>6</a:t>
            </a:fld>
            <a:endParaRPr lang="en-US" altLang="el-GR" smtClean="0">
              <a:solidFill>
                <a:schemeClr val="tx2"/>
              </a:solidFill>
              <a:cs typeface="Arial" pitchFamily="34" charset="0"/>
            </a:endParaRPr>
          </a:p>
        </p:txBody>
      </p:sp>
      <p:pic>
        <p:nvPicPr>
          <p:cNvPr id="27651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775" y="1206500"/>
            <a:ext cx="5332413" cy="405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Τίτλος 1"/>
          <p:cNvSpPr>
            <a:spLocks noGrp="1"/>
          </p:cNvSpPr>
          <p:nvPr>
            <p:ph type="title"/>
          </p:nvPr>
        </p:nvSpPr>
        <p:spPr>
          <a:xfrm>
            <a:off x="836613" y="333375"/>
            <a:ext cx="6640512" cy="792163"/>
          </a:xfrm>
        </p:spPr>
        <p:txBody>
          <a:bodyPr/>
          <a:lstStyle/>
          <a:p>
            <a:pPr algn="ctr" eaLnBrk="1" hangingPunct="1"/>
            <a:r>
              <a:rPr lang="el-GR" altLang="el-GR" sz="2400" b="1" dirty="0" smtClean="0"/>
              <a:t>Τύποι Δημοσίων Υπηρεσιών σε </a:t>
            </a:r>
            <a:br>
              <a:rPr lang="el-GR" altLang="el-GR" sz="2400" b="1" dirty="0" smtClean="0"/>
            </a:br>
            <a:r>
              <a:rPr lang="el-GR" altLang="el-GR" sz="2400" b="1" dirty="0" smtClean="0"/>
              <a:t>Διασυνοριακό Επίπεδο</a:t>
            </a:r>
          </a:p>
        </p:txBody>
      </p:sp>
    </p:spTree>
    <p:extLst>
      <p:ext uri="{BB962C8B-B14F-4D97-AF65-F5344CB8AC3E}">
        <p14:creationId xmlns:p14="http://schemas.microsoft.com/office/powerpoint/2010/main" val="1753038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582057" y="406400"/>
            <a:ext cx="6093506" cy="1027113"/>
          </a:xfrm>
        </p:spPr>
        <p:txBody>
          <a:bodyPr/>
          <a:lstStyle/>
          <a:p>
            <a:pPr algn="ctr"/>
            <a:r>
              <a:rPr lang="el-GR" altLang="el-GR" dirty="0" smtClean="0"/>
              <a:t>Εμπλεκόμενοι σε μία Δημόσια Υπηρεσία</a:t>
            </a:r>
            <a:endParaRPr lang="en-US" altLang="el-GR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12775" y="6356350"/>
            <a:ext cx="9350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B9FA65C8-90AF-403F-87C7-C3A35954470B}" type="slidenum">
              <a:rPr lang="en-US" altLang="el-GR" smtClean="0">
                <a:solidFill>
                  <a:schemeClr val="tx2"/>
                </a:solidFill>
              </a:rPr>
              <a:pPr/>
              <a:t>7</a:t>
            </a:fld>
            <a:endParaRPr lang="en-US" altLang="el-GR" smtClean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00113" y="1844675"/>
            <a:ext cx="7559675" cy="4022725"/>
          </a:xfrm>
        </p:spPr>
        <p:txBody>
          <a:bodyPr>
            <a:normAutofit/>
          </a:bodyPr>
          <a:lstStyle/>
          <a:p>
            <a:pPr>
              <a:spcBef>
                <a:spcPts val="500"/>
              </a:spcBef>
              <a:buClr>
                <a:srgbClr val="3333CC"/>
              </a:buClr>
              <a:buSzPct val="60000"/>
              <a:buFont typeface="Wingdings" charset="2"/>
              <a:buChar char=""/>
              <a:defRPr/>
            </a:pPr>
            <a:r>
              <a:rPr lang="el-GR" altLang="el-GR" sz="2800" dirty="0"/>
              <a:t>Μια </a:t>
            </a:r>
            <a:r>
              <a:rPr lang="el-GR" altLang="el-GR" sz="2800" dirty="0" smtClean="0"/>
              <a:t>δημόσια υπηρεσία </a:t>
            </a:r>
            <a:r>
              <a:rPr lang="el-GR" altLang="el-GR" sz="2800" dirty="0"/>
              <a:t>έχει</a:t>
            </a:r>
            <a:r>
              <a:rPr lang="en-US" altLang="el-GR" sz="2800" dirty="0"/>
              <a:t>: </a:t>
            </a:r>
          </a:p>
          <a:p>
            <a:pPr marL="855662" lvl="1" indent="-457200">
              <a:spcBef>
                <a:spcPts val="400"/>
              </a:spcBef>
              <a:buClr>
                <a:srgbClr val="FF0000"/>
              </a:buClr>
              <a:buSzPct val="80000"/>
              <a:buFont typeface="+mj-lt"/>
              <a:buAutoNum type="arabicPeriod"/>
              <a:defRPr/>
            </a:pPr>
            <a:r>
              <a:rPr lang="el-GR" altLang="el-GR" sz="2400" b="1" dirty="0">
                <a:solidFill>
                  <a:schemeClr val="tx1"/>
                </a:solidFill>
              </a:rPr>
              <a:t>Χρήστη</a:t>
            </a:r>
            <a:r>
              <a:rPr lang="el-GR" altLang="el-GR" sz="2400" dirty="0">
                <a:solidFill>
                  <a:schemeClr val="tx1"/>
                </a:solidFill>
              </a:rPr>
              <a:t>: Πολίτης ή επιχείρηση ή </a:t>
            </a:r>
            <a:r>
              <a:rPr lang="el-GR" altLang="el-GR" sz="2400" dirty="0" smtClean="0">
                <a:solidFill>
                  <a:schemeClr val="tx1"/>
                </a:solidFill>
              </a:rPr>
              <a:t>άλλος </a:t>
            </a:r>
            <a:r>
              <a:rPr lang="el-GR" altLang="el-GR" sz="2400" dirty="0">
                <a:solidFill>
                  <a:schemeClr val="tx1"/>
                </a:solidFill>
              </a:rPr>
              <a:t>φορέας της ΔΔ. </a:t>
            </a:r>
            <a:r>
              <a:rPr lang="el-GR" altLang="el-GR" sz="2400" dirty="0" smtClean="0">
                <a:solidFill>
                  <a:schemeClr val="tx1"/>
                </a:solidFill>
              </a:rPr>
              <a:t>Για πολύπλοκες υπηρεσίες, </a:t>
            </a:r>
            <a:r>
              <a:rPr lang="el-GR" altLang="el-GR" sz="2400" dirty="0">
                <a:solidFill>
                  <a:schemeClr val="tx1"/>
                </a:solidFill>
              </a:rPr>
              <a:t>χρήστες είναι και άλλες μονάδες ή στελέχη του ιδίου Φορέα</a:t>
            </a:r>
            <a:endParaRPr lang="en-US" altLang="el-GR" sz="2400" dirty="0">
              <a:solidFill>
                <a:schemeClr val="tx1"/>
              </a:solidFill>
            </a:endParaRPr>
          </a:p>
          <a:p>
            <a:pPr marL="855662" lvl="1" indent="-457200">
              <a:spcBef>
                <a:spcPts val="400"/>
              </a:spcBef>
              <a:buClr>
                <a:srgbClr val="FF0000"/>
              </a:buClr>
              <a:buSzPct val="80000"/>
              <a:buFont typeface="+mj-lt"/>
              <a:buAutoNum type="arabicPeriod"/>
              <a:defRPr/>
            </a:pPr>
            <a:r>
              <a:rPr lang="el-GR" altLang="el-GR" sz="2400" b="1" dirty="0" err="1">
                <a:solidFill>
                  <a:schemeClr val="tx1"/>
                </a:solidFill>
              </a:rPr>
              <a:t>Πάροχο</a:t>
            </a:r>
            <a:r>
              <a:rPr lang="el-GR" altLang="el-GR" sz="2400" dirty="0">
                <a:solidFill>
                  <a:schemeClr val="tx1"/>
                </a:solidFill>
              </a:rPr>
              <a:t>: Υπηρεσιακή </a:t>
            </a:r>
            <a:r>
              <a:rPr lang="el-GR" altLang="el-GR" sz="2400" dirty="0" smtClean="0">
                <a:solidFill>
                  <a:schemeClr val="tx1"/>
                </a:solidFill>
              </a:rPr>
              <a:t>Μονάδα, </a:t>
            </a:r>
            <a:r>
              <a:rPr lang="el-GR" altLang="el-GR" sz="2400" dirty="0">
                <a:solidFill>
                  <a:schemeClr val="tx1"/>
                </a:solidFill>
              </a:rPr>
              <a:t>που παρέχει την υπηρεσία </a:t>
            </a:r>
            <a:endParaRPr lang="el-GR" altLang="el-GR" sz="2400" dirty="0" smtClean="0">
              <a:solidFill>
                <a:schemeClr val="tx1"/>
              </a:solidFill>
            </a:endParaRPr>
          </a:p>
          <a:p>
            <a:pPr marL="855662" lvl="1" indent="-457200">
              <a:spcBef>
                <a:spcPts val="400"/>
              </a:spcBef>
              <a:buClr>
                <a:srgbClr val="FF0000"/>
              </a:buClr>
              <a:buSzPct val="80000"/>
              <a:buFont typeface="+mj-lt"/>
              <a:buAutoNum type="arabicPeriod"/>
              <a:defRPr/>
            </a:pPr>
            <a:r>
              <a:rPr lang="el-GR" altLang="el-GR" sz="2400" b="1" dirty="0" smtClean="0">
                <a:solidFill>
                  <a:schemeClr val="tx1"/>
                </a:solidFill>
              </a:rPr>
              <a:t>Ρυθμιστή</a:t>
            </a:r>
            <a:r>
              <a:rPr lang="el-GR" altLang="el-GR" sz="2400" dirty="0">
                <a:solidFill>
                  <a:schemeClr val="tx1"/>
                </a:solidFill>
              </a:rPr>
              <a:t>: Τουλάχιστον μια Υπηρεσιακή </a:t>
            </a:r>
            <a:r>
              <a:rPr lang="el-GR" altLang="el-GR" sz="2400" dirty="0" smtClean="0">
                <a:solidFill>
                  <a:schemeClr val="tx1"/>
                </a:solidFill>
              </a:rPr>
              <a:t>Μονάδα, που </a:t>
            </a:r>
            <a:r>
              <a:rPr lang="el-GR" altLang="el-GR" sz="2400" dirty="0">
                <a:solidFill>
                  <a:schemeClr val="tx1"/>
                </a:solidFill>
              </a:rPr>
              <a:t>είναι αρμόδια για το ρυθμιστικό πλαίσιο </a:t>
            </a:r>
            <a:endParaRPr lang="en-US" altLang="el-GR" sz="2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96F3C814-A1E9-4541-909B-FD5A876C06C1}" type="slidenum">
              <a:rPr lang="el-GR" altLang="el-GR" smtClean="0">
                <a:latin typeface="Tahoma" pitchFamily="34" charset="0"/>
              </a:rPr>
              <a:pPr/>
              <a:t>7</a:t>
            </a:fld>
            <a:endParaRPr lang="el-GR" altLang="el-GR" dirty="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3925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1"/>
          <p:cNvSpPr>
            <a:spLocks noGrp="1"/>
          </p:cNvSpPr>
          <p:nvPr>
            <p:ph type="title"/>
          </p:nvPr>
        </p:nvSpPr>
        <p:spPr>
          <a:xfrm>
            <a:off x="1028700" y="765175"/>
            <a:ext cx="6646863" cy="863600"/>
          </a:xfrm>
        </p:spPr>
        <p:txBody>
          <a:bodyPr/>
          <a:lstStyle/>
          <a:p>
            <a:pPr eaLnBrk="1" hangingPunct="1"/>
            <a:r>
              <a:rPr lang="el-GR" altLang="el-GR" sz="3200" dirty="0" smtClean="0"/>
              <a:t>Επιχειρησιακό Εννοιολογικό Μοντέλο Δημόσιας Υπηρεσίας</a:t>
            </a:r>
            <a:endParaRPr lang="en-US" altLang="el-GR" sz="3200" dirty="0" smtClean="0"/>
          </a:p>
        </p:txBody>
      </p:sp>
      <p:pic>
        <p:nvPicPr>
          <p:cNvPr id="29699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48038" y="2420938"/>
            <a:ext cx="5795962" cy="2697162"/>
          </a:xfrm>
        </p:spPr>
      </p:pic>
      <p:sp>
        <p:nvSpPr>
          <p:cNvPr id="29700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B0356EFC-09D1-4CF0-8FF6-AFB0FC92CEB2}" type="slidenum">
              <a:rPr lang="el-GR" altLang="el-GR" smtClean="0">
                <a:latin typeface="Tahoma" pitchFamily="34" charset="0"/>
              </a:rPr>
              <a:pPr/>
              <a:t>8</a:t>
            </a:fld>
            <a:endParaRPr lang="el-GR" altLang="el-GR" smtClean="0">
              <a:latin typeface="Tahoma" pitchFamily="34" charset="0"/>
            </a:endParaRPr>
          </a:p>
        </p:txBody>
      </p:sp>
      <p:sp>
        <p:nvSpPr>
          <p:cNvPr id="29701" name="Θέση περιεχομένου 2"/>
          <p:cNvSpPr>
            <a:spLocks noGrp="1"/>
          </p:cNvSpPr>
          <p:nvPr>
            <p:ph idx="1"/>
          </p:nvPr>
        </p:nvSpPr>
        <p:spPr>
          <a:xfrm>
            <a:off x="827088" y="1887538"/>
            <a:ext cx="7346950" cy="4022725"/>
          </a:xfrm>
        </p:spPr>
        <p:txBody>
          <a:bodyPr/>
          <a:lstStyle/>
          <a:p>
            <a:pPr eaLnBrk="1" hangingPunct="1"/>
            <a:r>
              <a:rPr lang="el-GR" altLang="el-GR" sz="2000" dirty="0" smtClean="0"/>
              <a:t>Γεγονός έναρξης παροχής της υπηρεσίας</a:t>
            </a:r>
            <a:r>
              <a:rPr lang="en-US" altLang="el-GR" sz="2000" dirty="0" smtClean="0"/>
              <a:t>:</a:t>
            </a:r>
          </a:p>
          <a:p>
            <a:pPr lvl="1" eaLnBrk="1" hangingPunct="1"/>
            <a:r>
              <a:rPr lang="el-GR" altLang="el-GR" sz="1800" dirty="0" smtClean="0"/>
              <a:t>Νέα περίοδος (π.χ. οικονομικό έτος)</a:t>
            </a:r>
            <a:endParaRPr lang="en-US" altLang="el-GR" sz="1800" dirty="0" smtClean="0"/>
          </a:p>
          <a:p>
            <a:pPr lvl="1" eaLnBrk="1" hangingPunct="1"/>
            <a:r>
              <a:rPr lang="el-GR" altLang="el-GR" sz="1800" dirty="0" smtClean="0"/>
              <a:t>Νέα αίτηση</a:t>
            </a:r>
            <a:endParaRPr lang="en-US" altLang="el-GR" sz="1800" dirty="0" smtClean="0"/>
          </a:p>
          <a:p>
            <a:pPr eaLnBrk="1" hangingPunct="1"/>
            <a:r>
              <a:rPr lang="el-GR" altLang="el-GR" sz="2000" dirty="0" smtClean="0"/>
              <a:t>Ενδεικτικά βήματα διαδικασίας</a:t>
            </a:r>
            <a:endParaRPr lang="en-US" altLang="el-GR" sz="2000" dirty="0" smtClean="0"/>
          </a:p>
          <a:p>
            <a:pPr lvl="1" eaLnBrk="1" hangingPunct="1"/>
            <a:r>
              <a:rPr lang="el-GR" altLang="el-GR" sz="1800" dirty="0" smtClean="0"/>
              <a:t>Συλλογή πληροφορίας</a:t>
            </a:r>
            <a:endParaRPr lang="en-US" altLang="el-GR" sz="1800" dirty="0" smtClean="0"/>
          </a:p>
          <a:p>
            <a:pPr lvl="1" eaLnBrk="1" hangingPunct="1"/>
            <a:r>
              <a:rPr lang="el-GR" altLang="el-GR" sz="1800" dirty="0" smtClean="0"/>
              <a:t>Επιβεβαίωση πληροφορίας</a:t>
            </a:r>
            <a:endParaRPr lang="en-US" altLang="el-GR" sz="1800" dirty="0" smtClean="0"/>
          </a:p>
          <a:p>
            <a:pPr eaLnBrk="1" hangingPunct="1"/>
            <a:r>
              <a:rPr lang="el-GR" altLang="el-GR" sz="2000" dirty="0" smtClean="0"/>
              <a:t>Αποτέλεσμα</a:t>
            </a:r>
            <a:endParaRPr lang="en-US" altLang="el-GR" sz="2000" dirty="0" smtClean="0"/>
          </a:p>
          <a:p>
            <a:pPr lvl="1" eaLnBrk="1" hangingPunct="1"/>
            <a:r>
              <a:rPr lang="el-GR" altLang="el-GR" sz="1800" dirty="0" smtClean="0"/>
              <a:t>Νέα πληροφορία</a:t>
            </a:r>
            <a:endParaRPr lang="en-US" altLang="el-GR" sz="1800" dirty="0" smtClean="0"/>
          </a:p>
          <a:p>
            <a:pPr lvl="1" eaLnBrk="1" hangingPunct="1"/>
            <a:r>
              <a:rPr lang="el-GR" altLang="el-GR" sz="1800" dirty="0" smtClean="0"/>
              <a:t>Μία ενέργεια</a:t>
            </a:r>
            <a:endParaRPr lang="en-US" altLang="el-GR" sz="1800" dirty="0" smtClean="0"/>
          </a:p>
          <a:p>
            <a:pPr lvl="1" eaLnBrk="1" hangingPunct="1"/>
            <a:r>
              <a:rPr lang="el-GR" altLang="el-GR" sz="1800" dirty="0" smtClean="0"/>
              <a:t>Μία απόφαση</a:t>
            </a:r>
            <a:endParaRPr lang="en-US" altLang="el-GR" sz="1800" dirty="0" smtClean="0"/>
          </a:p>
          <a:p>
            <a:pPr lvl="1" eaLnBrk="1" hangingPunct="1"/>
            <a:endParaRPr lang="en-US" altLang="el-GR" sz="1400" dirty="0" smtClean="0"/>
          </a:p>
          <a:p>
            <a:pPr lvl="1" eaLnBrk="1" hangingPunct="1"/>
            <a:endParaRPr lang="el-GR" altLang="el-GR" sz="1800" dirty="0" smtClean="0"/>
          </a:p>
        </p:txBody>
      </p:sp>
    </p:spTree>
    <p:extLst>
      <p:ext uri="{BB962C8B-B14F-4D97-AF65-F5344CB8AC3E}">
        <p14:creationId xmlns:p14="http://schemas.microsoft.com/office/powerpoint/2010/main" val="3726512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Τίτλος 1"/>
          <p:cNvSpPr>
            <a:spLocks noGrp="1"/>
          </p:cNvSpPr>
          <p:nvPr>
            <p:ph type="title"/>
          </p:nvPr>
        </p:nvSpPr>
        <p:spPr>
          <a:xfrm>
            <a:off x="1028700" y="765175"/>
            <a:ext cx="6646863" cy="1127125"/>
          </a:xfrm>
        </p:spPr>
        <p:txBody>
          <a:bodyPr/>
          <a:lstStyle/>
          <a:p>
            <a:pPr eaLnBrk="1" hangingPunct="1"/>
            <a:r>
              <a:rPr lang="el-GR" altLang="el-GR" sz="2800" dirty="0" smtClean="0"/>
              <a:t>Παράδειγμα </a:t>
            </a:r>
            <a:r>
              <a:rPr lang="el-GR" altLang="el-GR" dirty="0" smtClean="0"/>
              <a:t>Επιχειρησιακού Μοντέλου </a:t>
            </a:r>
            <a:r>
              <a:rPr lang="el-GR" altLang="el-GR" sz="2800" dirty="0" smtClean="0"/>
              <a:t>Δημόσιας Υπηρεσίας </a:t>
            </a:r>
            <a:r>
              <a:rPr lang="en-US" altLang="el-GR" sz="2800" dirty="0" smtClean="0"/>
              <a:t>:</a:t>
            </a:r>
            <a:br>
              <a:rPr lang="en-US" altLang="el-GR" sz="2800" dirty="0" smtClean="0"/>
            </a:br>
            <a:r>
              <a:rPr lang="el-GR" altLang="el-GR" sz="2800" dirty="0" smtClean="0"/>
              <a:t>Δήλωση φορολογία εισοδήματος</a:t>
            </a:r>
            <a:endParaRPr lang="en-US" altLang="el-GR" sz="2800" dirty="0" smtClean="0"/>
          </a:p>
        </p:txBody>
      </p:sp>
      <p:sp>
        <p:nvSpPr>
          <p:cNvPr id="30723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B10BF844-7D4F-4EF1-B8FE-C05EAB34ECF6}" type="slidenum">
              <a:rPr lang="el-GR" altLang="el-GR" smtClean="0">
                <a:latin typeface="Tahoma" pitchFamily="34" charset="0"/>
              </a:rPr>
              <a:pPr/>
              <a:t>9</a:t>
            </a:fld>
            <a:endParaRPr lang="el-GR" altLang="el-GR" smtClean="0">
              <a:latin typeface="Tahoma" pitchFamily="34" charset="0"/>
            </a:endParaRPr>
          </a:p>
        </p:txBody>
      </p:sp>
      <p:sp>
        <p:nvSpPr>
          <p:cNvPr id="30724" name="Θέση περιεχομένου 2"/>
          <p:cNvSpPr>
            <a:spLocks noGrp="1"/>
          </p:cNvSpPr>
          <p:nvPr>
            <p:ph idx="1"/>
          </p:nvPr>
        </p:nvSpPr>
        <p:spPr>
          <a:xfrm>
            <a:off x="1028700" y="1887538"/>
            <a:ext cx="7145338" cy="4022725"/>
          </a:xfrm>
        </p:spPr>
        <p:txBody>
          <a:bodyPr/>
          <a:lstStyle/>
          <a:p>
            <a:r>
              <a:rPr lang="el-GR" altLang="el-GR" sz="2400" dirty="0" smtClean="0"/>
              <a:t>Το </a:t>
            </a:r>
            <a:r>
              <a:rPr lang="el-GR" altLang="el-GR" sz="2400" b="1" dirty="0" smtClean="0"/>
              <a:t>γεγονός εκκίνησης </a:t>
            </a:r>
            <a:r>
              <a:rPr lang="el-GR" altLang="el-GR" sz="2400" dirty="0" smtClean="0"/>
              <a:t>είναι το νέο οικονομικό έτος</a:t>
            </a:r>
            <a:r>
              <a:rPr lang="en-US" altLang="el-GR" sz="2400" dirty="0" smtClean="0"/>
              <a:t>. </a:t>
            </a:r>
          </a:p>
          <a:p>
            <a:r>
              <a:rPr lang="el-GR" altLang="el-GR" sz="2400" dirty="0" smtClean="0"/>
              <a:t>Τα βασικά </a:t>
            </a:r>
            <a:r>
              <a:rPr lang="el-GR" altLang="el-GR" sz="2400" b="1" dirty="0" smtClean="0"/>
              <a:t>βήματα</a:t>
            </a:r>
            <a:r>
              <a:rPr lang="el-GR" altLang="el-GR" sz="2400" dirty="0" smtClean="0"/>
              <a:t> είναι </a:t>
            </a:r>
            <a:r>
              <a:rPr lang="en-US" altLang="el-GR" sz="2400" dirty="0" smtClean="0"/>
              <a:t>: </a:t>
            </a:r>
          </a:p>
          <a:p>
            <a:pPr lvl="1"/>
            <a:r>
              <a:rPr lang="el-GR" altLang="el-GR" sz="2100" dirty="0" smtClean="0"/>
              <a:t>Συλλογή πληροφορίας από τις αρμόδιες πηγές,</a:t>
            </a:r>
            <a:r>
              <a:rPr lang="en-GB" altLang="el-GR" sz="2100" dirty="0" smtClean="0"/>
              <a:t> </a:t>
            </a:r>
          </a:p>
          <a:p>
            <a:pPr lvl="1"/>
            <a:r>
              <a:rPr lang="el-GR" altLang="el-GR" sz="2100" dirty="0" smtClean="0"/>
              <a:t>Επιβεβαίωση της πληροφορίας από τον πολίτη,</a:t>
            </a:r>
            <a:r>
              <a:rPr lang="en-GB" altLang="el-GR" sz="2100" dirty="0" smtClean="0"/>
              <a:t> </a:t>
            </a:r>
          </a:p>
          <a:p>
            <a:pPr lvl="1"/>
            <a:r>
              <a:rPr lang="el-GR" altLang="el-GR" sz="2100" dirty="0" smtClean="0"/>
              <a:t>Έλεγχος της δήλωσης</a:t>
            </a:r>
            <a:r>
              <a:rPr lang="en-GB" altLang="el-GR" sz="2100" dirty="0" smtClean="0"/>
              <a:t> </a:t>
            </a:r>
          </a:p>
          <a:p>
            <a:r>
              <a:rPr lang="el-GR" altLang="el-GR" sz="2400" dirty="0" smtClean="0"/>
              <a:t>Το </a:t>
            </a:r>
            <a:r>
              <a:rPr lang="el-GR" altLang="el-GR" sz="2400" b="1" dirty="0"/>
              <a:t>α</a:t>
            </a:r>
            <a:r>
              <a:rPr lang="el-GR" altLang="el-GR" sz="2400" b="1" dirty="0" smtClean="0"/>
              <a:t>ποτέλεσμα</a:t>
            </a:r>
            <a:r>
              <a:rPr lang="el-GR" altLang="el-GR" sz="2400" dirty="0" smtClean="0"/>
              <a:t> είναι η απόφαση για το ποσό φορολογίας που αναλογεί στο εισόδημα του πολίτη</a:t>
            </a:r>
            <a:r>
              <a:rPr lang="en-US" altLang="el-GR" sz="2400" dirty="0" smtClean="0"/>
              <a:t>. </a:t>
            </a:r>
          </a:p>
          <a:p>
            <a:pPr lvl="1" eaLnBrk="1" hangingPunct="1"/>
            <a:endParaRPr lang="en-US" altLang="el-GR" sz="1400" dirty="0" smtClean="0"/>
          </a:p>
          <a:p>
            <a:pPr lvl="1" eaLnBrk="1" hangingPunct="1"/>
            <a:endParaRPr lang="el-GR" altLang="el-GR" sz="1800" dirty="0" smtClean="0"/>
          </a:p>
        </p:txBody>
      </p:sp>
    </p:spTree>
    <p:extLst>
      <p:ext uri="{BB962C8B-B14F-4D97-AF65-F5344CB8AC3E}">
        <p14:creationId xmlns:p14="http://schemas.microsoft.com/office/powerpoint/2010/main" val="366347972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1">
      <a:dk1>
        <a:sysClr val="windowText" lastClr="000000"/>
      </a:dk1>
      <a:lt1>
        <a:srgbClr val="FFFFFF"/>
      </a:lt1>
      <a:dk2>
        <a:srgbClr val="44546A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11438</TotalTime>
  <Words>581</Words>
  <Application>Microsoft Office PowerPoint</Application>
  <PresentationFormat>Προβολή στην οθόνη (4:3)</PresentationFormat>
  <Paragraphs>95</Paragraphs>
  <Slides>17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3" baseType="lpstr">
      <vt:lpstr>Arial</vt:lpstr>
      <vt:lpstr>Calibri</vt:lpstr>
      <vt:lpstr>Franklin Gothic Book</vt:lpstr>
      <vt:lpstr>Tahoma</vt:lpstr>
      <vt:lpstr>Wingdings</vt:lpstr>
      <vt:lpstr>Crop</vt:lpstr>
      <vt:lpstr>Έναρξη Ενότητας 1.2</vt:lpstr>
      <vt:lpstr>ΒΑΣΙΚΕΣ ΑΡΧΕΣ ΚΑΙ ΕΝΝΟΙΕΣ ΔιαλειτουργικΟτηταΣ</vt:lpstr>
      <vt:lpstr>Δημόσια Υπηρεσία </vt:lpstr>
      <vt:lpstr>Δημόσια υπηρεσία - χρήστες</vt:lpstr>
      <vt:lpstr>Τύποι δημοσίων υπηρεσιών</vt:lpstr>
      <vt:lpstr>Τύποι Δημοσίων Υπηρεσιών σε  Διασυνοριακό Επίπεδο</vt:lpstr>
      <vt:lpstr>Εμπλεκόμενοι σε μία Δημόσια Υπηρεσία</vt:lpstr>
      <vt:lpstr>Επιχειρησιακό Εννοιολογικό Μοντέλο Δημόσιας Υπηρεσίας</vt:lpstr>
      <vt:lpstr>Παράδειγμα Επιχειρησιακού Μοντέλου Δημόσιας Υπηρεσίας : Δήλωση φορολογία εισοδήματος</vt:lpstr>
      <vt:lpstr>Συστατικά στοιχεία - ρόλοι η-δημόσιας υπηρεσίας</vt:lpstr>
      <vt:lpstr>Παραδείγματα συστατικών στοιχείων –ρόλων μίας η-δημόσιας υπηρεσίας</vt:lpstr>
      <vt:lpstr>Παρουσίαση του PowerPoint</vt:lpstr>
      <vt:lpstr>Χρηματοδότηση</vt:lpstr>
      <vt:lpstr>Παρουσίαση του PowerPoint</vt:lpstr>
      <vt:lpstr>Σημείωμα Ιστορικού Εκδόσεων Έργου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Questionnaire structure</dc:title>
  <dc:creator>ΘΟΔΩΡΗΣ ΠΑΠΑΔΟΠΟΥΛΟΣ</dc:creator>
  <cp:lastModifiedBy>Μέρκος</cp:lastModifiedBy>
  <cp:revision>327</cp:revision>
  <dcterms:created xsi:type="dcterms:W3CDTF">2017-09-26T09:48:13Z</dcterms:created>
  <dcterms:modified xsi:type="dcterms:W3CDTF">2018-06-11T16:47:18Z</dcterms:modified>
</cp:coreProperties>
</file>