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8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28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2" autoAdjust="0"/>
    <p:restoredTop sz="90095" autoAdjust="0"/>
  </p:normalViewPr>
  <p:slideViewPr>
    <p:cSldViewPr snapToGrid="0">
      <p:cViewPr varScale="1">
        <p:scale>
          <a:sx n="101" d="100"/>
          <a:sy n="101" d="100"/>
        </p:scale>
        <p:origin x="1662" y="108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8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C6084-111E-4A31-ABCA-35D0EE6E895A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90A2-43FC-49C8-951B-59C48B3A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2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CDA59-D06C-4B75-9238-2222C53E0D1B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AFDF-7401-4DBD-9B2F-A93B66ED3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9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AFDF-7401-4DBD-9B2F-A93B66ED30ED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029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45544" y="6125841"/>
            <a:ext cx="6887499" cy="697963"/>
            <a:chOff x="645544" y="6125841"/>
            <a:chExt cx="6887499" cy="697963"/>
          </a:xfrm>
        </p:grpSpPr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65150" y="744538"/>
            <a:ext cx="8005763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563" y="1685820"/>
              <a:ext cx="3274412" cy="4408320"/>
            </a:xfrm>
            <a:custGeom>
              <a:avLst/>
              <a:gdLst>
                <a:gd name="T0" fmla="*/ 2147483647 w 10000"/>
                <a:gd name="T1" fmla="*/ 0 h 10000"/>
                <a:gd name="T2" fmla="*/ 2147483647 w 10000"/>
                <a:gd name="T3" fmla="*/ 0 h 10000"/>
                <a:gd name="T4" fmla="*/ 2147483647 w 10000"/>
                <a:gd name="T5" fmla="*/ 2147483647 h 10000"/>
                <a:gd name="T6" fmla="*/ 0 w 10000"/>
                <a:gd name="T7" fmla="*/ 2147483647 h 10000"/>
                <a:gd name="T8" fmla="*/ 0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6528" cy="4408319"/>
            </a:xfrm>
            <a:custGeom>
              <a:avLst/>
              <a:gdLst>
                <a:gd name="T0" fmla="*/ 2147483647 w 10002"/>
                <a:gd name="T1" fmla="*/ 0 h 10000"/>
                <a:gd name="T2" fmla="*/ 2147483647 w 10002"/>
                <a:gd name="T3" fmla="*/ 0 h 10000"/>
                <a:gd name="T4" fmla="*/ 2147483647 w 10002"/>
                <a:gd name="T5" fmla="*/ 2147483647 h 10000"/>
                <a:gd name="T6" fmla="*/ 2147483647 w 10002"/>
                <a:gd name="T7" fmla="*/ 2147483647 h 10000"/>
                <a:gd name="T8" fmla="*/ 0 w 10002"/>
                <a:gd name="T9" fmla="*/ 2147483647 h 10000"/>
                <a:gd name="T10" fmla="*/ 2147483647 w 10002"/>
                <a:gd name="T11" fmla="*/ 2147483647 h 10000"/>
                <a:gd name="T12" fmla="*/ 2147483647 w 10002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7" name="Picture 24" descr="http://ec.europa.eu/isa/images/title2012_en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18"/>
          <a:stretch>
            <a:fillRect/>
          </a:stretch>
        </p:blipFill>
        <p:spPr bwMode="auto">
          <a:xfrm>
            <a:off x="1619250" y="5621338"/>
            <a:ext cx="752475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European Commission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5732463"/>
            <a:ext cx="16383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136525"/>
            <a:ext cx="1554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Ορθογώνιο 10"/>
          <p:cNvSpPr>
            <a:spLocks noChangeArrowheads="1"/>
          </p:cNvSpPr>
          <p:nvPr userDrawn="1"/>
        </p:nvSpPr>
        <p:spPr bwMode="auto">
          <a:xfrm>
            <a:off x="5508625" y="6165850"/>
            <a:ext cx="3643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r>
              <a:rPr lang="en-GB" altLang="el-GR" b="1" smtClean="0"/>
              <a:t>Horizon 2020 - 688095 - SlideWiki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" y="6453188"/>
            <a:ext cx="1204913" cy="4048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72350" y="6453188"/>
            <a:ext cx="1198563" cy="404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15363-9AAF-4EBA-BC66-0F86B010C6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pic>
        <p:nvPicPr>
          <p:cNvPr id="1026" name="Picture 2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" y="39041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13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13488"/>
            <a:ext cx="13319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73C4-DB2A-4FD7-9DA2-7783341638D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6798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DBA3294-16DF-4A62-A790-8296DF99F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52953" y="549275"/>
            <a:ext cx="5981111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80EE78-8666-4D73-85F3-D2F2A665F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63601" y="1946282"/>
            <a:ext cx="736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/>
              <a:t>Επεξεργασία 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D22D248-0B6A-4542-B954-85986D9CCE4F}"/>
              </a:ext>
            </a:extLst>
          </p:cNvPr>
          <p:cNvSpPr/>
          <p:nvPr/>
        </p:nvSpPr>
        <p:spPr>
          <a:xfrm>
            <a:off x="358775" y="1026160"/>
            <a:ext cx="171450" cy="58318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8"/>
          <p:cNvGrpSpPr/>
          <p:nvPr userDrawn="1"/>
        </p:nvGrpSpPr>
        <p:grpSpPr>
          <a:xfrm>
            <a:off x="645544" y="6125841"/>
            <a:ext cx="7337313" cy="719113"/>
            <a:chOff x="645544" y="6125841"/>
            <a:chExt cx="7337313" cy="719113"/>
          </a:xfrm>
        </p:grpSpPr>
        <p:sp>
          <p:nvSpPr>
            <p:cNvPr id="6" name="Rectangle 16"/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44" y="213286"/>
            <a:ext cx="1449762" cy="777333"/>
          </a:xfrm>
          <a:prstGeom prst="rect">
            <a:avLst/>
          </a:prstGeom>
        </p:spPr>
      </p:pic>
      <p:pic>
        <p:nvPicPr>
          <p:cNvPr id="2050" name="Picture 2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5" y="109755"/>
            <a:ext cx="1537141" cy="8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35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2pPr>
      <a:lvl3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3pPr>
      <a:lvl4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4pPr>
      <a:lvl5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5pPr>
      <a:lvl6pPr marL="34284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6pPr>
      <a:lvl7pPr marL="68568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7pPr>
      <a:lvl8pPr marL="102852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8pPr>
      <a:lvl9pPr marL="137136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15464" indent="-215464" algn="l" defTabSz="514263" rtl="0" eaLnBrk="0" fontAlgn="base" hangingPunct="0">
        <a:lnSpc>
          <a:spcPct val="94000"/>
        </a:lnSpc>
        <a:spcBef>
          <a:spcPts val="563"/>
        </a:spcBef>
        <a:spcAft>
          <a:spcPts val="113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263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77139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2852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14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1285651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542781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9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99910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057042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788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314173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3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63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39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5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78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91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04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.2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09625" y="2204864"/>
            <a:ext cx="789622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fontAlgn="auto">
              <a:defRPr/>
            </a:pPr>
            <a:r>
              <a:rPr lang="el-GR" altLang="el-GR" sz="3200" b="1" dirty="0"/>
              <a:t>Δημόσιες η-υπηρεσίες –</a:t>
            </a:r>
            <a:r>
              <a:rPr lang="en-US" altLang="el-GR" sz="3200" b="1" dirty="0"/>
              <a:t> </a:t>
            </a:r>
            <a:r>
              <a:rPr lang="el-GR" altLang="el-GR" sz="3200" b="1" dirty="0"/>
              <a:t>Εννοιολογικό μοντέλο</a:t>
            </a:r>
            <a:endParaRPr lang="el-GR" altLang="el-GR" sz="3200" dirty="0"/>
          </a:p>
        </p:txBody>
      </p:sp>
    </p:spTree>
    <p:extLst>
      <p:ext uri="{BB962C8B-B14F-4D97-AF65-F5344CB8AC3E}">
        <p14:creationId xmlns:p14="http://schemas.microsoft.com/office/powerpoint/2010/main" val="226937531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00113" y="809395"/>
            <a:ext cx="6775450" cy="812800"/>
          </a:xfrm>
        </p:spPr>
        <p:txBody>
          <a:bodyPr/>
          <a:lstStyle/>
          <a:p>
            <a:r>
              <a:rPr lang="el-GR" altLang="el-GR" dirty="0" smtClean="0"/>
              <a:t>Συστατικά στοιχεία - ρόλοι η-δημόσιας υπηρεσίας</a:t>
            </a:r>
            <a:endParaRPr lang="en-US" altLang="el-GR" dirty="0" smtClean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900113" y="1978244"/>
            <a:ext cx="7559675" cy="4022725"/>
          </a:xfrm>
        </p:spPr>
        <p:txBody>
          <a:bodyPr>
            <a:normAutofit/>
          </a:bodyPr>
          <a:lstStyle/>
          <a:p>
            <a:pPr marL="398462" lvl="1" indent="0">
              <a:buFont typeface="Franklin Gothic Book" pitchFamily="34" charset="0"/>
              <a:buNone/>
              <a:defRPr/>
            </a:pPr>
            <a:r>
              <a:rPr lang="el-GR" sz="2800" b="1" dirty="0" smtClean="0"/>
              <a:t>Ένα αποτέλεσμα  </a:t>
            </a:r>
            <a:r>
              <a:rPr lang="en-US" sz="2800" b="1" dirty="0" smtClean="0"/>
              <a:t>/ </a:t>
            </a:r>
            <a:r>
              <a:rPr lang="el-GR" sz="2800" b="1" dirty="0" smtClean="0"/>
              <a:t>απόφαση</a:t>
            </a:r>
            <a:endParaRPr lang="en-US" sz="2800" b="1" dirty="0"/>
          </a:p>
          <a:p>
            <a:pPr lvl="1">
              <a:defRPr/>
            </a:pPr>
            <a:endParaRPr lang="en-US" sz="2800" b="1" dirty="0"/>
          </a:p>
          <a:p>
            <a:pPr marL="398462" lvl="1" indent="0">
              <a:buFont typeface="Franklin Gothic Book" pitchFamily="34" charset="0"/>
              <a:buNone/>
              <a:defRPr/>
            </a:pPr>
            <a:r>
              <a:rPr lang="en-US" sz="2800" b="1" dirty="0"/>
              <a:t>	</a:t>
            </a:r>
            <a:r>
              <a:rPr lang="el-GR" sz="2800" b="1" dirty="0" smtClean="0"/>
              <a:t> Έναν «υπεύθυνο» (</a:t>
            </a:r>
            <a:r>
              <a:rPr lang="en-US" sz="2800" b="1" dirty="0" smtClean="0"/>
              <a:t>owner</a:t>
            </a:r>
            <a:r>
              <a:rPr lang="el-GR" sz="2800" b="1" dirty="0" smtClean="0"/>
              <a:t>) της υπηρεσίας</a:t>
            </a:r>
            <a:endParaRPr lang="en-US" sz="2800" b="1" dirty="0"/>
          </a:p>
          <a:p>
            <a:pPr lvl="1">
              <a:defRPr/>
            </a:pPr>
            <a:endParaRPr lang="en-US" sz="2800" b="1" dirty="0"/>
          </a:p>
          <a:p>
            <a:pPr marL="398462" lvl="1" indent="0">
              <a:buFont typeface="Franklin Gothic Book" pitchFamily="34" charset="0"/>
              <a:buNone/>
              <a:defRPr/>
            </a:pPr>
            <a:r>
              <a:rPr lang="en-US" sz="2800" b="1" dirty="0"/>
              <a:t>	</a:t>
            </a:r>
            <a:r>
              <a:rPr lang="el-GR" sz="2800" b="1" dirty="0" smtClean="0"/>
              <a:t>	Μια βασική ομάδα χρηστών</a:t>
            </a:r>
            <a:endParaRPr lang="en-US" sz="2800" b="1" dirty="0"/>
          </a:p>
          <a:p>
            <a:pPr lvl="1">
              <a:defRPr/>
            </a:pPr>
            <a:endParaRPr lang="en-US" sz="2800" b="1" dirty="0"/>
          </a:p>
          <a:p>
            <a:pPr marL="398462" lvl="1" indent="0">
              <a:buFont typeface="Franklin Gothic Book" pitchFamily="34" charset="0"/>
              <a:buNone/>
              <a:defRPr/>
            </a:pPr>
            <a:r>
              <a:rPr lang="en-US" sz="2800" b="1" dirty="0"/>
              <a:t>		</a:t>
            </a:r>
            <a:r>
              <a:rPr lang="el-GR" sz="2800" b="1" dirty="0" smtClean="0"/>
              <a:t>	Μια οπτική </a:t>
            </a:r>
            <a:r>
              <a:rPr lang="el-GR" sz="2800" b="1" dirty="0" err="1" smtClean="0"/>
              <a:t>διεπαφή</a:t>
            </a:r>
            <a:r>
              <a:rPr lang="el-GR" sz="2800" b="1" dirty="0" smtClean="0"/>
              <a:t> για τον χρήστη</a:t>
            </a:r>
            <a:endParaRPr lang="en-US" sz="2800" b="1" dirty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80364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10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0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409704" y="406400"/>
            <a:ext cx="6775450" cy="1027113"/>
          </a:xfrm>
        </p:spPr>
        <p:txBody>
          <a:bodyPr/>
          <a:lstStyle/>
          <a:p>
            <a:r>
              <a:rPr lang="el-GR" altLang="el-GR" dirty="0" smtClean="0"/>
              <a:t>Παραδείγματα συστατικών στοιχείων –ρόλων μίας η-δημόσιας υπηρεσίας</a:t>
            </a:r>
            <a:endParaRPr lang="en-US" altLang="el-GR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00113" y="1557338"/>
            <a:ext cx="7848600" cy="4022725"/>
          </a:xfrm>
        </p:spPr>
        <p:txBody>
          <a:bodyPr/>
          <a:lstStyle/>
          <a:p>
            <a:r>
              <a:rPr lang="el-GR" altLang="el-GR" sz="2400" dirty="0" smtClean="0"/>
              <a:t>Πολίτες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end user group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που έχουν πρόσβαση στο ιατρικό τους φάκελο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service outcome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από τη διαδικτυακή πύλη της ηλεκτρονικής </a:t>
            </a:r>
            <a:r>
              <a:rPr lang="el-GR" altLang="el-GR" sz="2400" dirty="0" err="1" smtClean="0"/>
              <a:t>συνταγογράφησης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interface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που παρέχει η ΗΔΙΚΑ</a:t>
            </a:r>
            <a:r>
              <a:rPr lang="en-US" altLang="el-GR" sz="2400" dirty="0" smtClean="0"/>
              <a:t> (</a:t>
            </a:r>
            <a:r>
              <a:rPr lang="en-US" altLang="el-GR" sz="2400" b="1" dirty="0" smtClean="0"/>
              <a:t>owner</a:t>
            </a:r>
            <a:r>
              <a:rPr lang="en-US" altLang="el-GR" sz="2400" dirty="0" smtClean="0"/>
              <a:t>); </a:t>
            </a:r>
          </a:p>
          <a:p>
            <a:r>
              <a:rPr lang="el-GR" altLang="el-GR" sz="2400" dirty="0" smtClean="0"/>
              <a:t>Οι επιχειρήσεις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end user group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που πληρώνουν για να κατοχυρώσουν τα λογότυπα τους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service outcome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στο διαδικτυακό τόπο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interface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της Γενικής Γραμματείας Εμπορίου και Καταναλωτή</a:t>
            </a:r>
            <a:r>
              <a:rPr lang="en-US" altLang="el-GR" sz="2400" dirty="0" smtClean="0"/>
              <a:t> (</a:t>
            </a:r>
            <a:r>
              <a:rPr lang="en-US" altLang="el-GR" sz="2400" b="1" dirty="0" smtClean="0"/>
              <a:t>owner</a:t>
            </a:r>
            <a:r>
              <a:rPr lang="en-US" altLang="el-GR" sz="2400" dirty="0" smtClean="0"/>
              <a:t>) </a:t>
            </a:r>
          </a:p>
          <a:p>
            <a:r>
              <a:rPr lang="el-GR" altLang="el-GR" sz="2400" dirty="0" smtClean="0"/>
              <a:t>Υπηρεσίες μεταφορών της Δημόσιας Διοίκησης </a:t>
            </a:r>
            <a:r>
              <a:rPr lang="en-US" altLang="el-GR" sz="2400" dirty="0" smtClean="0"/>
              <a:t>(</a:t>
            </a:r>
            <a:r>
              <a:rPr lang="en-US" altLang="el-GR" sz="2400" b="1" dirty="0" smtClean="0"/>
              <a:t>end user group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που λαμβάνουν στοιχεία για οχήματα που είναι καταχωρημένα στην ΕΕ</a:t>
            </a:r>
            <a:r>
              <a:rPr lang="en-US" altLang="el-GR" sz="2400" dirty="0" smtClean="0"/>
              <a:t> (</a:t>
            </a:r>
            <a:r>
              <a:rPr lang="en-US" altLang="el-GR" sz="2400" b="1" dirty="0" smtClean="0"/>
              <a:t>service outcome</a:t>
            </a:r>
            <a:r>
              <a:rPr lang="en-US" altLang="el-GR" sz="2400" dirty="0" smtClean="0"/>
              <a:t>) </a:t>
            </a:r>
            <a:r>
              <a:rPr lang="el-GR" altLang="el-GR" sz="2400" dirty="0" smtClean="0"/>
              <a:t>από το σύστημα της υπηρεσίας </a:t>
            </a:r>
            <a:r>
              <a:rPr lang="en-US" altLang="el-GR" sz="2400" dirty="0" smtClean="0"/>
              <a:t> EUCARIS (</a:t>
            </a:r>
            <a:r>
              <a:rPr lang="en-US" altLang="el-GR" sz="2400" b="1" dirty="0" smtClean="0"/>
              <a:t>owner</a:t>
            </a:r>
            <a:r>
              <a:rPr lang="en-US" altLang="el-GR" sz="2400" dirty="0" smtClean="0"/>
              <a:t>). </a:t>
            </a:r>
          </a:p>
          <a:p>
            <a:pPr lvl="2"/>
            <a:endParaRPr lang="en-US" altLang="el-GR" sz="12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5633E1BF-34FB-49DD-832F-270FAA1D2E37}" type="slidenum">
              <a:rPr lang="en-US" altLang="el-GR" smtClean="0">
                <a:solidFill>
                  <a:schemeClr val="tx2"/>
                </a:solidFill>
              </a:rPr>
              <a:pPr/>
              <a:t>11</a:t>
            </a:fld>
            <a:endParaRPr lang="en-US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5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.2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098577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362595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8137901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418335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2013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728260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688" y="1789113"/>
            <a:ext cx="6270625" cy="2097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2800" b="1" dirty="0" smtClean="0"/>
              <a:t>ΒΑΣΙΚΕΣ ΑΡΧΕΣ ΚΑΙ ΕΝΝΟΙΕΣ </a:t>
            </a:r>
            <a:r>
              <a:rPr lang="el-GR" altLang="el-GR" sz="2800" b="1" dirty="0" err="1" smtClean="0"/>
              <a:t>ΔιαλειτουργικΟτηταΣ</a:t>
            </a:r>
            <a:endParaRPr lang="el-GR" altLang="el-GR" sz="2800" dirty="0"/>
          </a:p>
        </p:txBody>
      </p:sp>
      <p:sp>
        <p:nvSpPr>
          <p:cNvPr id="19459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9775" y="3956050"/>
            <a:ext cx="5124450" cy="108585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l-GR" altLang="el-GR" b="1" dirty="0"/>
              <a:t>Δημόσιες η-υπηρεσίες </a:t>
            </a:r>
            <a:r>
              <a:rPr lang="el-GR" altLang="el-GR" b="1" dirty="0" smtClean="0"/>
              <a:t>–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Εννοιολογικό μοντέλο</a:t>
            </a:r>
            <a:endParaRPr lang="el-GR" altLang="el-GR" dirty="0"/>
          </a:p>
        </p:txBody>
      </p:sp>
      <p:sp>
        <p:nvSpPr>
          <p:cNvPr id="23556" name="Θέση αριθμού διαφάνειας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B962C925-0AE8-4EE9-BDE0-39D66EC5FF28}" type="slidenum">
              <a:rPr lang="el-GR" altLang="el-GR" smtClean="0">
                <a:solidFill>
                  <a:schemeClr val="bg2"/>
                </a:solidFill>
                <a:latin typeface="Tahoma" pitchFamily="34" charset="0"/>
              </a:rPr>
              <a:pPr/>
              <a:t>2</a:t>
            </a:fld>
            <a:endParaRPr lang="el-GR" altLang="el-GR" smtClean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5" name="Θέση αριθμού διαφάνειας 3"/>
          <p:cNvSpPr txBox="1">
            <a:spLocks/>
          </p:cNvSpPr>
          <p:nvPr/>
        </p:nvSpPr>
        <p:spPr bwMode="auto">
          <a:xfrm>
            <a:off x="8362950" y="5904598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2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835150" y="406400"/>
            <a:ext cx="5840413" cy="1027113"/>
          </a:xfrm>
        </p:spPr>
        <p:txBody>
          <a:bodyPr/>
          <a:lstStyle/>
          <a:p>
            <a:r>
              <a:rPr lang="el-GR" altLang="el-GR" dirty="0" smtClean="0"/>
              <a:t>Δημόσια Υπηρεσία </a:t>
            </a:r>
            <a:endParaRPr lang="en-US" altLang="el-GR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E64FA24-522D-4D25-9DAF-F3936CF779E0}" type="slidenum">
              <a:rPr lang="en-US" altLang="el-GR" smtClean="0">
                <a:solidFill>
                  <a:schemeClr val="tx2"/>
                </a:solidFill>
              </a:rPr>
              <a:pPr/>
              <a:t>3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l-GR" altLang="el-GR" sz="2800" dirty="0" err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Ηλ</a:t>
            </a:r>
            <a:r>
              <a:rPr lang="el-GR" altLang="el-GR" sz="28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-Διακυβέρνηση σημαίνει </a:t>
            </a:r>
            <a:r>
              <a:rPr lang="el-GR" altLang="el-GR" sz="2800" dirty="0" smtClean="0">
                <a:solidFill>
                  <a:srgbClr val="000000"/>
                </a:solidFill>
              </a:rPr>
              <a:t>Υπηρεσίες </a:t>
            </a:r>
            <a:endParaRPr lang="en-US" altLang="el-GR" sz="2800" dirty="0" smtClean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l-GR" altLang="el-GR" sz="2800" b="1" dirty="0" smtClean="0"/>
              <a:t>Υπηρεσία</a:t>
            </a:r>
            <a:r>
              <a:rPr lang="en-US" altLang="el-GR" sz="2800" dirty="0" smtClean="0"/>
              <a:t>: </a:t>
            </a:r>
            <a:r>
              <a:rPr lang="el-GR" altLang="el-GR" sz="2800" dirty="0" smtClean="0"/>
              <a:t>παροχή συγκεκριμένου αποτελέσματος</a:t>
            </a:r>
            <a:r>
              <a:rPr lang="en-US" altLang="el-GR" sz="2800" dirty="0" smtClean="0"/>
              <a:t>,</a:t>
            </a:r>
            <a:br>
              <a:rPr lang="en-US" altLang="el-GR" sz="2800" dirty="0" smtClean="0"/>
            </a:br>
            <a:r>
              <a:rPr lang="el-GR" altLang="el-GR" sz="2800" dirty="0" smtClean="0"/>
              <a:t>που επιθυμεί να λάβει ένας πολίτης ή μία επιχείρηση από έναν οργανισμό της ΔΔ </a:t>
            </a:r>
          </a:p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"/>
            </a:pPr>
            <a:r>
              <a:rPr lang="el-GR" altLang="el-GR" sz="2800" dirty="0" smtClean="0"/>
              <a:t>Η ολοκλήρωση μίας Υπηρεσίας συνίσταται στην εκτέλεση κάποιων διαδικασιών </a:t>
            </a:r>
          </a:p>
          <a:p>
            <a:endParaRPr lang="en-US" altLang="el-GR" dirty="0" smtClean="0"/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3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12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/>
          </p:nvPr>
        </p:nvSpPr>
        <p:spPr>
          <a:xfrm>
            <a:off x="1539875" y="765175"/>
            <a:ext cx="6127750" cy="792163"/>
          </a:xfrm>
        </p:spPr>
        <p:txBody>
          <a:bodyPr/>
          <a:lstStyle/>
          <a:p>
            <a:pPr algn="ctr" eaLnBrk="1" hangingPunct="1"/>
            <a:r>
              <a:rPr lang="el-GR" altLang="el-GR" sz="2400" b="1" dirty="0" smtClean="0"/>
              <a:t>Δημόσια υπηρεσία - χρήστες</a:t>
            </a:r>
          </a:p>
        </p:txBody>
      </p:sp>
      <p:sp>
        <p:nvSpPr>
          <p:cNvPr id="25603" name="Θέση περιεχομένου 2"/>
          <p:cNvSpPr>
            <a:spLocks noGrp="1"/>
          </p:cNvSpPr>
          <p:nvPr>
            <p:ph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eaLnBrk="1" hangingPunct="1"/>
            <a:r>
              <a:rPr lang="el-GR" altLang="el-GR" sz="2700" dirty="0" smtClean="0"/>
              <a:t>Δημόσια υπηρεσία</a:t>
            </a:r>
            <a:r>
              <a:rPr lang="en-US" altLang="el-GR" sz="2700" dirty="0" smtClean="0"/>
              <a:t>:</a:t>
            </a:r>
          </a:p>
          <a:p>
            <a:pPr lvl="1" eaLnBrk="1" hangingPunct="1"/>
            <a:r>
              <a:rPr lang="el-GR" altLang="el-GR" sz="1800" dirty="0" smtClean="0"/>
              <a:t>Δραστηριότητα σημαντική </a:t>
            </a:r>
            <a:r>
              <a:rPr lang="el-GR" altLang="el-GR" sz="1800" dirty="0"/>
              <a:t>η</a:t>
            </a:r>
            <a:r>
              <a:rPr lang="el-GR" altLang="el-GR" sz="1800" dirty="0" smtClean="0"/>
              <a:t> οποία δεν θα παρέχονταν αν δεν διαμεσολαβούσε ο Δημόσιος Τομέας</a:t>
            </a:r>
          </a:p>
          <a:p>
            <a:pPr eaLnBrk="1" hangingPunct="1"/>
            <a:r>
              <a:rPr lang="el-GR" altLang="el-GR" sz="2700" dirty="0" smtClean="0"/>
              <a:t>Ποιος είναι ο τελικός χρήστης μίας Δημόσιας Υπηρεσίας;</a:t>
            </a:r>
            <a:endParaRPr lang="en-US" altLang="el-GR" sz="2700" dirty="0" smtClean="0"/>
          </a:p>
          <a:p>
            <a:pPr lvl="1" eaLnBrk="1" hangingPunct="1"/>
            <a:r>
              <a:rPr lang="el-GR" altLang="el-GR" sz="1800" dirty="0" smtClean="0"/>
              <a:t>Πολίτες,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Επιχειρήσεις,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Άλλοι φορείς της Δημόσιας Διοίκησης.</a:t>
            </a:r>
          </a:p>
        </p:txBody>
      </p:sp>
      <p:sp>
        <p:nvSpPr>
          <p:cNvPr id="25604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4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7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68538" y="406400"/>
            <a:ext cx="5407025" cy="1027113"/>
          </a:xfrm>
        </p:spPr>
        <p:txBody>
          <a:bodyPr/>
          <a:lstStyle/>
          <a:p>
            <a:r>
              <a:rPr lang="el-GR" altLang="el-GR" sz="3200" b="1" dirty="0"/>
              <a:t>Τύποι δημοσίων υπηρεσιών</a:t>
            </a:r>
            <a:endParaRPr lang="en-US" altLang="el-GR" sz="3200" b="1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D5496EA-6A30-425E-881A-63447123BA72}" type="slidenum">
              <a:rPr lang="en-US" altLang="el-GR" smtClean="0">
                <a:solidFill>
                  <a:schemeClr val="tx2"/>
                </a:solidFill>
              </a:rPr>
              <a:pPr/>
              <a:t>5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559675" cy="4022725"/>
          </a:xfrm>
        </p:spPr>
        <p:txBody>
          <a:bodyPr>
            <a:normAutofit/>
          </a:bodyPr>
          <a:lstStyle/>
          <a:p>
            <a:pPr lvl="1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n-US" sz="17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Δημόσια Διοίκηση 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altLang="el-GR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ρος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</a:t>
            </a:r>
            <a:r>
              <a:rPr lang="en-US" altLang="el-GR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ιχείρηση</a:t>
            </a: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(Administration to Business - A2B)</a:t>
            </a:r>
          </a:p>
          <a:p>
            <a:pPr lvl="2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Εθνικό σύστημα ηλεκτρονικών δημόσιων προμηθειών</a:t>
            </a:r>
            <a:endParaRPr lang="en-US" altLang="el-GR" sz="20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Δημόσια Διοίκηση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altLang="el-GR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ρος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Πολίτη</a:t>
            </a: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(Administration to Citizen - A2C)	</a:t>
            </a:r>
            <a:endParaRPr lang="el-GR" altLang="el-GR" sz="24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Υπηρεσίες φορολόγησης, υπηρεσίες κοινωνικής ασφάλισης</a:t>
            </a:r>
          </a:p>
          <a:p>
            <a:pPr lvl="2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Περιλαμβάνεται η περίπτωση που ο πολίτης είναι υπάλληλος π.χ. </a:t>
            </a:r>
            <a:r>
              <a:rPr lang="el-GR" altLang="el-GR" sz="20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Συστήματα προσωπικού και μισθοδοσίας </a:t>
            </a:r>
            <a:r>
              <a:rPr lang="el-GR" altLang="el-GR" sz="20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(</a:t>
            </a:r>
            <a:r>
              <a:rPr lang="el-GR" altLang="el-GR" sz="2000" dirty="0" err="1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Government</a:t>
            </a:r>
            <a:r>
              <a:rPr lang="el-GR" altLang="el-GR" sz="20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to</a:t>
            </a:r>
            <a:r>
              <a:rPr lang="el-GR" altLang="el-GR" sz="20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Employee</a:t>
            </a:r>
            <a:r>
              <a:rPr lang="el-GR" altLang="el-GR" sz="20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- A2E)</a:t>
            </a:r>
          </a:p>
          <a:p>
            <a:pPr lvl="1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Δημόσια Διοίκηση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altLang="el-GR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ρος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Δημόσια Διοίκηση</a:t>
            </a: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altLang="el-GR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(Administration to Administration - A2A)</a:t>
            </a:r>
          </a:p>
          <a:p>
            <a:pPr lvl="2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Εθνικό σύστημα παρακολούθησης εκτέλεσης προϋπολογισμού (Γενικό Λογιστήριο του Κράτους) </a:t>
            </a:r>
            <a:b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altLang="el-G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altLang="el-GR" sz="20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endParaRPr lang="en-US" altLang="el-GR" sz="23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lnSpc>
                <a:spcPct val="74000"/>
              </a:lnSpc>
              <a:spcBef>
                <a:spcPts val="400"/>
              </a:spcBef>
              <a:buClr>
                <a:srgbClr val="FF0000"/>
              </a:buClr>
              <a:buSzPct val="55000"/>
              <a:buFont typeface="Wingdings" pitchFamily="2" charset="2"/>
              <a:buChar char=""/>
            </a:pPr>
            <a:endParaRPr lang="en-US" altLang="el-GR" sz="23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74000"/>
              </a:lnSpc>
            </a:pPr>
            <a:endParaRPr lang="en-US" altLang="el-GR" sz="15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5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59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7D93FB4-8B2F-426A-A0C7-2DF2D268AF91}" type="slidenum">
              <a:rPr lang="en-US" altLang="el-GR" smtClean="0">
                <a:solidFill>
                  <a:schemeClr val="tx2"/>
                </a:solidFill>
                <a:cs typeface="Arial" pitchFamily="34" charset="0"/>
              </a:rPr>
              <a:pPr/>
              <a:t>6</a:t>
            </a:fld>
            <a:endParaRPr lang="en-US" altLang="el-GR" smtClean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2765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1206500"/>
            <a:ext cx="5332413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Τίτλος 1"/>
          <p:cNvSpPr>
            <a:spLocks noGrp="1"/>
          </p:cNvSpPr>
          <p:nvPr>
            <p:ph type="title"/>
          </p:nvPr>
        </p:nvSpPr>
        <p:spPr>
          <a:xfrm>
            <a:off x="836613" y="333375"/>
            <a:ext cx="6640512" cy="792163"/>
          </a:xfrm>
        </p:spPr>
        <p:txBody>
          <a:bodyPr/>
          <a:lstStyle/>
          <a:p>
            <a:pPr algn="ctr" eaLnBrk="1" hangingPunct="1"/>
            <a:r>
              <a:rPr lang="el-GR" altLang="el-GR" sz="2400" b="1" dirty="0" smtClean="0"/>
              <a:t>Τύποι Δημοσίων Υπηρεσιών σε </a:t>
            </a:r>
            <a:br>
              <a:rPr lang="el-GR" altLang="el-GR" sz="2400" b="1" dirty="0" smtClean="0"/>
            </a:br>
            <a:r>
              <a:rPr lang="el-GR" altLang="el-GR" sz="2400" b="1" dirty="0" smtClean="0"/>
              <a:t>Διασυνοριακό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175303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582057" y="406400"/>
            <a:ext cx="6093506" cy="1027113"/>
          </a:xfrm>
        </p:spPr>
        <p:txBody>
          <a:bodyPr/>
          <a:lstStyle/>
          <a:p>
            <a:pPr algn="ctr"/>
            <a:r>
              <a:rPr lang="el-GR" altLang="el-GR" dirty="0" smtClean="0"/>
              <a:t>Εμπλεκόμενοι σε μία Δημόσια Υπηρεσία</a:t>
            </a:r>
            <a:endParaRPr lang="en-US" altLang="el-GR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935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B9FA65C8-90AF-403F-87C7-C3A35954470B}" type="slidenum">
              <a:rPr lang="en-US" altLang="el-GR" smtClean="0">
                <a:solidFill>
                  <a:schemeClr val="tx2"/>
                </a:solidFill>
              </a:rPr>
              <a:pPr/>
              <a:t>7</a:t>
            </a:fld>
            <a:endParaRPr lang="en-US" altLang="el-GR" smtClean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559675" cy="4022725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"/>
              <a:defRPr/>
            </a:pPr>
            <a:r>
              <a:rPr lang="el-GR" altLang="el-GR" sz="2800" dirty="0"/>
              <a:t>Μια </a:t>
            </a:r>
            <a:r>
              <a:rPr lang="el-GR" altLang="el-GR" sz="2800" dirty="0" smtClean="0"/>
              <a:t>δημόσια υπηρεσία </a:t>
            </a:r>
            <a:r>
              <a:rPr lang="el-GR" altLang="el-GR" sz="2800" dirty="0"/>
              <a:t>έχει</a:t>
            </a:r>
            <a:r>
              <a:rPr lang="en-US" altLang="el-GR" sz="2800" dirty="0"/>
              <a:t>: </a:t>
            </a:r>
          </a:p>
          <a:p>
            <a:pPr marL="855662" lvl="1" indent="-457200">
              <a:spcBef>
                <a:spcPts val="400"/>
              </a:spcBef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l-GR" altLang="el-GR" sz="2400" b="1" dirty="0">
                <a:solidFill>
                  <a:schemeClr val="tx1"/>
                </a:solidFill>
              </a:rPr>
              <a:t>Χρήστη</a:t>
            </a:r>
            <a:r>
              <a:rPr lang="el-GR" altLang="el-GR" sz="2400" dirty="0">
                <a:solidFill>
                  <a:schemeClr val="tx1"/>
                </a:solidFill>
              </a:rPr>
              <a:t>: Πολίτης ή επιχείρηση ή </a:t>
            </a:r>
            <a:r>
              <a:rPr lang="el-GR" altLang="el-GR" sz="2400" dirty="0" smtClean="0">
                <a:solidFill>
                  <a:schemeClr val="tx1"/>
                </a:solidFill>
              </a:rPr>
              <a:t>άλλος </a:t>
            </a:r>
            <a:r>
              <a:rPr lang="el-GR" altLang="el-GR" sz="2400" dirty="0">
                <a:solidFill>
                  <a:schemeClr val="tx1"/>
                </a:solidFill>
              </a:rPr>
              <a:t>φορέας της ΔΔ. </a:t>
            </a:r>
            <a:r>
              <a:rPr lang="el-GR" altLang="el-GR" sz="2400" dirty="0" smtClean="0">
                <a:solidFill>
                  <a:schemeClr val="tx1"/>
                </a:solidFill>
              </a:rPr>
              <a:t>Για πολύπλοκες υπηρεσίες, </a:t>
            </a:r>
            <a:r>
              <a:rPr lang="el-GR" altLang="el-GR" sz="2400" dirty="0">
                <a:solidFill>
                  <a:schemeClr val="tx1"/>
                </a:solidFill>
              </a:rPr>
              <a:t>χρήστες είναι και άλλες μονάδες ή στελέχη του ιδίου Φορέα</a:t>
            </a:r>
            <a:endParaRPr lang="en-US" altLang="el-GR" sz="2400" dirty="0">
              <a:solidFill>
                <a:schemeClr val="tx1"/>
              </a:solidFill>
            </a:endParaRPr>
          </a:p>
          <a:p>
            <a:pPr marL="855662" lvl="1" indent="-457200">
              <a:spcBef>
                <a:spcPts val="400"/>
              </a:spcBef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l-GR" altLang="el-GR" sz="2400" b="1" dirty="0" err="1">
                <a:solidFill>
                  <a:schemeClr val="tx1"/>
                </a:solidFill>
              </a:rPr>
              <a:t>Πάροχο</a:t>
            </a:r>
            <a:r>
              <a:rPr lang="el-GR" altLang="el-GR" sz="2400" dirty="0">
                <a:solidFill>
                  <a:schemeClr val="tx1"/>
                </a:solidFill>
              </a:rPr>
              <a:t>: Υπηρεσιακή </a:t>
            </a:r>
            <a:r>
              <a:rPr lang="el-GR" altLang="el-GR" sz="2400" dirty="0" smtClean="0">
                <a:solidFill>
                  <a:schemeClr val="tx1"/>
                </a:solidFill>
              </a:rPr>
              <a:t>Μονάδα, </a:t>
            </a:r>
            <a:r>
              <a:rPr lang="el-GR" altLang="el-GR" sz="2400" dirty="0">
                <a:solidFill>
                  <a:schemeClr val="tx1"/>
                </a:solidFill>
              </a:rPr>
              <a:t>που παρέχει την υπηρεσία </a:t>
            </a:r>
            <a:endParaRPr lang="el-GR" altLang="el-GR" sz="2400" dirty="0" smtClean="0">
              <a:solidFill>
                <a:schemeClr val="tx1"/>
              </a:solidFill>
            </a:endParaRPr>
          </a:p>
          <a:p>
            <a:pPr marL="855662" lvl="1" indent="-457200">
              <a:spcBef>
                <a:spcPts val="400"/>
              </a:spcBef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l-GR" altLang="el-GR" sz="2400" b="1" dirty="0" smtClean="0">
                <a:solidFill>
                  <a:schemeClr val="tx1"/>
                </a:solidFill>
              </a:rPr>
              <a:t>Ρυθμιστή</a:t>
            </a:r>
            <a:r>
              <a:rPr lang="el-GR" altLang="el-GR" sz="2400" dirty="0">
                <a:solidFill>
                  <a:schemeClr val="tx1"/>
                </a:solidFill>
              </a:rPr>
              <a:t>: Τουλάχιστον μια Υπηρεσιακή </a:t>
            </a:r>
            <a:r>
              <a:rPr lang="el-GR" altLang="el-GR" sz="2400" dirty="0" smtClean="0">
                <a:solidFill>
                  <a:schemeClr val="tx1"/>
                </a:solidFill>
              </a:rPr>
              <a:t>Μονάδα, που </a:t>
            </a:r>
            <a:r>
              <a:rPr lang="el-GR" altLang="el-GR" sz="2400" dirty="0">
                <a:solidFill>
                  <a:schemeClr val="tx1"/>
                </a:solidFill>
              </a:rPr>
              <a:t>είναι αρμόδια για το ρυθμιστικό πλαίσιο </a:t>
            </a:r>
            <a:endParaRPr lang="en-US" altLang="el-GR" sz="2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6F3C814-A1E9-4541-909B-FD5A876C06C1}" type="slidenum">
              <a:rPr lang="el-GR" altLang="el-GR" smtClean="0">
                <a:latin typeface="Tahoma" pitchFamily="34" charset="0"/>
              </a:rPr>
              <a:pPr/>
              <a:t>7</a:t>
            </a:fld>
            <a:endParaRPr lang="el-GR" altLang="el-G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92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/>
          </p:nvPr>
        </p:nvSpPr>
        <p:spPr>
          <a:xfrm>
            <a:off x="1028700" y="765175"/>
            <a:ext cx="6646863" cy="863600"/>
          </a:xfrm>
        </p:spPr>
        <p:txBody>
          <a:bodyPr/>
          <a:lstStyle/>
          <a:p>
            <a:pPr eaLnBrk="1" hangingPunct="1"/>
            <a:r>
              <a:rPr lang="el-GR" altLang="el-GR" sz="3200" dirty="0" smtClean="0"/>
              <a:t>Επιχειρησιακό Εννοιολογικό Μοντέλο Δημόσιας Υπηρεσίας</a:t>
            </a:r>
            <a:endParaRPr lang="en-US" altLang="el-GR" sz="3200" dirty="0" smtClean="0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2420938"/>
            <a:ext cx="5795962" cy="2697162"/>
          </a:xfrm>
        </p:spPr>
      </p:pic>
      <p:sp>
        <p:nvSpPr>
          <p:cNvPr id="29700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B0356EFC-09D1-4CF0-8FF6-AFB0FC92CEB2}" type="slidenum">
              <a:rPr lang="el-GR" altLang="el-GR" smtClean="0">
                <a:latin typeface="Tahoma" pitchFamily="34" charset="0"/>
              </a:rPr>
              <a:pPr/>
              <a:t>8</a:t>
            </a:fld>
            <a:endParaRPr lang="el-GR" altLang="el-GR" smtClean="0">
              <a:latin typeface="Tahoma" pitchFamily="34" charset="0"/>
            </a:endParaRPr>
          </a:p>
        </p:txBody>
      </p:sp>
      <p:sp>
        <p:nvSpPr>
          <p:cNvPr id="29701" name="Θέση περιεχομένου 2"/>
          <p:cNvSpPr>
            <a:spLocks noGrp="1"/>
          </p:cNvSpPr>
          <p:nvPr>
            <p:ph idx="1"/>
          </p:nvPr>
        </p:nvSpPr>
        <p:spPr>
          <a:xfrm>
            <a:off x="827088" y="1887538"/>
            <a:ext cx="7346950" cy="4022725"/>
          </a:xfrm>
        </p:spPr>
        <p:txBody>
          <a:bodyPr/>
          <a:lstStyle/>
          <a:p>
            <a:pPr eaLnBrk="1" hangingPunct="1"/>
            <a:r>
              <a:rPr lang="el-GR" altLang="el-GR" sz="2000" dirty="0" smtClean="0"/>
              <a:t>Γεγονός έναρξης παροχής της υπηρεσίας</a:t>
            </a:r>
            <a:r>
              <a:rPr lang="en-US" altLang="el-GR" sz="2000" dirty="0" smtClean="0"/>
              <a:t>:</a:t>
            </a:r>
          </a:p>
          <a:p>
            <a:pPr lvl="1" eaLnBrk="1" hangingPunct="1"/>
            <a:r>
              <a:rPr lang="el-GR" altLang="el-GR" sz="1800" dirty="0" smtClean="0"/>
              <a:t>Νέα περίοδος (π.χ. οικονομικό έτος)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Νέα αίτηση</a:t>
            </a:r>
            <a:endParaRPr lang="en-US" altLang="el-GR" sz="1800" dirty="0" smtClean="0"/>
          </a:p>
          <a:p>
            <a:pPr eaLnBrk="1" hangingPunct="1"/>
            <a:r>
              <a:rPr lang="el-GR" altLang="el-GR" sz="2000" dirty="0" smtClean="0"/>
              <a:t>Ενδεικτικά βήματα διαδικασίας</a:t>
            </a:r>
            <a:endParaRPr lang="en-US" altLang="el-GR" sz="2000" dirty="0" smtClean="0"/>
          </a:p>
          <a:p>
            <a:pPr lvl="1" eaLnBrk="1" hangingPunct="1"/>
            <a:r>
              <a:rPr lang="el-GR" altLang="el-GR" sz="1800" dirty="0" smtClean="0"/>
              <a:t>Συλλογή πληροφορίας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Επιβεβαίωση πληροφορίας</a:t>
            </a:r>
            <a:endParaRPr lang="en-US" altLang="el-GR" sz="1800" dirty="0" smtClean="0"/>
          </a:p>
          <a:p>
            <a:pPr eaLnBrk="1" hangingPunct="1"/>
            <a:r>
              <a:rPr lang="el-GR" altLang="el-GR" sz="2000" dirty="0" smtClean="0"/>
              <a:t>Αποτέλεσμα</a:t>
            </a:r>
            <a:endParaRPr lang="en-US" altLang="el-GR" sz="2000" dirty="0" smtClean="0"/>
          </a:p>
          <a:p>
            <a:pPr lvl="1" eaLnBrk="1" hangingPunct="1"/>
            <a:r>
              <a:rPr lang="el-GR" altLang="el-GR" sz="1800" dirty="0" smtClean="0"/>
              <a:t>Νέα πληροφορία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Μία ενέργεια</a:t>
            </a:r>
            <a:endParaRPr lang="en-US" altLang="el-GR" sz="1800" dirty="0" smtClean="0"/>
          </a:p>
          <a:p>
            <a:pPr lvl="1" eaLnBrk="1" hangingPunct="1"/>
            <a:r>
              <a:rPr lang="el-GR" altLang="el-GR" sz="1800" dirty="0" smtClean="0"/>
              <a:t>Μία απόφαση</a:t>
            </a:r>
            <a:endParaRPr lang="en-US" altLang="el-GR" sz="1800" dirty="0" smtClean="0"/>
          </a:p>
          <a:p>
            <a:pPr lvl="1" eaLnBrk="1" hangingPunct="1"/>
            <a:endParaRPr lang="en-US" altLang="el-GR" sz="1400" dirty="0" smtClean="0"/>
          </a:p>
          <a:p>
            <a:pPr lvl="1" eaLnBrk="1" hangingPunct="1"/>
            <a:endParaRPr lang="el-GR" alt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72651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/>
          </p:nvPr>
        </p:nvSpPr>
        <p:spPr>
          <a:xfrm>
            <a:off x="1028700" y="765175"/>
            <a:ext cx="6646863" cy="1127125"/>
          </a:xfrm>
        </p:spPr>
        <p:txBody>
          <a:bodyPr/>
          <a:lstStyle/>
          <a:p>
            <a:pPr eaLnBrk="1" hangingPunct="1"/>
            <a:r>
              <a:rPr lang="el-GR" altLang="el-GR" sz="2800" dirty="0" smtClean="0"/>
              <a:t>Παράδειγμα </a:t>
            </a:r>
            <a:r>
              <a:rPr lang="el-GR" altLang="el-GR" dirty="0" smtClean="0"/>
              <a:t>Επιχειρησιακού Μοντέλου </a:t>
            </a:r>
            <a:r>
              <a:rPr lang="el-GR" altLang="el-GR" sz="2800" dirty="0" smtClean="0"/>
              <a:t>Δημόσιας Υπηρεσίας </a:t>
            </a:r>
            <a:r>
              <a:rPr lang="en-US" altLang="el-GR" sz="2800" dirty="0" smtClean="0"/>
              <a:t>:</a:t>
            </a:r>
            <a:br>
              <a:rPr lang="en-US" altLang="el-GR" sz="2800" dirty="0" smtClean="0"/>
            </a:br>
            <a:r>
              <a:rPr lang="el-GR" altLang="el-GR" sz="2800" dirty="0" smtClean="0"/>
              <a:t>Δήλωση φορολογία εισοδήματος</a:t>
            </a:r>
            <a:endParaRPr lang="en-US" altLang="el-GR" sz="2800" dirty="0" smtClean="0"/>
          </a:p>
        </p:txBody>
      </p:sp>
      <p:sp>
        <p:nvSpPr>
          <p:cNvPr id="30723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B10BF844-7D4F-4EF1-B8FE-C05EAB34ECF6}" type="slidenum">
              <a:rPr lang="el-GR" altLang="el-GR" smtClean="0">
                <a:latin typeface="Tahoma" pitchFamily="34" charset="0"/>
              </a:rPr>
              <a:pPr/>
              <a:t>9</a:t>
            </a:fld>
            <a:endParaRPr lang="el-GR" altLang="el-GR" smtClean="0">
              <a:latin typeface="Tahoma" pitchFamily="34" charset="0"/>
            </a:endParaRPr>
          </a:p>
        </p:txBody>
      </p:sp>
      <p:sp>
        <p:nvSpPr>
          <p:cNvPr id="30724" name="Θέση περιεχομένου 2"/>
          <p:cNvSpPr>
            <a:spLocks noGrp="1"/>
          </p:cNvSpPr>
          <p:nvPr>
            <p:ph idx="1"/>
          </p:nvPr>
        </p:nvSpPr>
        <p:spPr>
          <a:xfrm>
            <a:off x="1028700" y="1887538"/>
            <a:ext cx="7145338" cy="4022725"/>
          </a:xfrm>
        </p:spPr>
        <p:txBody>
          <a:bodyPr/>
          <a:lstStyle/>
          <a:p>
            <a:r>
              <a:rPr lang="el-GR" altLang="el-GR" sz="2400" dirty="0" smtClean="0"/>
              <a:t>Το </a:t>
            </a:r>
            <a:r>
              <a:rPr lang="el-GR" altLang="el-GR" sz="2400" b="1" dirty="0" smtClean="0"/>
              <a:t>γεγονός εκκίνησης </a:t>
            </a:r>
            <a:r>
              <a:rPr lang="el-GR" altLang="el-GR" sz="2400" dirty="0" smtClean="0"/>
              <a:t>είναι το νέο οικονομικό έτος</a:t>
            </a:r>
            <a:r>
              <a:rPr lang="en-US" altLang="el-GR" sz="2400" dirty="0" smtClean="0"/>
              <a:t>. </a:t>
            </a:r>
          </a:p>
          <a:p>
            <a:r>
              <a:rPr lang="el-GR" altLang="el-GR" sz="2400" dirty="0" smtClean="0"/>
              <a:t>Τα βασικά </a:t>
            </a:r>
            <a:r>
              <a:rPr lang="el-GR" altLang="el-GR" sz="2400" b="1" dirty="0" smtClean="0"/>
              <a:t>βήματα</a:t>
            </a:r>
            <a:r>
              <a:rPr lang="el-GR" altLang="el-GR" sz="2400" dirty="0" smtClean="0"/>
              <a:t> είναι </a:t>
            </a:r>
            <a:r>
              <a:rPr lang="en-US" altLang="el-GR" sz="2400" dirty="0" smtClean="0"/>
              <a:t>: </a:t>
            </a:r>
          </a:p>
          <a:p>
            <a:pPr lvl="1"/>
            <a:r>
              <a:rPr lang="el-GR" altLang="el-GR" sz="2100" dirty="0" smtClean="0"/>
              <a:t>Συλλογή πληροφορίας από τις αρμόδιες πηγές,</a:t>
            </a:r>
            <a:r>
              <a:rPr lang="en-GB" altLang="el-GR" sz="2100" dirty="0" smtClean="0"/>
              <a:t> </a:t>
            </a:r>
          </a:p>
          <a:p>
            <a:pPr lvl="1"/>
            <a:r>
              <a:rPr lang="el-GR" altLang="el-GR" sz="2100" dirty="0" smtClean="0"/>
              <a:t>Επιβεβαίωση της πληροφορίας από τον πολίτη,</a:t>
            </a:r>
            <a:r>
              <a:rPr lang="en-GB" altLang="el-GR" sz="2100" dirty="0" smtClean="0"/>
              <a:t> </a:t>
            </a:r>
          </a:p>
          <a:p>
            <a:pPr lvl="1"/>
            <a:r>
              <a:rPr lang="el-GR" altLang="el-GR" sz="2100" dirty="0" smtClean="0"/>
              <a:t>Έλεγχος της δήλωσης</a:t>
            </a:r>
            <a:r>
              <a:rPr lang="en-GB" altLang="el-GR" sz="2100" dirty="0" smtClean="0"/>
              <a:t> </a:t>
            </a:r>
          </a:p>
          <a:p>
            <a:r>
              <a:rPr lang="el-GR" altLang="el-GR" sz="2400" dirty="0" smtClean="0"/>
              <a:t>Το </a:t>
            </a:r>
            <a:r>
              <a:rPr lang="el-GR" altLang="el-GR" sz="2400" b="1" dirty="0"/>
              <a:t>α</a:t>
            </a:r>
            <a:r>
              <a:rPr lang="el-GR" altLang="el-GR" sz="2400" b="1" dirty="0" smtClean="0"/>
              <a:t>ποτέλεσμα</a:t>
            </a:r>
            <a:r>
              <a:rPr lang="el-GR" altLang="el-GR" sz="2400" dirty="0" smtClean="0"/>
              <a:t> είναι η απόφαση για το ποσό φορολογίας που αναλογεί στο εισόδημα του πολίτη</a:t>
            </a:r>
            <a:r>
              <a:rPr lang="en-US" altLang="el-GR" sz="2400" dirty="0" smtClean="0"/>
              <a:t>. </a:t>
            </a:r>
          </a:p>
          <a:p>
            <a:pPr lvl="1" eaLnBrk="1" hangingPunct="1"/>
            <a:endParaRPr lang="en-US" altLang="el-GR" sz="1400" dirty="0" smtClean="0"/>
          </a:p>
          <a:p>
            <a:pPr lvl="1" eaLnBrk="1" hangingPunct="1"/>
            <a:endParaRPr lang="el-GR" alt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6634797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1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11438</TotalTime>
  <Words>581</Words>
  <Application>Microsoft Office PowerPoint</Application>
  <PresentationFormat>Προβολή στην οθόνη (4:3)</PresentationFormat>
  <Paragraphs>95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Tahoma</vt:lpstr>
      <vt:lpstr>Wingdings</vt:lpstr>
      <vt:lpstr>Crop</vt:lpstr>
      <vt:lpstr>Έναρξη Ενότητας 1.2</vt:lpstr>
      <vt:lpstr>ΒΑΣΙΚΕΣ ΑΡΧΕΣ ΚΑΙ ΕΝΝΟΙΕΣ ΔιαλειτουργικΟτηταΣ</vt:lpstr>
      <vt:lpstr>Δημόσια Υπηρεσία </vt:lpstr>
      <vt:lpstr>Δημόσια υπηρεσία - χρήστες</vt:lpstr>
      <vt:lpstr>Τύποι δημοσίων υπηρεσιών</vt:lpstr>
      <vt:lpstr>Τύποι Δημοσίων Υπηρεσιών σε  Διασυνοριακό Επίπεδο</vt:lpstr>
      <vt:lpstr>Εμπλεκόμενοι σε μία Δημόσια Υπηρεσία</vt:lpstr>
      <vt:lpstr>Επιχειρησιακό Εννοιολογικό Μοντέλο Δημόσιας Υπηρεσίας</vt:lpstr>
      <vt:lpstr>Παράδειγμα Επιχειρησιακού Μοντέλου Δημόσιας Υπηρεσίας : Δήλωση φορολογία εισοδήματος</vt:lpstr>
      <vt:lpstr>Συστατικά στοιχεία - ρόλοι η-δημόσιας υπηρεσίας</vt:lpstr>
      <vt:lpstr>Παραδείγματα συστατικών στοιχείων –ρόλων μίας η-δημόσιας υπηρεσίας</vt:lpstr>
      <vt:lpstr>Παρουσίαση του PowerPoint</vt:lpstr>
      <vt:lpstr>Χρηματοδότηση</vt:lpstr>
      <vt:lpstr>Παρουσίαση του PowerPoint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structure</dc:title>
  <dc:creator>ΘΟΔΩΡΗΣ ΠΑΠΑΔΟΠΟΥΛΟΣ</dc:creator>
  <cp:lastModifiedBy>Μέρκος</cp:lastModifiedBy>
  <cp:revision>327</cp:revision>
  <dcterms:created xsi:type="dcterms:W3CDTF">2017-09-26T09:48:13Z</dcterms:created>
  <dcterms:modified xsi:type="dcterms:W3CDTF">2018-06-11T16:47:18Z</dcterms:modified>
</cp:coreProperties>
</file>