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325" r:id="rId5"/>
    <p:sldId id="314" r:id="rId6"/>
    <p:sldId id="333" r:id="rId7"/>
    <p:sldId id="318" r:id="rId8"/>
    <p:sldId id="304" r:id="rId9"/>
    <p:sldId id="324" r:id="rId10"/>
    <p:sldId id="299" r:id="rId11"/>
    <p:sldId id="349" r:id="rId12"/>
    <p:sldId id="337" r:id="rId13"/>
    <p:sldId id="335" r:id="rId14"/>
    <p:sldId id="336" r:id="rId15"/>
    <p:sldId id="347" r:id="rId16"/>
    <p:sldId id="331" r:id="rId17"/>
  </p:sldIdLst>
  <p:sldSz cx="9144000" cy="6858000" type="screen4x3"/>
  <p:notesSz cx="6858000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apas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3836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8055" autoAdjust="0"/>
  </p:normalViewPr>
  <p:slideViewPr>
    <p:cSldViewPr>
      <p:cViewPr>
        <p:scale>
          <a:sx n="104" d="100"/>
          <a:sy n="104" d="100"/>
        </p:scale>
        <p:origin x="-181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3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23T14:07:08.008" idx="2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90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513" y="0"/>
            <a:ext cx="297190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3D0C674-9912-439D-A167-5F744475D11D}" type="datetimeFigureOut">
              <a:rPr lang="en-US"/>
              <a:pPr>
                <a:defRPr/>
              </a:pPr>
              <a:t>6/11/2018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7190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513" y="9428716"/>
            <a:ext cx="297190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CDC9B6F-FC57-4EFA-BC5E-274403FAA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64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906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513" y="0"/>
            <a:ext cx="2971906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pPr>
              <a:defRPr/>
            </a:pPr>
            <a:fld id="{60D1F4F1-373D-42FA-89AD-1C3759296E09}" type="datetimeFigureOut">
              <a:rPr lang="el-GR"/>
              <a:pPr>
                <a:defRPr/>
              </a:pPr>
              <a:t>11/6/2018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6433" y="4715153"/>
            <a:ext cx="5485135" cy="4466987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716"/>
            <a:ext cx="2971906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513" y="9428716"/>
            <a:ext cx="2971906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pPr>
              <a:defRPr/>
            </a:pPr>
            <a:fld id="{D17281A7-205C-40A7-BD67-293E365088E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8694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2458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EA0937-923D-4595-AE2A-6C2BD4FA630B}" type="slidenum">
              <a:rPr lang="el-GR" altLang="el-GR" smtClean="0"/>
              <a:pPr/>
              <a:t>6</a:t>
            </a:fld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11986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EE9B1-C895-43A6-B2D2-701D4C1396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883A2-42E7-49D0-888F-6E3B6901571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A0491-70E0-4196-AED7-158E49EEEA7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2228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08466607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8674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9155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99730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57233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3106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208416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22EB-CA5D-487D-B260-074039DD88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25501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041526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01554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4963921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06725-CD9B-4E07-A3FE-896EA4E1BDD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D35B2-ACBF-420E-AD01-532984EC5D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8BB2A-AE62-43F6-BD2A-D3FC5A9640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D3FF1-5A68-49A6-B4ED-2EC9F52A86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AC981-955A-47F2-B4CA-31081D20FF8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91B95-4B99-4E5D-91B7-C430827122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A72A2-F0E6-44BA-B87B-CA2979C615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των στυλ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7698B0-88C0-428B-8467-05F92D0138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82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dd.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gov.gr/" TargetMode="External"/><Relationship Id="rId2" Type="http://schemas.openxmlformats.org/officeDocument/2006/relationships/hyperlink" Target="http://resources.ekdd.gr/knowledg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nep@ekdd.gr" TargetMode="External"/><Relationship Id="rId2" Type="http://schemas.openxmlformats.org/officeDocument/2006/relationships/hyperlink" Target="http://www.ekdd.g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" name="Εικόνα 10" descr="C:\Users\vrettakou\Desktop\TMHMA ΕΠΙΚΟΙΝΩΝΙΑΣ, ΔΙΕΘΝΩΝ Κ ΔΗΜΟΣΙΩΝ ΣΧΕΣΕΩΝ\ΠΡΟΤΥΠΑ ΕΝΤΥΠΑ\logo_ekdda_up_down (2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592288" cy="115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5 - TextBox"/>
          <p:cNvSpPr txBox="1">
            <a:spLocks noChangeArrowheads="1"/>
          </p:cNvSpPr>
          <p:nvPr/>
        </p:nvSpPr>
        <p:spPr bwMode="auto">
          <a:xfrm>
            <a:off x="500062" y="2204864"/>
            <a:ext cx="8143875" cy="3416320"/>
          </a:xfrm>
          <a:prstGeom prst="rect">
            <a:avLst/>
          </a:prstGeom>
          <a:solidFill>
            <a:schemeClr val="tx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l-GR" altLang="el-GR" sz="3600" b="1" dirty="0" smtClean="0">
                <a:solidFill>
                  <a:srgbClr val="0070C0"/>
                </a:solidFill>
                <a:latin typeface="Calibri" pitchFamily="34" charset="0"/>
              </a:rPr>
              <a:t>Εθνικό Κέντρο Δημόσιας Διοίκησης και Αυτοδιοίκησης ΕΚΔΔΑ</a:t>
            </a:r>
          </a:p>
          <a:p>
            <a:pPr algn="ctr"/>
            <a:endParaRPr lang="el-GR" altLang="el-GR" sz="3600" b="1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altLang="el-GR" sz="3600" b="1" dirty="0" smtClean="0">
                <a:solidFill>
                  <a:schemeClr val="tx1"/>
                </a:solidFill>
                <a:latin typeface="Calibri" pitchFamily="34" charset="0"/>
                <a:hlinkClick r:id="rId3"/>
              </a:rPr>
              <a:t>www.ekdd.gr</a:t>
            </a:r>
            <a:r>
              <a:rPr lang="en-US" altLang="el-GR" sz="36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pPr algn="ctr"/>
            <a:endParaRPr lang="en-US" altLang="el-GR" sz="3600" b="1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el-GR" altLang="el-GR" sz="3600" b="1" dirty="0" smtClean="0">
                <a:solidFill>
                  <a:srgbClr val="0070C0"/>
                </a:solidFill>
                <a:latin typeface="Calibri" pitchFamily="34" charset="0"/>
              </a:rPr>
              <a:t>Πειραιώς 211 </a:t>
            </a:r>
            <a:r>
              <a:rPr lang="el-GR" altLang="el-GR" sz="3600" b="1" smtClean="0">
                <a:solidFill>
                  <a:srgbClr val="0070C0"/>
                </a:solidFill>
                <a:latin typeface="Calibri" pitchFamily="34" charset="0"/>
              </a:rPr>
              <a:t>&amp; Θράκης 2 </a:t>
            </a:r>
            <a:endParaRPr lang="el-GR" altLang="el-GR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Μονάδα Τεκμηρίωσης &amp; 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Καινοτομιών -</a:t>
            </a:r>
            <a:r>
              <a:rPr lang="el-GR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ΜοΤεΚ</a:t>
            </a:r>
            <a:endParaRPr lang="el-GR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323528" y="1556792"/>
            <a:ext cx="8496944" cy="4801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dirty="0" err="1" smtClean="0"/>
              <a:t>ΜοΤΕΚ</a:t>
            </a:r>
            <a:r>
              <a:rPr lang="el-GR" sz="2400" dirty="0" smtClean="0"/>
              <a:t> αποτελεί: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Την </a:t>
            </a:r>
            <a:r>
              <a:rPr lang="el-GR" sz="2400" dirty="0" smtClean="0">
                <a:solidFill>
                  <a:srgbClr val="FFC000"/>
                </a:solidFill>
              </a:rPr>
              <a:t>εθνική πύλη </a:t>
            </a:r>
            <a:r>
              <a:rPr lang="el-GR" sz="2400" dirty="0" smtClean="0"/>
              <a:t>συγκέντρωσης, τεκμηρίωσης και ανοικτής διάθεσης </a:t>
            </a:r>
            <a:r>
              <a:rPr lang="el-GR" sz="2400" dirty="0" smtClean="0">
                <a:solidFill>
                  <a:srgbClr val="FFC000"/>
                </a:solidFill>
              </a:rPr>
              <a:t>ερευνών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FFC000"/>
                </a:solidFill>
              </a:rPr>
              <a:t>μελετών</a:t>
            </a:r>
            <a:r>
              <a:rPr lang="el-GR" sz="2400" dirty="0" smtClean="0"/>
              <a:t> όλων των φορέων του δημοσίου(</a:t>
            </a:r>
            <a:r>
              <a:rPr lang="en-US" sz="2400" dirty="0" smtClean="0">
                <a:hlinkClick r:id="rId2"/>
              </a:rPr>
              <a:t>http://resources.ekdd.gr/knowledge/</a:t>
            </a:r>
            <a:r>
              <a:rPr lang="en-US" sz="2400" dirty="0" smtClean="0"/>
              <a:t>) </a:t>
            </a:r>
            <a:endParaRPr lang="el-GR" sz="24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Το σημείο συγκέντρωσης και επεξεργασίας </a:t>
            </a:r>
            <a:r>
              <a:rPr lang="el-GR" sz="2400" dirty="0" smtClean="0">
                <a:solidFill>
                  <a:srgbClr val="FFC000"/>
                </a:solidFill>
              </a:rPr>
              <a:t>δεδομένων</a:t>
            </a:r>
            <a:r>
              <a:rPr lang="el-GR" sz="2400" dirty="0" smtClean="0"/>
              <a:t> για την ανάπτυξη του ανθρώπινου δυναμικού της ΔΔ και ΤΑ</a:t>
            </a:r>
            <a:endParaRPr lang="en-US" sz="24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Την πύλη εισαγωγής </a:t>
            </a:r>
            <a:r>
              <a:rPr lang="el-GR" sz="2400" dirty="0" smtClean="0">
                <a:solidFill>
                  <a:srgbClr val="FFC000"/>
                </a:solidFill>
              </a:rPr>
              <a:t>οργανωτικών αλλαγών </a:t>
            </a:r>
            <a:r>
              <a:rPr lang="el-GR" sz="2400" dirty="0" smtClean="0"/>
              <a:t>λειτουργίας και </a:t>
            </a:r>
            <a:r>
              <a:rPr lang="el-GR" sz="2400" dirty="0" smtClean="0">
                <a:solidFill>
                  <a:srgbClr val="FFC000"/>
                </a:solidFill>
              </a:rPr>
              <a:t>καινοτομικών</a:t>
            </a:r>
            <a:r>
              <a:rPr lang="el-GR" sz="2400" dirty="0" smtClean="0"/>
              <a:t>  μεθόδων και διαδικασιών</a:t>
            </a:r>
            <a:endParaRPr lang="en-US" sz="24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Τον μηχανισμό υποβολής </a:t>
            </a:r>
            <a:r>
              <a:rPr lang="el-GR" sz="2400" dirty="0" smtClean="0">
                <a:solidFill>
                  <a:srgbClr val="FFC000"/>
                </a:solidFill>
              </a:rPr>
              <a:t>προτάσεων</a:t>
            </a:r>
            <a:r>
              <a:rPr lang="el-GR" sz="2400" dirty="0" smtClean="0"/>
              <a:t> για την αντιμετώπιση φαινομένων δυσλειτουργίας στη ΔΔ</a:t>
            </a:r>
            <a:endParaRPr lang="en-US" sz="24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Τη δομή υποστήριξης της </a:t>
            </a:r>
            <a:r>
              <a:rPr lang="el-GR" sz="2400" dirty="0" smtClean="0">
                <a:solidFill>
                  <a:srgbClr val="FFC000"/>
                </a:solidFill>
              </a:rPr>
              <a:t>Ανοικτής Διακυβέρνησης </a:t>
            </a:r>
            <a:r>
              <a:rPr lang="el-GR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www.opengov.gr</a:t>
            </a:r>
            <a:r>
              <a:rPr lang="en-US" sz="24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Μνημόνια συνεργασίας του ΕΚΔΔΑ</a:t>
            </a:r>
            <a:b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ομόλογους φορείς της Ε.Ε. </a:t>
            </a:r>
            <a:endParaRPr lang="el-GR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8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1944216" cy="762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2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2915816" y="3068960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Εθνική Δημόσια Σχολή Διοίκησης της Γαλλίας</a:t>
            </a:r>
            <a:endParaRPr lang="el-GR" sz="2400" dirty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1917366" cy="72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- TextBox"/>
          <p:cNvSpPr txBox="1"/>
          <p:nvPr/>
        </p:nvSpPr>
        <p:spPr>
          <a:xfrm>
            <a:off x="2915816" y="4293096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Ινστιτούτο Δημόσιας Διοίκησης της Φιλανδίας</a:t>
            </a:r>
            <a:endParaRPr lang="el-GR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915816" y="5373216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Ινστιτούτο Δημόσιας Διοίκησης της Ολλανδίας</a:t>
            </a:r>
            <a:endParaRPr lang="el-GR" sz="2400" dirty="0"/>
          </a:p>
        </p:txBody>
      </p:sp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916832"/>
            <a:ext cx="194421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- TextBox"/>
          <p:cNvSpPr txBox="1"/>
          <p:nvPr/>
        </p:nvSpPr>
        <p:spPr>
          <a:xfrm>
            <a:off x="2915816" y="2060848"/>
            <a:ext cx="554461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Ευρωπαϊκό Ινστιτούτο Δημόσιας Διοίκησης</a:t>
            </a:r>
            <a:endParaRPr lang="el-G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5373216"/>
            <a:ext cx="194421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4425" y="300606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</a:rPr>
              <a:t>Μνημόνια συνεργασίας του ΕΚΔΔΑ</a:t>
            </a:r>
            <a:br>
              <a:rPr lang="el-GR" sz="3600" b="1" dirty="0" smtClean="0">
                <a:solidFill>
                  <a:srgbClr val="FFC000"/>
                </a:solidFill>
              </a:rPr>
            </a:br>
            <a:r>
              <a:rPr lang="el-GR" sz="3600" b="1" dirty="0" smtClean="0">
                <a:solidFill>
                  <a:srgbClr val="FFC000"/>
                </a:solidFill>
              </a:rPr>
              <a:t>με ομόλογους φορείς της Ε.Ε. </a:t>
            </a:r>
            <a:endParaRPr lang="el-GR" sz="3600" b="1" dirty="0">
              <a:solidFill>
                <a:srgbClr val="FFC000"/>
              </a:solidFill>
            </a:endParaRPr>
          </a:p>
        </p:txBody>
      </p:sp>
      <p:sp>
        <p:nvSpPr>
          <p:cNvPr id="24" name="2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2915816" y="1988840"/>
            <a:ext cx="554461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400" dirty="0" smtClean="0"/>
              <a:t>Κυπριακή Ακαδημία Δημόσιας  Διοίκησης </a:t>
            </a:r>
            <a:endParaRPr lang="el-GR" sz="2400" dirty="0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1656184" cy="81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84984"/>
            <a:ext cx="1656184" cy="877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20 - TextBox"/>
          <p:cNvSpPr txBox="1"/>
          <p:nvPr/>
        </p:nvSpPr>
        <p:spPr>
          <a:xfrm>
            <a:off x="2915816" y="3284984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Ινστιτούτο  Δημόσιας  Διοίκησης  Βουλγαρία</a:t>
            </a:r>
            <a:endParaRPr lang="el-GR" sz="2400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869160"/>
            <a:ext cx="15335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22 - TextBox"/>
          <p:cNvSpPr txBox="1"/>
          <p:nvPr/>
        </p:nvSpPr>
        <p:spPr>
          <a:xfrm>
            <a:off x="2915816" y="4941168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Ινστιτούτο Δημόσιας Διοίκησης </a:t>
            </a:r>
          </a:p>
          <a:p>
            <a:pPr algn="ctr"/>
            <a:r>
              <a:rPr lang="el-GR" sz="2400" dirty="0" smtClean="0"/>
              <a:t>Τσεχία</a:t>
            </a:r>
            <a:endParaRPr lang="el-GR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Μνημόνια συνεργασίας του ΕΚΔΔΑ</a:t>
            </a:r>
            <a:b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φορείς της Ασίας</a:t>
            </a:r>
            <a:endParaRPr lang="el-GR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2987824" y="2204864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Ακαδημία Δημόσιας Διοίκησης </a:t>
            </a:r>
          </a:p>
          <a:p>
            <a:pPr algn="ctr"/>
            <a:r>
              <a:rPr lang="el-GR" sz="2400" dirty="0" smtClean="0"/>
              <a:t>Λαϊκής Δημοκρατίας της Κίνας</a:t>
            </a:r>
            <a:endParaRPr lang="el-GR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987824" y="4221088"/>
            <a:ext cx="554461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Υπουργείο Εσωτερικών</a:t>
            </a:r>
          </a:p>
          <a:p>
            <a:pPr algn="ctr"/>
            <a:r>
              <a:rPr lang="el-GR" sz="2400" dirty="0" smtClean="0"/>
              <a:t>Βιετνάμ</a:t>
            </a:r>
            <a:endParaRPr lang="el-GR" sz="2400" dirty="0"/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132750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005064"/>
            <a:ext cx="130585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Πρωτόκολλα συνεργασίας του ΕΚΔΔΑ</a:t>
            </a:r>
            <a:endParaRPr lang="el-GR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4" name="9 - Ορθογώνιο"/>
          <p:cNvSpPr>
            <a:spLocks noChangeArrowheads="1"/>
          </p:cNvSpPr>
          <p:nvPr/>
        </p:nvSpPr>
        <p:spPr bwMode="auto">
          <a:xfrm>
            <a:off x="323528" y="1304112"/>
            <a:ext cx="8712968" cy="5424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Ενδεικτικά: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Κεντρική Ένωση Δήμων Ελλάδας (ΚΕΔΕ)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Ένωση Περιφερειών (ΕΝΠΕ)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ΑΔΕΔΥ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Βουλή</a:t>
            </a: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των Ελλήνων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Γενική Γραμματεία Πληροφοριακών Συστημάτων, ΑΑΔΕ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Ο.Α.Ε.Δ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Περιφέρεια Αττικής, Περιφέρεια </a:t>
            </a:r>
            <a:r>
              <a:rPr lang="el-G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Κεντρικής Μακεδονίας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Υπ. Εθνικής Άμυνας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Γενικό Λογιστήριο του Κράτους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Δήμοι</a:t>
            </a:r>
          </a:p>
        </p:txBody>
      </p:sp>
    </p:spTree>
    <p:extLst>
      <p:ext uri="{BB962C8B-B14F-4D97-AF65-F5344CB8AC3E}">
        <p14:creationId xmlns:p14="http://schemas.microsoft.com/office/powerpoint/2010/main" val="294619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C000"/>
                </a:solidFill>
              </a:rPr>
              <a:t>Επικοινωνήστε με το ΙΝΕΠ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547664" y="1772816"/>
            <a:ext cx="6696075" cy="4176464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el-GR" sz="2400" b="1" dirty="0" smtClean="0"/>
              <a:t>Ταχυδρομική Διεύθυνση: Πειραιώς </a:t>
            </a:r>
            <a:r>
              <a:rPr lang="en-US" sz="2400" b="1" dirty="0" smtClean="0"/>
              <a:t>211</a:t>
            </a:r>
            <a:r>
              <a:rPr lang="el-GR" sz="2400" b="1" dirty="0" smtClean="0"/>
              <a:t>, Ταύρος</a:t>
            </a:r>
            <a:endParaRPr lang="en-US" sz="2400" b="1" dirty="0" smtClean="0"/>
          </a:p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el-GR" sz="2400" b="1" dirty="0" smtClean="0"/>
              <a:t> Τηλέφωνα</a:t>
            </a:r>
            <a:r>
              <a:rPr lang="en-US" sz="2400" b="1" dirty="0" smtClean="0"/>
              <a:t>: </a:t>
            </a:r>
            <a:r>
              <a:rPr lang="en-US" sz="2000" b="1" dirty="0" smtClean="0"/>
              <a:t>213</a:t>
            </a:r>
            <a:r>
              <a:rPr lang="el-GR" sz="2000" b="1" dirty="0" smtClean="0"/>
              <a:t> </a:t>
            </a:r>
            <a:r>
              <a:rPr lang="en-US" sz="2000" b="1" dirty="0" smtClean="0"/>
              <a:t>1306</a:t>
            </a:r>
            <a:r>
              <a:rPr lang="el-GR" sz="2000" b="1" dirty="0" smtClean="0"/>
              <a:t> 269</a:t>
            </a:r>
            <a:r>
              <a:rPr lang="en-US" sz="2000" b="1" dirty="0" smtClean="0"/>
              <a:t>, </a:t>
            </a:r>
            <a:r>
              <a:rPr lang="en-US" sz="2000" b="1" dirty="0"/>
              <a:t>213</a:t>
            </a:r>
            <a:r>
              <a:rPr lang="el-GR" sz="2000" b="1" dirty="0"/>
              <a:t> </a:t>
            </a:r>
            <a:r>
              <a:rPr lang="en-US" sz="2000" b="1" dirty="0"/>
              <a:t>1306 </a:t>
            </a:r>
            <a:r>
              <a:rPr lang="en-US" sz="2000" b="1" dirty="0" smtClean="0"/>
              <a:t>396</a:t>
            </a:r>
            <a:endParaRPr lang="en-US" sz="2000" b="1" dirty="0"/>
          </a:p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el-GR" sz="2400" b="1" dirty="0" err="1" smtClean="0"/>
              <a:t>Τηλεμοιοτυπία</a:t>
            </a:r>
            <a:r>
              <a:rPr lang="en-US" sz="2400" b="1" dirty="0" smtClean="0"/>
              <a:t>: </a:t>
            </a:r>
            <a:r>
              <a:rPr lang="en-US" sz="2000" b="1" dirty="0" smtClean="0"/>
              <a:t>213</a:t>
            </a:r>
            <a:r>
              <a:rPr lang="el-GR" sz="2000" b="1" dirty="0" smtClean="0"/>
              <a:t> </a:t>
            </a:r>
            <a:r>
              <a:rPr lang="en-US" sz="2000" b="1" dirty="0" smtClean="0"/>
              <a:t>1306</a:t>
            </a:r>
            <a:r>
              <a:rPr lang="el-GR" sz="2000" b="1" dirty="0" smtClean="0"/>
              <a:t> </a:t>
            </a:r>
            <a:r>
              <a:rPr lang="en-US" sz="2000" b="1" dirty="0" smtClean="0"/>
              <a:t>304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l-GR" sz="2400" b="1" dirty="0" smtClean="0"/>
              <a:t> Ιστότοπος</a:t>
            </a:r>
            <a:r>
              <a:rPr lang="en-US" sz="2400" b="1" dirty="0" smtClean="0"/>
              <a:t>: </a:t>
            </a:r>
            <a:r>
              <a:rPr lang="en-US" sz="2400" b="1" dirty="0" smtClean="0">
                <a:solidFill>
                  <a:srgbClr val="FFC000"/>
                </a:solidFill>
                <a:hlinkClick r:id="rId2"/>
              </a:rPr>
              <a:t>www.ekdd.gr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smtClean="0"/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el-GR" sz="2400" b="1" dirty="0" smtClean="0"/>
              <a:t>Στείλτε μήνυμα στην ηλεκτρονική διεύθυνση </a:t>
            </a:r>
            <a:r>
              <a:rPr lang="el-GR" sz="2400" b="1" dirty="0" smtClean="0">
                <a:hlinkClick r:id="rId3"/>
              </a:rPr>
              <a:t>inep@ekdd.gr</a:t>
            </a:r>
            <a:endParaRPr lang="el-GR" sz="2400" b="1" dirty="0" smtClean="0"/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el-GR" sz="2400" b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- TextBox"/>
          <p:cNvSpPr txBox="1">
            <a:spLocks noChangeArrowheads="1"/>
          </p:cNvSpPr>
          <p:nvPr/>
        </p:nvSpPr>
        <p:spPr bwMode="auto">
          <a:xfrm>
            <a:off x="683568" y="332656"/>
            <a:ext cx="8143875" cy="646331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l-GR" altLang="el-GR" sz="3600" b="1" dirty="0">
                <a:solidFill>
                  <a:srgbClr val="FFC000"/>
                </a:solidFill>
                <a:latin typeface="Calibri" pitchFamily="34" charset="0"/>
              </a:rPr>
              <a:t>Η ταυτότητα του ΕΚΔΔΑ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755576" y="1196753"/>
            <a:ext cx="7919467" cy="4770537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sz="2400" i="1" dirty="0">
                <a:solidFill>
                  <a:schemeClr val="tx1"/>
                </a:solidFill>
              </a:rPr>
              <a:t>Το ΕΚΔΔΑ είναι :</a:t>
            </a:r>
          </a:p>
          <a:p>
            <a:pPr marL="594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sz="2400" dirty="0">
                <a:solidFill>
                  <a:schemeClr val="tx1"/>
                </a:solidFill>
              </a:rPr>
              <a:t>Πρότυπος Ψηφιακός Οργανισμός (ΝΠΔΔ) </a:t>
            </a:r>
            <a:r>
              <a:rPr lang="el-GR" sz="2400" dirty="0" smtClean="0">
                <a:solidFill>
                  <a:schemeClr val="tx1"/>
                </a:solidFill>
              </a:rPr>
              <a:t>που </a:t>
            </a:r>
            <a:r>
              <a:rPr lang="el-GR" sz="2400" dirty="0">
                <a:solidFill>
                  <a:schemeClr val="tx1"/>
                </a:solidFill>
              </a:rPr>
              <a:t>διοικείται από </a:t>
            </a:r>
            <a:r>
              <a:rPr lang="el-GR" sz="2400" dirty="0" smtClean="0">
                <a:solidFill>
                  <a:schemeClr val="tx1"/>
                </a:solidFill>
              </a:rPr>
              <a:t>την </a:t>
            </a:r>
            <a:r>
              <a:rPr lang="el-GR" sz="2400" dirty="0" smtClean="0">
                <a:solidFill>
                  <a:srgbClr val="FFC000"/>
                </a:solidFill>
              </a:rPr>
              <a:t>Πρόεδρο</a:t>
            </a:r>
            <a:r>
              <a:rPr lang="el-GR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και </a:t>
            </a:r>
            <a:r>
              <a:rPr lang="el-GR" sz="2400" dirty="0" smtClean="0">
                <a:solidFill>
                  <a:schemeClr val="tx1"/>
                </a:solidFill>
              </a:rPr>
              <a:t>1</a:t>
            </a:r>
            <a:r>
              <a:rPr lang="en-US" sz="2400" dirty="0" smtClean="0">
                <a:solidFill>
                  <a:schemeClr val="tx1"/>
                </a:solidFill>
              </a:rPr>
              <a:t>5 </a:t>
            </a:r>
            <a:r>
              <a:rPr lang="el-GR" sz="2400" dirty="0" err="1" smtClean="0">
                <a:solidFill>
                  <a:schemeClr val="tx1"/>
                </a:solidFill>
              </a:rPr>
              <a:t>μελές</a:t>
            </a:r>
            <a:r>
              <a:rPr lang="el-GR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Διοικητικό </a:t>
            </a:r>
            <a:r>
              <a:rPr lang="el-GR" sz="2400" dirty="0" smtClean="0">
                <a:solidFill>
                  <a:schemeClr val="tx1"/>
                </a:solidFill>
              </a:rPr>
              <a:t>Συμβούλιο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594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sz="2400" dirty="0" smtClean="0">
                <a:solidFill>
                  <a:schemeClr val="tx1"/>
                </a:solidFill>
              </a:rPr>
              <a:t>Εθνικός </a:t>
            </a:r>
            <a:r>
              <a:rPr lang="el-GR" sz="2400" dirty="0" smtClean="0">
                <a:solidFill>
                  <a:srgbClr val="FFC000"/>
                </a:solidFill>
              </a:rPr>
              <a:t>στρατηγικός φορέας </a:t>
            </a:r>
            <a:r>
              <a:rPr lang="el-GR" sz="2400" dirty="0" smtClean="0">
                <a:solidFill>
                  <a:schemeClr val="tx1"/>
                </a:solidFill>
              </a:rPr>
              <a:t>εκπαίδευσης &amp; επιμόρφωσης των στελεχών της Δημόσιας Διοίκησης και της Τοπικής Αυτοδιοίκησης </a:t>
            </a:r>
          </a:p>
          <a:p>
            <a:pPr marL="594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l-GR" sz="2400" dirty="0" smtClean="0">
                <a:solidFill>
                  <a:schemeClr val="tx1"/>
                </a:solidFill>
              </a:rPr>
              <a:t>Βασικός </a:t>
            </a:r>
            <a:r>
              <a:rPr lang="el-GR" sz="2400" dirty="0">
                <a:solidFill>
                  <a:srgbClr val="FFC000"/>
                </a:solidFill>
              </a:rPr>
              <a:t>σύμβουλος του κράτους </a:t>
            </a:r>
            <a:r>
              <a:rPr lang="el-GR" sz="2400" dirty="0">
                <a:solidFill>
                  <a:schemeClr val="tx1"/>
                </a:solidFill>
              </a:rPr>
              <a:t>για τη βελτίωση της οργάνωσης και </a:t>
            </a:r>
            <a:r>
              <a:rPr lang="el-GR" sz="2400" dirty="0" smtClean="0">
                <a:solidFill>
                  <a:schemeClr val="tx1"/>
                </a:solidFill>
              </a:rPr>
              <a:t>αποδοτικότητας </a:t>
            </a:r>
            <a:r>
              <a:rPr lang="el-GR" sz="2400" dirty="0">
                <a:solidFill>
                  <a:schemeClr val="tx1"/>
                </a:solidFill>
              </a:rPr>
              <a:t>των δημοσίων υπηρεσιών </a:t>
            </a:r>
            <a:endParaRPr lang="el-GR" sz="2400" dirty="0" smtClean="0">
              <a:solidFill>
                <a:schemeClr val="tx1"/>
              </a:solidFill>
            </a:endParaRPr>
          </a:p>
          <a:p>
            <a:pPr marL="594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l-GR" sz="2400" dirty="0">
              <a:solidFill>
                <a:schemeClr val="tx1"/>
              </a:solidFill>
            </a:endParaRPr>
          </a:p>
          <a:p>
            <a:pPr>
              <a:defRPr/>
            </a:pPr>
            <a:endParaRPr lang="el-GR" sz="2400" dirty="0"/>
          </a:p>
        </p:txBody>
      </p:sp>
      <p:sp>
        <p:nvSpPr>
          <p:cNvPr id="4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- TextBox"/>
          <p:cNvSpPr txBox="1">
            <a:spLocks noChangeArrowheads="1"/>
          </p:cNvSpPr>
          <p:nvPr/>
        </p:nvSpPr>
        <p:spPr bwMode="auto">
          <a:xfrm>
            <a:off x="611560" y="404664"/>
            <a:ext cx="8143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altLang="el-GR" sz="4000" b="1" dirty="0">
                <a:solidFill>
                  <a:srgbClr val="FFC000"/>
                </a:solidFill>
                <a:latin typeface="Calibri" pitchFamily="34" charset="0"/>
              </a:rPr>
              <a:t>Δ</a:t>
            </a:r>
            <a:r>
              <a:rPr lang="el-GR" altLang="el-GR" sz="4000" b="1" dirty="0" smtClean="0">
                <a:solidFill>
                  <a:srgbClr val="FFC000"/>
                </a:solidFill>
                <a:latin typeface="Calibri" pitchFamily="34" charset="0"/>
              </a:rPr>
              <a:t>ομή </a:t>
            </a:r>
            <a:r>
              <a:rPr lang="el-GR" altLang="el-GR" sz="4000" b="1" dirty="0">
                <a:solidFill>
                  <a:srgbClr val="FFC000"/>
                </a:solidFill>
                <a:latin typeface="Calibri" pitchFamily="34" charset="0"/>
              </a:rPr>
              <a:t>του ΕΚΔΔΑ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611560" y="2204864"/>
            <a:ext cx="8064896" cy="2862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57188" indent="-357188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θνική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χολή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ημόσιας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ιοίκησης και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υτοδιοίκησης (Ε.Σ.Δ.Δ.Α.)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Ιν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στιτούτο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ιμόρφωσης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ΙΝ.ΕΠ)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Μο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νάδα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κμηρίωσης και </a:t>
            </a:r>
            <a:r>
              <a:rPr lang="el-G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αινοτομιών (ΜΟ.ΤΕ.Κ)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Διοικητικές Υπηρεσίες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- Τίτλος"/>
          <p:cNvSpPr txBox="1">
            <a:spLocks/>
          </p:cNvSpPr>
          <p:nvPr/>
        </p:nvSpPr>
        <p:spPr bwMode="auto">
          <a:xfrm>
            <a:off x="0" y="1052736"/>
            <a:ext cx="8037066" cy="515098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l-GR" dirty="0" smtClean="0"/>
          </a:p>
          <a:p>
            <a:pPr>
              <a:defRPr/>
            </a:pPr>
            <a:endParaRPr lang="el-GR" dirty="0" smtClean="0"/>
          </a:p>
          <a:p>
            <a:pPr>
              <a:defRPr/>
            </a:pPr>
            <a:endParaRPr lang="el-GR" dirty="0" smtClean="0"/>
          </a:p>
          <a:p>
            <a:pPr>
              <a:defRPr/>
            </a:pPr>
            <a:endParaRPr lang="el-GR" dirty="0" smtClean="0"/>
          </a:p>
          <a:p>
            <a:pPr>
              <a:defRPr/>
            </a:pPr>
            <a:endParaRPr lang="el-GR" dirty="0" smtClean="0"/>
          </a:p>
          <a:p>
            <a:pPr>
              <a:defRPr/>
            </a:pPr>
            <a:endParaRPr lang="el-GR" dirty="0" smtClean="0"/>
          </a:p>
          <a:p>
            <a:pPr>
              <a:defRPr/>
            </a:pPr>
            <a:endParaRPr lang="el-GR" dirty="0" smtClean="0"/>
          </a:p>
          <a:p>
            <a:pPr>
              <a:defRPr/>
            </a:pPr>
            <a:endParaRPr lang="el-GR" dirty="0" smtClean="0"/>
          </a:p>
          <a:p>
            <a:pPr algn="just">
              <a:defRPr/>
            </a:pPr>
            <a:endParaRPr lang="el-GR" sz="2000" b="1" dirty="0" smtClean="0"/>
          </a:p>
          <a:p>
            <a:pPr algn="just">
              <a:defRPr/>
            </a:pPr>
            <a:endParaRPr lang="el-GR" sz="2000" b="1" dirty="0" smtClean="0"/>
          </a:p>
          <a:p>
            <a:pPr algn="just">
              <a:defRPr/>
            </a:pPr>
            <a:endParaRPr lang="el-GR" sz="20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defRPr/>
            </a:pPr>
            <a:endParaRPr lang="el-GR" sz="20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defRPr/>
            </a:pPr>
            <a:endParaRPr lang="el-GR" sz="2000" b="1" dirty="0" smtClean="0"/>
          </a:p>
          <a:p>
            <a:pPr>
              <a:defRPr/>
            </a:pPr>
            <a:endParaRPr lang="el-GR" b="1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defRPr/>
            </a:pPr>
            <a:endParaRPr lang="el-GR" b="1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defRPr/>
            </a:pPr>
            <a:endParaRPr lang="el-GR" b="1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  <a:defRPr/>
            </a:pPr>
            <a:endParaRPr lang="el-GR" b="1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defRPr/>
            </a:pPr>
            <a:endParaRPr lang="el-GR" b="1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  <a:defRPr/>
            </a:pPr>
            <a:endParaRPr lang="el-GR" b="1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  <a:defRPr/>
            </a:pPr>
            <a:endParaRPr lang="el-GR" b="1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  <a:defRPr/>
            </a:pPr>
            <a:endParaRPr lang="el-GR" b="1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  <a:defRPr/>
            </a:pPr>
            <a:endParaRPr lang="el-GR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802920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>
                <a:solidFill>
                  <a:srgbClr val="FFC000"/>
                </a:solidFill>
              </a:rPr>
              <a:t>Το Ε</a:t>
            </a:r>
            <a:r>
              <a:rPr lang="en-US" sz="1600" b="1" i="1" dirty="0">
                <a:solidFill>
                  <a:srgbClr val="FFC000"/>
                </a:solidFill>
              </a:rPr>
              <a:t>.</a:t>
            </a:r>
            <a:r>
              <a:rPr lang="el-GR" sz="1600" b="1" i="1" dirty="0">
                <a:solidFill>
                  <a:srgbClr val="FFC000"/>
                </a:solidFill>
              </a:rPr>
              <a:t>Π</a:t>
            </a:r>
            <a:r>
              <a:rPr lang="en-US" sz="1600" b="1" i="1" dirty="0">
                <a:solidFill>
                  <a:srgbClr val="FFC000"/>
                </a:solidFill>
              </a:rPr>
              <a:t>.</a:t>
            </a:r>
            <a:r>
              <a:rPr lang="el-GR" sz="1600" b="1" i="1" dirty="0">
                <a:solidFill>
                  <a:srgbClr val="FFC000"/>
                </a:solidFill>
              </a:rPr>
              <a:t> </a:t>
            </a:r>
            <a:r>
              <a:rPr lang="el-GR" sz="1600" b="1" i="1" dirty="0" smtClean="0">
                <a:solidFill>
                  <a:srgbClr val="FFC000"/>
                </a:solidFill>
              </a:rPr>
              <a:t>«Μεταρρύθμιση Δημόσιου</a:t>
            </a:r>
            <a:r>
              <a:rPr lang="en-US" sz="1600" b="1" i="1" dirty="0" smtClean="0">
                <a:solidFill>
                  <a:srgbClr val="FFC000"/>
                </a:solidFill>
              </a:rPr>
              <a:t> </a:t>
            </a:r>
            <a:r>
              <a:rPr lang="el-GR" sz="1600" b="1" i="1" dirty="0" smtClean="0">
                <a:solidFill>
                  <a:srgbClr val="FFC000"/>
                </a:solidFill>
              </a:rPr>
              <a:t>Τομέα»</a:t>
            </a:r>
            <a:endParaRPr lang="el-GR" sz="1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41"/>
          <a:stretch/>
        </p:blipFill>
        <p:spPr bwMode="auto">
          <a:xfrm>
            <a:off x="5508105" y="2762056"/>
            <a:ext cx="2310016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- TextBox"/>
          <p:cNvSpPr txBox="1">
            <a:spLocks noChangeArrowheads="1"/>
          </p:cNvSpPr>
          <p:nvPr/>
        </p:nvSpPr>
        <p:spPr bwMode="auto">
          <a:xfrm>
            <a:off x="683568" y="332656"/>
            <a:ext cx="8143875" cy="646331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l-GR" altLang="el-GR" sz="3600" b="1" dirty="0" smtClean="0">
                <a:solidFill>
                  <a:srgbClr val="FFC000"/>
                </a:solidFill>
                <a:latin typeface="Calibri" pitchFamily="34" charset="0"/>
              </a:rPr>
              <a:t>Χρηματοδότηση </a:t>
            </a:r>
            <a:r>
              <a:rPr lang="el-GR" altLang="el-GR" sz="3600" b="1" dirty="0">
                <a:solidFill>
                  <a:srgbClr val="FFC000"/>
                </a:solidFill>
                <a:latin typeface="Calibri" pitchFamily="34" charset="0"/>
              </a:rPr>
              <a:t>του ΕΚΔΔΑ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3896" y="4077072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FFC000"/>
                </a:solidFill>
              </a:rPr>
              <a:t>Horizon 2020,  </a:t>
            </a:r>
            <a:r>
              <a:rPr lang="en-US" sz="1600" b="1" i="1" dirty="0" err="1" smtClean="0">
                <a:solidFill>
                  <a:srgbClr val="FFC000"/>
                </a:solidFill>
              </a:rPr>
              <a:t>SlidewIki</a:t>
            </a:r>
            <a:endParaRPr lang="el-GR" sz="16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14" t="16806" r="24541" b="62553"/>
          <a:stretch>
            <a:fillRect/>
          </a:stretch>
        </p:blipFill>
        <p:spPr bwMode="auto">
          <a:xfrm>
            <a:off x="5501225" y="4005064"/>
            <a:ext cx="1655143" cy="65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14440" y="1628800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 smtClean="0">
                <a:solidFill>
                  <a:srgbClr val="FFC000"/>
                </a:solidFill>
              </a:rPr>
              <a:t>Εθνικοί Πόροι</a:t>
            </a:r>
            <a:endParaRPr lang="el-GR" sz="16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480" y="1628800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864096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Ινστιτούτο Επιμόρφωσης 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5615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l-GR" sz="2400" dirty="0" smtClean="0"/>
              <a:t>Η επιμόρφωση των στελεχών της δημόσιας διοίκησης και της τοπικής αυτοδιοίκησης σχεδιάζεται και υλοποιείται από το Ινστιτούτο Επιμόρφωσης και την </a:t>
            </a:r>
            <a:r>
              <a:rPr lang="el-GR" sz="2400" dirty="0" smtClean="0">
                <a:solidFill>
                  <a:srgbClr val="FFC000"/>
                </a:solidFill>
              </a:rPr>
              <a:t>αποκεντρωμένη δομή </a:t>
            </a:r>
            <a:r>
              <a:rPr lang="el-GR" sz="2400" dirty="0" smtClean="0"/>
              <a:t>του στη Θεσσαλονίκη (</a:t>
            </a:r>
            <a:r>
              <a:rPr lang="el-GR" sz="2400" dirty="0" smtClean="0">
                <a:solidFill>
                  <a:srgbClr val="FFC000"/>
                </a:solidFill>
              </a:rPr>
              <a:t>ΠΙΝΕΠΘ</a:t>
            </a:r>
            <a:r>
              <a:rPr lang="el-GR" sz="2400" dirty="0" smtClean="0"/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dirty="0" smtClean="0"/>
              <a:t>Η πλειονότητα των επιμορφωτικών προγραμμάτων είναι  </a:t>
            </a:r>
            <a:r>
              <a:rPr lang="el-GR" sz="2400" dirty="0" smtClean="0">
                <a:solidFill>
                  <a:srgbClr val="FFC000"/>
                </a:solidFill>
              </a:rPr>
              <a:t>πιστοποιημένα</a:t>
            </a:r>
            <a:r>
              <a:rPr lang="el-GR" sz="2400" dirty="0" smtClean="0"/>
              <a:t> και προκύπτουν από </a:t>
            </a:r>
            <a:r>
              <a:rPr lang="el-GR" sz="2400" dirty="0" smtClean="0">
                <a:solidFill>
                  <a:srgbClr val="FFC000"/>
                </a:solidFill>
              </a:rPr>
              <a:t>επιχειρησιακά σχέδια εκπαίδευσης</a:t>
            </a:r>
            <a:r>
              <a:rPr lang="el-GR" sz="2400" dirty="0" smtClean="0"/>
              <a:t> που κατατίθενται στην  «</a:t>
            </a:r>
            <a:r>
              <a:rPr lang="el-GR" sz="2000" b="1" dirty="0" smtClean="0">
                <a:cs typeface="Times New Roman" panose="02020603050405020304" pitchFamily="18" charset="0"/>
              </a:rPr>
              <a:t>ΗΛΕΚΤΡΟΝΙΚΗ </a:t>
            </a:r>
            <a:r>
              <a:rPr lang="el-GR" sz="2000" b="1" dirty="0">
                <a:cs typeface="Times New Roman" panose="02020603050405020304" pitchFamily="18" charset="0"/>
              </a:rPr>
              <a:t>ΥΠΗΡΕΣΙΑ ΥΠΟΒΟΛΗΣ ΑΙΤΗΜΑΤΩΝ ΕΚΠΑΙΔΕΥΣΗΣ ΓΙΑ ΟΡΓΑΝΙΚΕΣ ΜΟΝΑΔΕΣ </a:t>
            </a:r>
            <a:r>
              <a:rPr lang="el-GR" sz="2000" b="1" dirty="0" smtClean="0">
                <a:cs typeface="Times New Roman" panose="02020603050405020304" pitchFamily="18" charset="0"/>
              </a:rPr>
              <a:t>ΕΚΠΑΙΔΕΥΣΗΣ»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dirty="0" smtClean="0"/>
              <a:t>ή/και </a:t>
            </a:r>
            <a:r>
              <a:rPr lang="el-GR" sz="2400" dirty="0" smtClean="0"/>
              <a:t>μέσω διμερών προγραμματικών συμφωνιών συνεργασίας</a:t>
            </a:r>
            <a:endParaRPr lang="el-GR" sz="24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dirty="0" smtClean="0"/>
              <a:t>Εκπαιδεύονται κατά μέσο όρο </a:t>
            </a:r>
            <a:r>
              <a:rPr lang="el-GR" sz="2400" dirty="0" smtClean="0">
                <a:solidFill>
                  <a:srgbClr val="FFC000"/>
                </a:solidFill>
              </a:rPr>
              <a:t>35.000</a:t>
            </a:r>
            <a:r>
              <a:rPr lang="el-GR" sz="2400" dirty="0" smtClean="0"/>
              <a:t> στελέχη της Δημόσιας Διοίκησης και Αυτοδιοίκησης ετησίως</a:t>
            </a: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/>
          <p:cNvSpPr>
            <a:spLocks noGrp="1"/>
          </p:cNvSpPr>
          <p:nvPr>
            <p:ph type="title"/>
          </p:nvPr>
        </p:nvSpPr>
        <p:spPr>
          <a:xfrm>
            <a:off x="666368" y="260648"/>
            <a:ext cx="8100392" cy="649288"/>
          </a:xfrm>
        </p:spPr>
        <p:txBody>
          <a:bodyPr/>
          <a:lstStyle/>
          <a:p>
            <a:pPr>
              <a:defRPr/>
            </a:pP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Θεματικοί τομείς ΙΝΕΠ</a:t>
            </a:r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2" name="Έλλειψη 1"/>
          <p:cNvSpPr/>
          <p:nvPr/>
        </p:nvSpPr>
        <p:spPr>
          <a:xfrm>
            <a:off x="240263" y="1004684"/>
            <a:ext cx="3188669" cy="172819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 smtClean="0"/>
              <a:t>ΔΗΜΟΣΙΑ ΔΙΟΙΚΗΣΗ &amp; ΔΙΑΚΥΒΕΡΝΗΣΗ</a:t>
            </a:r>
            <a:endParaRPr lang="el-GR" sz="1600" dirty="0"/>
          </a:p>
        </p:txBody>
      </p:sp>
      <p:sp>
        <p:nvSpPr>
          <p:cNvPr id="5" name="Έλλειψη 4"/>
          <p:cNvSpPr/>
          <p:nvPr/>
        </p:nvSpPr>
        <p:spPr>
          <a:xfrm>
            <a:off x="3758781" y="1215392"/>
            <a:ext cx="2736304" cy="1295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 smtClean="0"/>
              <a:t>ΠΛΗΡΟΦΟΡΙΚΗ &amp; ΨΗΦΙΑΚΕΣ ΥΠΗΡΕΣΙΕΣ</a:t>
            </a:r>
            <a:endParaRPr lang="el-GR" sz="1600" dirty="0"/>
          </a:p>
        </p:txBody>
      </p:sp>
      <p:sp>
        <p:nvSpPr>
          <p:cNvPr id="6" name="Έλλειψη 5"/>
          <p:cNvSpPr/>
          <p:nvPr/>
        </p:nvSpPr>
        <p:spPr>
          <a:xfrm>
            <a:off x="6677894" y="1183642"/>
            <a:ext cx="2466106" cy="13271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/>
              <a:t>ΒΙΩΣΙΜΗ ΑΝΑΠΤΥΞΗ</a:t>
            </a:r>
          </a:p>
        </p:txBody>
      </p:sp>
      <p:sp>
        <p:nvSpPr>
          <p:cNvPr id="9" name="Έλλειψη 8"/>
          <p:cNvSpPr/>
          <p:nvPr/>
        </p:nvSpPr>
        <p:spPr>
          <a:xfrm>
            <a:off x="2339753" y="2510792"/>
            <a:ext cx="2664296" cy="178120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/>
              <a:t>ΟΙΚΟΝΟΜΙΑ &amp; ΔΗΜΟΣΙΟΝΟΜΙΚΗ ΠΟΛΙΤΙΚΗ</a:t>
            </a:r>
          </a:p>
        </p:txBody>
      </p:sp>
      <p:sp>
        <p:nvSpPr>
          <p:cNvPr id="10" name="Έλλειψη 9"/>
          <p:cNvSpPr/>
          <p:nvPr/>
        </p:nvSpPr>
        <p:spPr>
          <a:xfrm>
            <a:off x="5220073" y="2708876"/>
            <a:ext cx="2690874" cy="143973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 smtClean="0"/>
              <a:t>ΑΝΘΡΩΠΙΝΑ ΔΙΚΑΙΩΜΑΤΑ &amp; ΚΟΙΝΩΝΙΚΗ ΠΟΛΙΤΙΚΗ</a:t>
            </a:r>
            <a:endParaRPr lang="el-GR" sz="1600" dirty="0"/>
          </a:p>
        </p:txBody>
      </p:sp>
      <p:sp>
        <p:nvSpPr>
          <p:cNvPr id="11" name="Έλλειψη 10"/>
          <p:cNvSpPr/>
          <p:nvPr/>
        </p:nvSpPr>
        <p:spPr>
          <a:xfrm>
            <a:off x="1403648" y="4488895"/>
            <a:ext cx="2736304" cy="14414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 smtClean="0"/>
              <a:t>ΠΟΛΙΤΙΣΤΙΚΗ &amp; ΤΟΥΡΙΣΤΙΚΗ ΑΝΑΠΤΥΞΗ</a:t>
            </a:r>
            <a:endParaRPr lang="el-GR" sz="1600" dirty="0"/>
          </a:p>
        </p:txBody>
      </p:sp>
      <p:sp>
        <p:nvSpPr>
          <p:cNvPr id="12" name="Έλλειψη 11"/>
          <p:cNvSpPr/>
          <p:nvPr/>
        </p:nvSpPr>
        <p:spPr>
          <a:xfrm>
            <a:off x="5580112" y="4436341"/>
            <a:ext cx="2736304" cy="14414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600" dirty="0"/>
              <a:t>ΕΙΣΑΓΩΓΙΚΗ ΕΚΠΑΙΔΕΥΣΗ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>
          <a:xfrm>
            <a:off x="539552" y="332655"/>
            <a:ext cx="8229600" cy="1080219"/>
          </a:xfrm>
        </p:spPr>
        <p:txBody>
          <a:bodyPr/>
          <a:lstStyle/>
          <a:p>
            <a:pPr>
              <a:defRPr/>
            </a:pPr>
            <a:r>
              <a:rPr lang="el-GR" sz="3200" b="1" dirty="0" smtClean="0">
                <a:solidFill>
                  <a:srgbClr val="FFC000"/>
                </a:solidFill>
              </a:rPr>
              <a:t>Συντελεστές εξασφάλισης ποιότητας στην παρεχόμενη επιμόρφωση του ΙΝΕΠ</a:t>
            </a:r>
            <a:endParaRPr lang="en-US" sz="3200" b="1" dirty="0" smtClean="0">
              <a:solidFill>
                <a:srgbClr val="FFC000"/>
              </a:solidFill>
            </a:endParaRPr>
          </a:p>
        </p:txBody>
      </p:sp>
      <p:sp>
        <p:nvSpPr>
          <p:cNvPr id="13315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844824"/>
            <a:ext cx="8449661" cy="4248471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altLang="el-GR" sz="2200" dirty="0"/>
              <a:t>Ανίχνευση Εκπαιδευτικών Αναγκών</a:t>
            </a:r>
            <a:endParaRPr lang="en-US" altLang="el-GR" sz="2200" dirty="0"/>
          </a:p>
          <a:p>
            <a:pPr marL="0" indent="0" algn="just">
              <a:spcBef>
                <a:spcPts val="600"/>
              </a:spcBef>
              <a:buNone/>
            </a:pPr>
            <a:endParaRPr lang="el-GR" altLang="el-GR" sz="2200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altLang="el-GR" sz="2200" dirty="0"/>
              <a:t>Αξιολόγηση- Αποτίμηση της Επιμόρφωσης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n-US" altLang="el-GR" sz="22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altLang="el-GR" sz="2200" dirty="0"/>
              <a:t>Πιστοποίηση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l-GR" altLang="el-GR" sz="22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altLang="el-GR" sz="2200" dirty="0" smtClean="0"/>
              <a:t>Δημιουργία </a:t>
            </a:r>
            <a:r>
              <a:rPr lang="el-GR" altLang="el-GR" sz="2200" dirty="0"/>
              <a:t>Δικτύου Πυρήνων Εκπαίδευσης </a:t>
            </a:r>
            <a:endParaRPr lang="en-US" altLang="el-GR" sz="22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altLang="el-GR" sz="22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altLang="el-GR" sz="2200" dirty="0"/>
              <a:t>Καθιέρωση Ατομικού Δελτίου Εκπαίδευσης</a:t>
            </a:r>
            <a:r>
              <a:rPr lang="en-US" altLang="el-GR" sz="2200" dirty="0"/>
              <a:t>, </a:t>
            </a:r>
            <a:r>
              <a:rPr lang="el-GR" altLang="el-GR" sz="2200" dirty="0" smtClean="0"/>
              <a:t>αυτοματοποίηση της διαδικασίας λήψης δικαιολογητικών παρακολούθησης</a:t>
            </a:r>
            <a:r>
              <a:rPr lang="en-US" altLang="el-GR" sz="2200" dirty="0" smtClean="0"/>
              <a:t>   </a:t>
            </a:r>
            <a:r>
              <a:rPr lang="el-GR" altLang="el-GR" sz="2200" dirty="0" smtClean="0"/>
              <a:t>με στόχο την υποστήριξη της διοικητικής σταδιοδρομίας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l-GR" altLang="el-GR" sz="22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l-GR" altLang="el-GR" sz="2200" i="1" dirty="0" smtClean="0"/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endParaRPr lang="en-US" altLang="el-GR" sz="2200" i="1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C000"/>
                </a:solidFill>
              </a:rPr>
              <a:t>Η Εθνική Σχολή Δημόσιας Διοίκησης και Αυτοδιοίκησης (ΕΣΔΔΑ)</a:t>
            </a:r>
          </a:p>
        </p:txBody>
      </p:sp>
      <p:sp>
        <p:nvSpPr>
          <p:cNvPr id="1536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4908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el-GR" sz="2400" dirty="0" smtClean="0"/>
              <a:t>Έχει προκύψει από την συνένωση της </a:t>
            </a:r>
            <a:r>
              <a:rPr lang="el-GR" sz="2400" dirty="0" smtClean="0">
                <a:solidFill>
                  <a:srgbClr val="FFC000"/>
                </a:solidFill>
              </a:rPr>
              <a:t>Εθνικής Σχολής Δημόσιας Διοίκησης </a:t>
            </a:r>
            <a:r>
              <a:rPr lang="el-GR" sz="2400" dirty="0" smtClean="0"/>
              <a:t>(ΕΣΔΔ) και της </a:t>
            </a:r>
            <a:r>
              <a:rPr lang="el-GR" sz="2400" dirty="0" smtClean="0">
                <a:solidFill>
                  <a:srgbClr val="FFC000"/>
                </a:solidFill>
              </a:rPr>
              <a:t>Εθνικής Σχολής Τοπικής Αυτοδιοίκησης </a:t>
            </a:r>
            <a:r>
              <a:rPr lang="el-GR" sz="2400" dirty="0" smtClean="0"/>
              <a:t>(ΕΣΤΑ)</a:t>
            </a:r>
          </a:p>
          <a:p>
            <a:pPr algn="just"/>
            <a:r>
              <a:rPr lang="el-GR" sz="2400" dirty="0" smtClean="0"/>
              <a:t>Αποστολή της είναι η </a:t>
            </a:r>
            <a:r>
              <a:rPr lang="el-GR" sz="2400" dirty="0" smtClean="0">
                <a:solidFill>
                  <a:srgbClr val="FFC000"/>
                </a:solidFill>
              </a:rPr>
              <a:t>εκπαίδευση στελεχών ταχείας εξέλιξης </a:t>
            </a:r>
            <a:r>
              <a:rPr lang="el-GR" sz="2400" dirty="0" smtClean="0"/>
              <a:t>της ελληνικής </a:t>
            </a:r>
            <a:r>
              <a:rPr lang="el-GR" sz="2400" dirty="0"/>
              <a:t>δ</a:t>
            </a:r>
            <a:r>
              <a:rPr lang="el-GR" sz="2400" dirty="0" smtClean="0"/>
              <a:t>ημόσιας </a:t>
            </a:r>
            <a:r>
              <a:rPr lang="el-GR" sz="2400" dirty="0"/>
              <a:t>δ</a:t>
            </a:r>
            <a:r>
              <a:rPr lang="el-GR" sz="2400" dirty="0" smtClean="0"/>
              <a:t>ιοίκησης. </a:t>
            </a:r>
          </a:p>
          <a:p>
            <a:pPr algn="just"/>
            <a:r>
              <a:rPr lang="el-GR" sz="2400" dirty="0" smtClean="0"/>
              <a:t>Η εισαγωγή σπουδαστών/</a:t>
            </a:r>
            <a:r>
              <a:rPr lang="el-GR" sz="2400" dirty="0" err="1" smtClean="0"/>
              <a:t>στριών</a:t>
            </a:r>
            <a:r>
              <a:rPr lang="el-GR" sz="2400" dirty="0" smtClean="0"/>
              <a:t> στην ΕΣΔΔΑ γίνεται μέσω </a:t>
            </a:r>
            <a:r>
              <a:rPr lang="el-GR" sz="2400" dirty="0" smtClean="0">
                <a:solidFill>
                  <a:srgbClr val="FFC000"/>
                </a:solidFill>
              </a:rPr>
              <a:t>ετήσιου διαγωνισμού</a:t>
            </a:r>
          </a:p>
          <a:p>
            <a:pPr algn="just"/>
            <a:r>
              <a:rPr lang="el-GR" sz="2400" dirty="0" smtClean="0"/>
              <a:t>Έχουν αποφοιτήσει</a:t>
            </a:r>
            <a:r>
              <a:rPr lang="el-GR" sz="2400" dirty="0"/>
              <a:t>*</a:t>
            </a:r>
            <a:r>
              <a:rPr lang="el-GR" sz="2400" dirty="0" smtClean="0"/>
              <a:t> 2</a:t>
            </a:r>
            <a:r>
              <a:rPr lang="en-US" sz="2400" dirty="0" smtClean="0"/>
              <a:t>4</a:t>
            </a:r>
            <a:r>
              <a:rPr lang="el-GR" sz="2400" dirty="0" smtClean="0"/>
              <a:t> σειρές με συνολικό πλήθος 2.</a:t>
            </a:r>
            <a:r>
              <a:rPr lang="en-US" sz="2400" dirty="0" smtClean="0"/>
              <a:t>469</a:t>
            </a:r>
            <a:r>
              <a:rPr lang="el-GR" sz="2400" dirty="0" smtClean="0"/>
              <a:t> αποφοίτων</a:t>
            </a:r>
          </a:p>
          <a:p>
            <a:pPr algn="just"/>
            <a:endParaRPr lang="el-GR" sz="2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827584" y="6148942"/>
            <a:ext cx="422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*Στοιχεία μέχρι τον Φεβρουάριο 2018</a:t>
            </a:r>
            <a:endParaRPr lang="el-GR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404664"/>
            <a:ext cx="9468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Μονάδα Τεκμηρίωσης &amp; 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Καινοτομιών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(</a:t>
            </a:r>
            <a:r>
              <a:rPr lang="en-US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MoT</a:t>
            </a:r>
            <a:r>
              <a:rPr lang="el-GR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εΚ</a:t>
            </a:r>
            <a:r>
              <a:rPr lang="el-G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)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el-GR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022EB-CA5D-487D-B260-074039DD8800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323528" y="1124744"/>
            <a:ext cx="8712968" cy="2616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14300" indent="0">
              <a:buFontTx/>
              <a:buNone/>
              <a:defRPr/>
            </a:pPr>
            <a:endParaRPr lang="el-GR" sz="2400" dirty="0" smtClean="0"/>
          </a:p>
          <a:p>
            <a:pPr marL="114300" indent="0">
              <a:buFontTx/>
              <a:buNone/>
              <a:defRPr/>
            </a:pPr>
            <a:r>
              <a:rPr lang="el-GR" sz="2400" dirty="0" smtClean="0"/>
              <a:t>Αποστολή της ΜΟΤΕΚ είναι η υποστήριξη της διαφάνειας, τεκμηρίωσης, και δημόσιας συμμετοχής για την προώθηση της αξιοπιστίας της διοίκησης, της αποτελεσματικότητας και αποδοτικότητας της, με μοχλό το ανθρώπινο δυναμικό και κριτήριο την</a:t>
            </a:r>
            <a:r>
              <a:rPr lang="el-GR" dirty="0" smtClean="0"/>
              <a:t> «</a:t>
            </a:r>
            <a:r>
              <a:rPr lang="el-GR" sz="2400" dirty="0" smtClean="0">
                <a:solidFill>
                  <a:srgbClr val="FFC000"/>
                </a:solidFill>
              </a:rPr>
              <a:t>Καλή Διακυβέρνηση</a:t>
            </a:r>
            <a:r>
              <a:rPr lang="el-GR" dirty="0" smtClean="0"/>
              <a:t>»</a:t>
            </a:r>
          </a:p>
          <a:p>
            <a:pPr marL="114300" indent="0">
              <a:buFontTx/>
              <a:buNone/>
              <a:defRPr/>
            </a:pPr>
            <a:endParaRPr lang="el-GR" sz="20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ue Segoe 4-3 template-template_April-17-2007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3501</TotalTime>
  <Words>608</Words>
  <Application>Microsoft Office PowerPoint</Application>
  <PresentationFormat>Προβολή στην οθόνη (4:3)</PresentationFormat>
  <Paragraphs>126</Paragraphs>
  <Slides>15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15</vt:i4>
      </vt:variant>
    </vt:vector>
  </HeadingPairs>
  <TitlesOfParts>
    <vt:vector size="17" baseType="lpstr">
      <vt:lpstr>Θέμα του Office</vt:lpstr>
      <vt:lpstr>Blue Segoe 4-3 template-template_April-17-2007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Το Ινστιτούτο Επιμόρφωσης (INΕΠ)</vt:lpstr>
      <vt:lpstr>Θεματικοί τομείς ΙΝΕΠ</vt:lpstr>
      <vt:lpstr>Συντελεστές εξασφάλισης ποιότητας στην παρεχόμενη επιμόρφωση του ΙΝΕΠ</vt:lpstr>
      <vt:lpstr>Η Εθνική Σχολή Δημόσιας Διοίκησης και Αυτοδιοίκησης (ΕΣΔΔΑ)</vt:lpstr>
      <vt:lpstr>Παρουσίαση του PowerPoint</vt:lpstr>
      <vt:lpstr>Παρουσίαση του PowerPoint</vt:lpstr>
      <vt:lpstr>Μνημόνια συνεργασίας του ΕΚΔΔΑ με ομόλογους φορείς της Ε.Ε. </vt:lpstr>
      <vt:lpstr>Μνημόνια συνεργασίας του ΕΚΔΔΑ με ομόλογους φορείς της Ε.Ε. </vt:lpstr>
      <vt:lpstr>Μνημόνια συνεργασίας του ΕΚΔΔΑ με φορείς της Ασίας</vt:lpstr>
      <vt:lpstr>Πρωτόκολλα συνεργασίας του ΕΚΔΔΑ</vt:lpstr>
      <vt:lpstr>Επικοινωνήστε με το ΙΝΕΠ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Παρουσιαση Ενάρξεων ΙΝΕΠ</dc:title>
  <dc:creator>Κρίπα Ειρήνη</dc:creator>
  <cp:lastModifiedBy>Αναστασία Παπαστυλιανού</cp:lastModifiedBy>
  <cp:revision>462</cp:revision>
  <cp:lastPrinted>2018-01-26T10:09:42Z</cp:lastPrinted>
  <dcterms:created xsi:type="dcterms:W3CDTF">2010-07-09T08:25:55Z</dcterms:created>
  <dcterms:modified xsi:type="dcterms:W3CDTF">2018-06-11T12:53:57Z</dcterms:modified>
</cp:coreProperties>
</file>