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77" r:id="rId5"/>
    <p:sldId id="278" r:id="rId6"/>
    <p:sldId id="279" r:id="rId7"/>
    <p:sldId id="280" r:id="rId8"/>
    <p:sldId id="281" r:id="rId9"/>
    <p:sldId id="282" r:id="rId10"/>
    <p:sldId id="283" r:id="rId11"/>
    <p:sldId id="284" r:id="rId12"/>
    <p:sldId id="28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Ιωάννα Προφύρη" initials="ΙΠ" lastIdx="6" clrIdx="0"/>
  <p:cmAuthor id="1" name="Aglaia"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commentAuthors" Target="commentAuthors.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90A56E91-3335-40DC-A71D-B46005EE186D}" type="slidenum">
              <a:rPr lang="en-GB" smtClean="0"/>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00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r>
              <a:rPr lang="el-GR" dirty="0"/>
              <a:t>Η έννοια της Εταιρικής Κοινωνικής Ευθύνης είναι μια δυναμική έννοια που με το πέρας του χρόνου συνδέεται, σχετίζεται και εμπλουτίζεται με μια σειρά από άλλες έννοιες όπως: αρχικά με τη φιλανθρωπία και τις εργασιακές πρακτικές, στη συνέχεια με την κοινωνική αλληλεγγύη, την κοινωνική συνοχή, τις δίκαιες πρακτικές στην αγορά, το περιβάλλον, την προστασία των καταναλωτών, τον εταιρικό εθελοντισμό, σήμερα με τα ενδιαφερόμενα μέρη, τα ανθρώπινα δικαιώματα, την καταπολέμηση της απάτης και της διαφθοράς, την εταιρική υπευθυνότητα, τη βιώσιμη ανάπτυξη, την κοινωνική λογοδοσία. </a:t>
            </a:r>
            <a:endParaRPr lang="el-GR" dirty="0"/>
          </a:p>
          <a:p>
            <a:endParaRPr lang="en-GB" altLang="en-US" dirty="0"/>
          </a:p>
        </p:txBody>
      </p:sp>
      <p:sp>
        <p:nvSpPr>
          <p:cNvPr id="1003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spcBef>
                <a:spcPct val="30000"/>
              </a:spcBef>
              <a:defRPr sz="1200">
                <a:solidFill>
                  <a:schemeClr val="tx1"/>
                </a:solidFill>
                <a:latin typeface="Calibri" panose="020F0502020204030204" charset="0"/>
              </a:defRPr>
            </a:lvl1pPr>
            <a:lvl2pPr marL="744220" indent="-286385" eaLnBrk="0" hangingPunct="0">
              <a:spcBef>
                <a:spcPct val="30000"/>
              </a:spcBef>
              <a:defRPr sz="1200">
                <a:solidFill>
                  <a:schemeClr val="tx1"/>
                </a:solidFill>
                <a:latin typeface="Calibri" panose="020F0502020204030204" charset="0"/>
              </a:defRPr>
            </a:lvl2pPr>
            <a:lvl3pPr marL="1144270" indent="-228600" eaLnBrk="0" hangingPunct="0">
              <a:spcBef>
                <a:spcPct val="30000"/>
              </a:spcBef>
              <a:defRPr sz="1200">
                <a:solidFill>
                  <a:schemeClr val="tx1"/>
                </a:solidFill>
                <a:latin typeface="Calibri" panose="020F0502020204030204" charset="0"/>
              </a:defRPr>
            </a:lvl3pPr>
            <a:lvl4pPr marL="1602105" indent="-228600" eaLnBrk="0" hangingPunct="0">
              <a:spcBef>
                <a:spcPct val="30000"/>
              </a:spcBef>
              <a:defRPr sz="1200">
                <a:solidFill>
                  <a:schemeClr val="tx1"/>
                </a:solidFill>
                <a:latin typeface="Calibri" panose="020F0502020204030204" charset="0"/>
              </a:defRPr>
            </a:lvl4pPr>
            <a:lvl5pPr marL="2059940" indent="-228600" eaLnBrk="0" hangingPunct="0">
              <a:spcBef>
                <a:spcPct val="30000"/>
              </a:spcBef>
              <a:defRPr sz="1200">
                <a:solidFill>
                  <a:schemeClr val="tx1"/>
                </a:solidFill>
                <a:latin typeface="Calibri" panose="020F0502020204030204" charset="0"/>
              </a:defRPr>
            </a:lvl5pPr>
            <a:lvl6pPr marL="2517775" indent="-228600" eaLnBrk="0" fontAlgn="base" hangingPunct="0">
              <a:spcBef>
                <a:spcPct val="30000"/>
              </a:spcBef>
              <a:spcAft>
                <a:spcPct val="0"/>
              </a:spcAft>
              <a:defRPr sz="1200">
                <a:solidFill>
                  <a:schemeClr val="tx1"/>
                </a:solidFill>
                <a:latin typeface="Calibri" panose="020F0502020204030204" charset="0"/>
              </a:defRPr>
            </a:lvl6pPr>
            <a:lvl7pPr marL="2975610" indent="-228600" eaLnBrk="0" fontAlgn="base" hangingPunct="0">
              <a:spcBef>
                <a:spcPct val="30000"/>
              </a:spcBef>
              <a:spcAft>
                <a:spcPct val="0"/>
              </a:spcAft>
              <a:defRPr sz="1200">
                <a:solidFill>
                  <a:schemeClr val="tx1"/>
                </a:solidFill>
                <a:latin typeface="Calibri" panose="020F0502020204030204" charset="0"/>
              </a:defRPr>
            </a:lvl7pPr>
            <a:lvl8pPr marL="3433445" indent="-228600" eaLnBrk="0" fontAlgn="base" hangingPunct="0">
              <a:spcBef>
                <a:spcPct val="30000"/>
              </a:spcBef>
              <a:spcAft>
                <a:spcPct val="0"/>
              </a:spcAft>
              <a:defRPr sz="1200">
                <a:solidFill>
                  <a:schemeClr val="tx1"/>
                </a:solidFill>
                <a:latin typeface="Calibri" panose="020F0502020204030204" charset="0"/>
              </a:defRPr>
            </a:lvl8pPr>
            <a:lvl9pPr marL="3891280" indent="-228600" eaLnBrk="0" fontAlgn="base" hangingPunct="0">
              <a:spcBef>
                <a:spcPct val="30000"/>
              </a:spcBef>
              <a:spcAft>
                <a:spcPct val="0"/>
              </a:spcAft>
              <a:defRPr sz="1200">
                <a:solidFill>
                  <a:schemeClr val="tx1"/>
                </a:solidFill>
                <a:latin typeface="Calibri" panose="020F0502020204030204" charset="0"/>
              </a:defRPr>
            </a:lvl9pPr>
          </a:lstStyle>
          <a:p>
            <a:pPr eaLnBrk="1" hangingPunct="1">
              <a:spcBef>
                <a:spcPct val="0"/>
              </a:spcBef>
            </a:pPr>
            <a:fld id="{2EFDE8A1-C185-4FAC-8716-CC7E2D4916A6}" type="slidenum">
              <a:rPr lang="en-GB" altLang="en-US" smtClean="0">
                <a:latin typeface="Arial" panose="020B0604020202020204" pitchFamily="34" charset="0"/>
              </a:rPr>
            </a:fld>
            <a:endParaRPr lang="en-GB"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90A56E91-3335-40DC-A71D-B46005EE186D}" type="slidenum">
              <a:rPr lang="en-GB" smtClean="0"/>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defTabSz="915670"/>
            <a:r>
              <a:rPr lang="el-GR" dirty="0"/>
              <a:t>Στο παρελθόν η έννοια της Εταιρικής Κοινωνικής Ευθύνης είχε επίκεντρο τον κόσμο των επιχειρήσεων</a:t>
            </a:r>
            <a:endParaRPr lang="el-GR" dirty="0"/>
          </a:p>
          <a:p>
            <a:pPr defTabSz="915670"/>
            <a:endParaRPr lang="el-GR" dirty="0"/>
          </a:p>
          <a:p>
            <a:pPr defTabSz="915670"/>
            <a:r>
              <a:rPr lang="el-GR" dirty="0"/>
              <a:t>Οι πιο καθοριστικοί παράγοντες από αυτούς ήταν:……</a:t>
            </a:r>
            <a:endParaRPr lang="el-GR" dirty="0"/>
          </a:p>
          <a:p>
            <a:pPr defTabSz="915670"/>
            <a:endParaRPr lang="el-GR" dirty="0"/>
          </a:p>
          <a:p>
            <a:endParaRPr lang="el-GR" dirty="0"/>
          </a:p>
        </p:txBody>
      </p:sp>
      <p:sp>
        <p:nvSpPr>
          <p:cNvPr id="4" name="Θέση αριθμού διαφάνειας 3"/>
          <p:cNvSpPr>
            <a:spLocks noGrp="1"/>
          </p:cNvSpPr>
          <p:nvPr>
            <p:ph type="sldNum" sz="quarter" idx="10"/>
          </p:nvPr>
        </p:nvSpPr>
        <p:spPr/>
        <p:txBody>
          <a:bodyPr/>
          <a:lstStyle/>
          <a:p>
            <a:fld id="{90A56E91-3335-40DC-A71D-B46005EE186D}" type="slidenum">
              <a:rPr lang="en-GB" smtClean="0"/>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a:p>
            <a:pPr defTabSz="915670">
              <a:defRPr/>
            </a:pPr>
            <a:r>
              <a:rPr lang="el-GR" dirty="0"/>
              <a:t>Σήμερα  η κοινωνική ευθύνη εφαρμόζεται σε όλους τους οργανισμούς αφού αναγνώριστηκε η ευθύνη της συμβολής τους στη Βιώσιμη Ανάπτυξη.</a:t>
            </a:r>
            <a:endParaRPr lang="el-GR" dirty="0"/>
          </a:p>
          <a:p>
            <a:pPr defTabSz="915670">
              <a:defRPr/>
            </a:pPr>
            <a:endParaRPr lang="el-GR" dirty="0"/>
          </a:p>
          <a:p>
            <a:r>
              <a:rPr lang="el-GR" dirty="0"/>
              <a:t>Η έννοια της Εταιρικής Κοινωνικής Ευθύνης δεν είναι καινούργια. Διάφορες μορφές της τις συναντάμε κατά τον 19ο αιώνα, ίσως και νωρίτερα, είτε ως χορηγία, είτε ως φιλανθρωπία. Αν και σε ακαδημαϊκό επίπεδο η προσέγγιση της έννοιας εμφανίζεται τη δεκαετία του 50, στην Ευρώπη, ο ουσιαστικός διάλογος, </a:t>
            </a:r>
            <a:r>
              <a:rPr lang="el-GR" dirty="0">
                <a:sym typeface="+mn-ea"/>
              </a:rPr>
              <a:t>μεταξύ οργανισμών και επιχειρήσεων </a:t>
            </a:r>
            <a:r>
              <a:rPr lang="el-GR" dirty="0"/>
              <a:t>για την έννοια της κοινωνικής ευθύνης των επιχειρήσεων,  αναπτύσσεται έντονα κατά τη δεκαετία του 90,  ενώ στην Ελλάδα η συζήτηση περί Ε.Κ.Ε. αναπτύσσεται ουσιαστικά μετά το 2005.</a:t>
            </a:r>
            <a:endParaRPr lang="el-GR" dirty="0"/>
          </a:p>
          <a:p>
            <a:endParaRPr lang="el-GR" dirty="0"/>
          </a:p>
        </p:txBody>
      </p:sp>
      <p:sp>
        <p:nvSpPr>
          <p:cNvPr id="4" name="Θέση αριθμού διαφάνειας 3"/>
          <p:cNvSpPr>
            <a:spLocks noGrp="1"/>
          </p:cNvSpPr>
          <p:nvPr>
            <p:ph type="sldNum" sz="quarter" idx="10"/>
          </p:nvPr>
        </p:nvSpPr>
        <p:spPr/>
        <p:txBody>
          <a:bodyPr/>
          <a:lstStyle/>
          <a:p>
            <a:fld id="{90A56E91-3335-40DC-A71D-B46005EE186D}" type="slidenum">
              <a:rPr lang="en-GB" smtClean="0"/>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90A56E91-3335-40DC-A71D-B46005EE186D}" type="slidenum">
              <a:rPr lang="en-GB" smtClean="0"/>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5670">
              <a:defRPr/>
            </a:pPr>
            <a:r>
              <a:rPr lang="el-GR" dirty="0" err="1">
                <a:latin typeface="Verdana" panose="020B0604030504040204" pitchFamily="34" charset="0"/>
                <a:ea typeface="Verdana" panose="020B0604030504040204" pitchFamily="34" charset="0"/>
                <a:cs typeface="Verdana" panose="020B0604030504040204" pitchFamily="34" charset="0"/>
              </a:rPr>
              <a:t>Howard</a:t>
            </a:r>
            <a:r>
              <a:rPr lang="el-GR" dirty="0">
                <a:latin typeface="Verdana" panose="020B0604030504040204" pitchFamily="34" charset="0"/>
                <a:ea typeface="Verdana" panose="020B0604030504040204" pitchFamily="34" charset="0"/>
                <a:cs typeface="Verdana" panose="020B0604030504040204" pitchFamily="34" charset="0"/>
              </a:rPr>
              <a:t> </a:t>
            </a:r>
            <a:r>
              <a:rPr lang="el-GR" dirty="0" err="1">
                <a:latin typeface="Verdana" panose="020B0604030504040204" pitchFamily="34" charset="0"/>
                <a:ea typeface="Verdana" panose="020B0604030504040204" pitchFamily="34" charset="0"/>
                <a:cs typeface="Verdana" panose="020B0604030504040204" pitchFamily="34" charset="0"/>
              </a:rPr>
              <a:t>Bowen</a:t>
            </a:r>
            <a:r>
              <a:rPr lang="el-GR" dirty="0">
                <a:latin typeface="Verdana" panose="020B0604030504040204" pitchFamily="34" charset="0"/>
                <a:ea typeface="Verdana" panose="020B0604030504040204" pitchFamily="34" charset="0"/>
                <a:cs typeface="Verdana" panose="020B0604030504040204" pitchFamily="34" charset="0"/>
              </a:rPr>
              <a:t> -πατέρας της </a:t>
            </a:r>
            <a:r>
              <a:rPr lang="el-GR" dirty="0" err="1">
                <a:latin typeface="Verdana" panose="020B0604030504040204" pitchFamily="34" charset="0"/>
                <a:ea typeface="Verdana" panose="020B0604030504040204" pitchFamily="34" charset="0"/>
                <a:cs typeface="Verdana" panose="020B0604030504040204" pitchFamily="34" charset="0"/>
              </a:rPr>
              <a:t>Ε.Κ.Ε</a:t>
            </a:r>
            <a:r>
              <a:rPr lang="el-GR" dirty="0">
                <a:latin typeface="Verdana" panose="020B0604030504040204" pitchFamily="34" charset="0"/>
                <a:ea typeface="Verdana" panose="020B0604030504040204" pitchFamily="34" charset="0"/>
                <a:cs typeface="Verdana" panose="020B0604030504040204" pitchFamily="34" charset="0"/>
              </a:rPr>
              <a:t> - «Η υπευθυνότητα αναφέρεται στην υποχρέωση των επιχειρηματιών να επιδιώκουν εκείνες τις πολιτικές, να λαμβάνουν εκείνες τις αποφάσεις ή να ακολουθούν εκείνες τις δράσεις που να συνάδουν με τους στόχους και τις αξίες της κοινωνίας μας».(</a:t>
            </a:r>
            <a:r>
              <a:rPr lang="en-GB" dirty="0">
                <a:latin typeface="Verdana" panose="020B0604030504040204" pitchFamily="34" charset="0"/>
                <a:ea typeface="Verdana" panose="020B0604030504040204" pitchFamily="34" charset="0"/>
                <a:cs typeface="Verdana" panose="020B0604030504040204" pitchFamily="34" charset="0"/>
              </a:rPr>
              <a:t>Toward Social Economy (1948) Social Responsibilities of the Businessman (1953)</a:t>
            </a:r>
            <a:r>
              <a:rPr lang="el-GR" dirty="0">
                <a:latin typeface="Verdana" panose="020B0604030504040204" pitchFamily="34" charset="0"/>
                <a:ea typeface="Verdana" panose="020B0604030504040204" pitchFamily="34" charset="0"/>
                <a:cs typeface="Verdana" panose="020B0604030504040204" pitchFamily="34" charset="0"/>
              </a:rPr>
              <a:t>)</a:t>
            </a:r>
            <a:endParaRPr lang="en-GB" altLang="en-US" dirty="0">
              <a:latin typeface="Verdana" panose="020B0604030504040204" pitchFamily="34" charset="0"/>
              <a:ea typeface="Verdana" panose="020B0604030504040204" pitchFamily="34" charset="0"/>
              <a:cs typeface="Verdana" panose="020B0604030504040204" pitchFamily="34" charset="0"/>
            </a:endParaRPr>
          </a:p>
          <a:p>
            <a:endParaRPr lang="en-GB" dirty="0"/>
          </a:p>
        </p:txBody>
      </p:sp>
      <p:sp>
        <p:nvSpPr>
          <p:cNvPr id="4" name="Slide Number Placeholder 3"/>
          <p:cNvSpPr>
            <a:spLocks noGrp="1"/>
          </p:cNvSpPr>
          <p:nvPr>
            <p:ph type="sldNum" sz="quarter" idx="10"/>
          </p:nvPr>
        </p:nvSpPr>
        <p:spPr/>
        <p:txBody>
          <a:bodyPr/>
          <a:lstStyle/>
          <a:p>
            <a:fld id="{90A56E91-3335-40DC-A71D-B46005EE186D}" type="slidenum">
              <a:rPr lang="en-GB" smtClean="0"/>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90A56E91-3335-40DC-A71D-B46005EE186D}" type="slidenum">
              <a:rPr lang="en-GB" smtClean="0"/>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90A56E91-3335-40DC-A71D-B46005EE186D}" type="slidenum">
              <a:rPr lang="en-GB" smtClean="0"/>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90A56E91-3335-40DC-A71D-B46005EE186D}" type="slidenum">
              <a:rPr lang="en-GB" smtClean="0"/>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1"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29841" y="2505075"/>
            <a:ext cx="3868340"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391"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DF53439-851E-44AD-84B1-B6BFC3D0C743}" type="slidenum">
              <a:rPr lang="el-GR" sz="900" smtClean="0"/>
            </a:fld>
            <a:endParaRPr lang="el-GR" sz="900" dirty="0"/>
          </a:p>
        </p:txBody>
      </p:sp>
      <p:sp>
        <p:nvSpPr>
          <p:cNvPr id="5" name="Rectangle 3"/>
          <p:cNvSpPr>
            <a:spLocks noChangeArrowheads="1"/>
          </p:cNvSpPr>
          <p:nvPr/>
        </p:nvSpPr>
        <p:spPr bwMode="auto">
          <a:xfrm>
            <a:off x="1863090" y="3213735"/>
            <a:ext cx="5462905" cy="1550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9pPr>
          </a:lstStyle>
          <a:p>
            <a:pPr algn="ctr" eaLnBrk="1" hangingPunct="1">
              <a:spcBef>
                <a:spcPct val="0"/>
              </a:spcBef>
              <a:buNone/>
            </a:pPr>
            <a:r>
              <a:rPr lang="el-GR" altLang="en-US" sz="3000" b="1" dirty="0">
                <a:solidFill>
                  <a:srgbClr val="000066"/>
                </a:solidFill>
              </a:rPr>
              <a:t>Εταιρική Κοινωνική Ευθύνη</a:t>
            </a:r>
            <a:endParaRPr lang="el-GR" altLang="en-US" sz="3000" b="1" dirty="0">
              <a:solidFill>
                <a:srgbClr val="000066"/>
              </a:solidFill>
            </a:endParaRPr>
          </a:p>
          <a:p>
            <a:pPr algn="ctr" eaLnBrk="1" hangingPunct="1">
              <a:spcBef>
                <a:spcPct val="0"/>
              </a:spcBef>
              <a:buNone/>
            </a:pPr>
            <a:r>
              <a:rPr lang="el-GR" altLang="en-US" sz="3000" b="1" dirty="0">
                <a:solidFill>
                  <a:srgbClr val="000066"/>
                </a:solidFill>
              </a:rPr>
              <a:t>Ορολογία, Παράγοντες Ανάπτυξης</a:t>
            </a:r>
            <a:endParaRPr lang="el-GR" altLang="en-US" sz="3000" b="1" dirty="0">
              <a:solidFill>
                <a:srgbClr val="000066"/>
              </a:solidFill>
            </a:endParaRPr>
          </a:p>
        </p:txBody>
      </p:sp>
      <p:sp>
        <p:nvSpPr>
          <p:cNvPr id="6" name="Rectangle 5"/>
          <p:cNvSpPr>
            <a:spLocks noChangeArrowheads="1"/>
          </p:cNvSpPr>
          <p:nvPr/>
        </p:nvSpPr>
        <p:spPr bwMode="auto">
          <a:xfrm>
            <a:off x="1863329" y="2132410"/>
            <a:ext cx="5462588" cy="59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9pPr>
          </a:lstStyle>
          <a:p>
            <a:pPr algn="ctr" eaLnBrk="1" hangingPunct="1">
              <a:spcBef>
                <a:spcPct val="0"/>
              </a:spcBef>
              <a:buNone/>
            </a:pPr>
            <a:r>
              <a:rPr lang="el-GR" altLang="en-US" sz="3300" b="1" dirty="0">
                <a:solidFill>
                  <a:srgbClr val="000066"/>
                </a:solidFill>
              </a:rPr>
              <a:t>Ενότητα 1</a:t>
            </a:r>
            <a:endParaRPr lang="en-GB" altLang="en-US" sz="3300" b="1" dirty="0">
              <a:solidFill>
                <a:srgbClr val="000066"/>
              </a:solidFill>
            </a:endParaRPr>
          </a:p>
        </p:txBody>
      </p:sp>
      <p:pic>
        <p:nvPicPr>
          <p:cNvPr id="7" name="Picture 4"/>
          <p:cNvPicPr>
            <a:picLocks noChangeAspect="1" noChangeArrowheads="1"/>
          </p:cNvPicPr>
          <p:nvPr/>
        </p:nvPicPr>
        <p:blipFill>
          <a:blip r:embed="rId1"/>
          <a:srcRect l="21669" t="14584" r="22343" b="78751"/>
          <a:stretch>
            <a:fillRect/>
          </a:stretch>
        </p:blipFill>
        <p:spPr bwMode="auto">
          <a:xfrm>
            <a:off x="1863329" y="2847975"/>
            <a:ext cx="5462588" cy="3655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normAutofit/>
          </a:bodyPr>
          <a:lstStyle/>
          <a:p>
            <a:r>
              <a:rPr lang="el-GR" altLang="en-US" b="1" dirty="0">
                <a:solidFill>
                  <a:srgbClr val="000066"/>
                </a:solidFill>
                <a:ea typeface="MS PGothic" panose="020B0600070205080204" pitchFamily="34" charset="-128"/>
                <a:cs typeface="Arial" panose="020B0604020202020204" pitchFamily="34" charset="0"/>
              </a:rPr>
              <a:t>Δυναμική έννοια </a:t>
            </a:r>
            <a:endParaRPr lang="en-GB" altLang="en-US" b="1" dirty="0">
              <a:solidFill>
                <a:srgbClr val="000066"/>
              </a:solidFill>
              <a:ea typeface="MS PGothic" panose="020B0600070205080204" pitchFamily="34" charset="-128"/>
              <a:cs typeface="Arial" panose="020B0604020202020204" pitchFamily="34" charset="0"/>
            </a:endParaRPr>
          </a:p>
        </p:txBody>
      </p:sp>
      <p:sp>
        <p:nvSpPr>
          <p:cNvPr id="27651" name="Content Placeholder 2"/>
          <p:cNvSpPr>
            <a:spLocks noGrp="1"/>
          </p:cNvSpPr>
          <p:nvPr>
            <p:ph idx="1"/>
          </p:nvPr>
        </p:nvSpPr>
        <p:spPr>
          <a:xfrm>
            <a:off x="1331640" y="2057400"/>
            <a:ext cx="6615113" cy="3639741"/>
          </a:xfrm>
        </p:spPr>
        <p:txBody>
          <a:bodyPr>
            <a:normAutofit/>
          </a:bodyPr>
          <a:lstStyle/>
          <a:p>
            <a:pPr marL="0" indent="0">
              <a:buNone/>
            </a:pPr>
            <a:r>
              <a:rPr lang="el-GR" dirty="0"/>
              <a:t>Η </a:t>
            </a:r>
            <a:r>
              <a:rPr lang="el-GR" dirty="0" err="1"/>
              <a:t>ΕΚΕ</a:t>
            </a:r>
            <a:r>
              <a:rPr lang="el-GR" dirty="0"/>
              <a:t> είναι μια δυναμική έννοια της οποίας οι αρχές και αξίες εξελίσσονται συνεχώς και ακολουθούν τους προβληματισμούς και τις προκλήσεις που αντιμετωπίζει η κοινωνία.</a:t>
            </a:r>
            <a:endParaRPr lang="en-GB" dirty="0"/>
          </a:p>
        </p:txBody>
      </p:sp>
      <p:sp>
        <p:nvSpPr>
          <p:cNvPr id="2" name="Slide Number Placeholder 1"/>
          <p:cNvSpPr>
            <a:spLocks noGrp="1"/>
          </p:cNvSpPr>
          <p:nvPr>
            <p:ph type="sldNum" sz="quarter" idx="12"/>
          </p:nvPr>
        </p:nvSpPr>
        <p:spPr/>
        <p:txBody>
          <a:bodyPr/>
          <a:lstStyle/>
          <a:p>
            <a:pPr>
              <a:defRPr/>
            </a:pPr>
            <a:fld id="{2CE74DF6-61D0-498B-9369-8B713EC55F13}" type="slidenum">
              <a:rPr lang="el-GR" sz="900" smtClean="0"/>
            </a:fld>
            <a:endParaRPr lang="el-GR" sz="900"/>
          </a:p>
        </p:txBody>
      </p:sp>
      <p:graphicFrame>
        <p:nvGraphicFramePr>
          <p:cNvPr id="6" name="Table 5"/>
          <p:cNvGraphicFramePr>
            <a:graphicFrameLocks noGrp="1"/>
          </p:cNvGraphicFramePr>
          <p:nvPr/>
        </p:nvGraphicFramePr>
        <p:xfrm>
          <a:off x="1655676" y="5638956"/>
          <a:ext cx="5669915" cy="274320"/>
        </p:xfrm>
        <a:graphic>
          <a:graphicData uri="http://schemas.openxmlformats.org/drawingml/2006/table">
            <a:tbl>
              <a:tblPr firstRow="1" bandRow="1">
                <a:tableStyleId>{5C22544A-7EE6-4342-B048-85BDC9FD1C3A}</a:tableStyleId>
              </a:tblPr>
              <a:tblGrid>
                <a:gridCol w="1113155"/>
                <a:gridCol w="4556760"/>
              </a:tblGrid>
              <a:tr h="27432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Ενότητα </a:t>
                      </a:r>
                      <a:r>
                        <a:rPr lang="en-GB" sz="1350" b="0" dirty="0">
                          <a:solidFill>
                            <a:schemeClr val="tx1">
                              <a:lumMod val="85000"/>
                              <a:lumOff val="15000"/>
                            </a:schemeClr>
                          </a:solidFill>
                          <a:ea typeface="MS PGothic" panose="020B0600070205080204" pitchFamily="34" charset="-128"/>
                        </a:rPr>
                        <a:t>1</a:t>
                      </a:r>
                      <a:endParaRPr lang="en-GB" sz="1350" b="0" dirty="0">
                        <a:solidFill>
                          <a:schemeClr val="tx1">
                            <a:lumMod val="85000"/>
                            <a:lumOff val="15000"/>
                          </a:schemeClr>
                        </a:solidFill>
                      </a:endParaRPr>
                    </a:p>
                  </a:txBody>
                  <a:tcPr marL="68580" marR="68580" marT="34290" marB="34290">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Εταιρική Κοινωνική Ευθύνη</a:t>
                      </a:r>
                      <a:endParaRPr lang="en-US" sz="1350" b="0" dirty="0">
                        <a:solidFill>
                          <a:schemeClr val="tx1">
                            <a:lumMod val="85000"/>
                            <a:lumOff val="15000"/>
                          </a:schemeClr>
                        </a:solidFill>
                        <a:ea typeface="MS PGothic" panose="020B0600070205080204" pitchFamily="34" charset="-128"/>
                      </a:endParaRPr>
                    </a:p>
                  </a:txBody>
                  <a:tcPr marL="68580" marR="68580" marT="34290" marB="34290">
                    <a:solidFill>
                      <a:schemeClr val="accent1">
                        <a:lumMod val="40000"/>
                        <a:lumOff val="60000"/>
                      </a:schemeClr>
                    </a:solidFill>
                  </a:tcPr>
                </a:tc>
              </a:tr>
            </a:tbl>
          </a:graphicData>
        </a:graphic>
      </p:graphicFrame>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altLang="en-US" b="1" dirty="0">
                <a:solidFill>
                  <a:srgbClr val="000066"/>
                </a:solidFill>
                <a:ea typeface="MS PGothic" panose="020B0600070205080204" pitchFamily="34" charset="-128"/>
                <a:cs typeface="Arial" panose="020B0604020202020204" pitchFamily="34" charset="0"/>
              </a:rPr>
              <a:t>Ορολογία</a:t>
            </a:r>
            <a:endParaRPr lang="en-GB" b="1" dirty="0">
              <a:solidFill>
                <a:srgbClr val="000066"/>
              </a:solidFill>
              <a:ea typeface="MS PGothic" panose="020B0600070205080204" pitchFamily="34" charset="-128"/>
              <a:cs typeface="Arial" panose="020B0604020202020204" pitchFamily="34" charset="0"/>
            </a:endParaRPr>
          </a:p>
        </p:txBody>
      </p:sp>
      <p:sp>
        <p:nvSpPr>
          <p:cNvPr id="3" name="Content Placeholder 2"/>
          <p:cNvSpPr>
            <a:spLocks noGrp="1"/>
          </p:cNvSpPr>
          <p:nvPr>
            <p:ph idx="1"/>
          </p:nvPr>
        </p:nvSpPr>
        <p:spPr>
          <a:xfrm>
            <a:off x="1485900" y="2024844"/>
            <a:ext cx="6172200" cy="3427028"/>
          </a:xfrm>
        </p:spPr>
        <p:txBody>
          <a:bodyPr>
            <a:normAutofit lnSpcReduction="10000"/>
          </a:bodyPr>
          <a:lstStyle/>
          <a:p>
            <a:pPr marL="631825" indent="-457200">
              <a:lnSpc>
                <a:spcPct val="130000"/>
              </a:lnSpc>
              <a:spcBef>
                <a:spcPct val="40000"/>
              </a:spcBef>
              <a:buClr>
                <a:srgbClr val="000000"/>
              </a:buClr>
              <a:buNone/>
            </a:pPr>
            <a:r>
              <a:rPr lang="el-GR" altLang="en-US" dirty="0"/>
              <a:t>Εταιρική Κοινωνική Ευθύνη</a:t>
            </a:r>
            <a:endParaRPr lang="el-GR" altLang="en-US" dirty="0"/>
          </a:p>
          <a:p>
            <a:pPr marL="631825" indent="-457200">
              <a:lnSpc>
                <a:spcPct val="130000"/>
              </a:lnSpc>
              <a:spcBef>
                <a:spcPct val="40000"/>
              </a:spcBef>
              <a:buClr>
                <a:srgbClr val="000000"/>
              </a:buClr>
              <a:buNone/>
            </a:pPr>
            <a:r>
              <a:rPr lang="el-GR" altLang="en-US" dirty="0"/>
              <a:t>Εταιρική Υπευθυνότητα </a:t>
            </a:r>
            <a:endParaRPr lang="el-GR" altLang="en-US" dirty="0"/>
          </a:p>
          <a:p>
            <a:pPr marL="631825" indent="-457200">
              <a:lnSpc>
                <a:spcPct val="130000"/>
              </a:lnSpc>
              <a:spcBef>
                <a:spcPct val="40000"/>
              </a:spcBef>
              <a:buClr>
                <a:srgbClr val="000000"/>
              </a:buClr>
              <a:buNone/>
            </a:pPr>
            <a:r>
              <a:rPr lang="el-GR" altLang="en-US" dirty="0"/>
              <a:t>Κοινωνική Υπευθυνότητα</a:t>
            </a:r>
            <a:endParaRPr lang="el-GR" altLang="en-US" dirty="0"/>
          </a:p>
          <a:p>
            <a:pPr marL="631825" indent="-457200">
              <a:lnSpc>
                <a:spcPct val="130000"/>
              </a:lnSpc>
              <a:spcBef>
                <a:spcPct val="40000"/>
              </a:spcBef>
              <a:buClr>
                <a:srgbClr val="000000"/>
              </a:buClr>
              <a:buNone/>
            </a:pPr>
            <a:r>
              <a:rPr lang="el-GR" altLang="en-US" dirty="0"/>
              <a:t>Υπεύθυνο επιχειρείν</a:t>
            </a:r>
            <a:endParaRPr lang="el-GR" altLang="en-US" dirty="0"/>
          </a:p>
          <a:p>
            <a:pPr marL="631825" indent="-457200">
              <a:lnSpc>
                <a:spcPct val="130000"/>
              </a:lnSpc>
              <a:spcBef>
                <a:spcPct val="40000"/>
              </a:spcBef>
              <a:buClr>
                <a:srgbClr val="000000"/>
              </a:buClr>
              <a:buNone/>
            </a:pPr>
            <a:r>
              <a:rPr lang="el-GR" altLang="en-US" dirty="0"/>
              <a:t>Πράσινη Επιχειρηματικότητα</a:t>
            </a:r>
            <a:endParaRPr lang="el-GR" altLang="en-US" dirty="0"/>
          </a:p>
        </p:txBody>
      </p:sp>
      <p:sp>
        <p:nvSpPr>
          <p:cNvPr id="4" name="Slide Number Placeholder 3"/>
          <p:cNvSpPr>
            <a:spLocks noGrp="1"/>
          </p:cNvSpPr>
          <p:nvPr>
            <p:ph type="sldNum" sz="quarter" idx="12"/>
          </p:nvPr>
        </p:nvSpPr>
        <p:spPr/>
        <p:txBody>
          <a:bodyPr/>
          <a:lstStyle/>
          <a:p>
            <a:fld id="{3DF53439-851E-44AD-84B1-B6BFC3D0C743}" type="slidenum">
              <a:rPr lang="el-GR" sz="900" smtClean="0"/>
            </a:fld>
            <a:endParaRPr lang="el-GR" sz="900" dirty="0"/>
          </a:p>
        </p:txBody>
      </p:sp>
      <p:graphicFrame>
        <p:nvGraphicFramePr>
          <p:cNvPr id="6" name="Table 5"/>
          <p:cNvGraphicFramePr>
            <a:graphicFrameLocks noGrp="1"/>
          </p:cNvGraphicFramePr>
          <p:nvPr/>
        </p:nvGraphicFramePr>
        <p:xfrm>
          <a:off x="1655676" y="5638956"/>
          <a:ext cx="5669915" cy="274320"/>
        </p:xfrm>
        <a:graphic>
          <a:graphicData uri="http://schemas.openxmlformats.org/drawingml/2006/table">
            <a:tbl>
              <a:tblPr firstRow="1" bandRow="1">
                <a:tableStyleId>{5C22544A-7EE6-4342-B048-85BDC9FD1C3A}</a:tableStyleId>
              </a:tblPr>
              <a:tblGrid>
                <a:gridCol w="1113155"/>
                <a:gridCol w="4556760"/>
              </a:tblGrid>
              <a:tr h="27432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Ενότητα </a:t>
                      </a:r>
                      <a:r>
                        <a:rPr lang="en-GB" sz="1350" b="0" dirty="0">
                          <a:solidFill>
                            <a:schemeClr val="tx1">
                              <a:lumMod val="85000"/>
                              <a:lumOff val="15000"/>
                            </a:schemeClr>
                          </a:solidFill>
                          <a:ea typeface="MS PGothic" panose="020B0600070205080204" pitchFamily="34" charset="-128"/>
                        </a:rPr>
                        <a:t>1</a:t>
                      </a:r>
                      <a:endParaRPr lang="en-GB" sz="1350" b="0" dirty="0">
                        <a:solidFill>
                          <a:schemeClr val="tx1">
                            <a:lumMod val="85000"/>
                            <a:lumOff val="15000"/>
                          </a:schemeClr>
                        </a:solidFill>
                      </a:endParaRPr>
                    </a:p>
                  </a:txBody>
                  <a:tcPr marL="68580" marR="68580" marT="34290" marB="34290">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Εταιρική Κοινωνική Ευθύνη</a:t>
                      </a:r>
                      <a:endParaRPr lang="en-US" sz="1350" b="0" dirty="0">
                        <a:solidFill>
                          <a:schemeClr val="tx1">
                            <a:lumMod val="85000"/>
                            <a:lumOff val="15000"/>
                          </a:schemeClr>
                        </a:solidFill>
                        <a:ea typeface="MS PGothic" panose="020B0600070205080204" pitchFamily="34" charset="-128"/>
                      </a:endParaRPr>
                    </a:p>
                  </a:txBody>
                  <a:tcPr marL="68580" marR="68580" marT="34290" marB="34290">
                    <a:solidFill>
                      <a:schemeClr val="accent1">
                        <a:lumMod val="40000"/>
                        <a:lumOff val="60000"/>
                      </a:schemeClr>
                    </a:solidFill>
                  </a:tcPr>
                </a:tc>
              </a:tr>
            </a:tbl>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5758" y="1067389"/>
            <a:ext cx="6239692" cy="843534"/>
          </a:xfrm>
        </p:spPr>
        <p:txBody>
          <a:bodyPr>
            <a:normAutofit fontScale="90000"/>
          </a:bodyPr>
          <a:lstStyle/>
          <a:p>
            <a:r>
              <a:rPr lang="el-GR" dirty="0"/>
              <a:t>ΠΑΡΑΓΟΝΤΕΣ ΑΝΑΠΤΥΞΗΣ ΤΗΣ Ε.Κ.Ε.</a:t>
            </a:r>
            <a:endParaRPr lang="el-GR" dirty="0"/>
          </a:p>
        </p:txBody>
      </p:sp>
      <p:sp>
        <p:nvSpPr>
          <p:cNvPr id="12" name="Ορθογώνιο 11"/>
          <p:cNvSpPr/>
          <p:nvPr/>
        </p:nvSpPr>
        <p:spPr>
          <a:xfrm>
            <a:off x="1455600" y="1646802"/>
            <a:ext cx="6241841" cy="1078865"/>
          </a:xfrm>
          <a:prstGeom prst="rect">
            <a:avLst/>
          </a:prstGeom>
        </p:spPr>
        <p:txBody>
          <a:bodyPr wrap="square">
            <a:spAutoFit/>
          </a:bodyPr>
          <a:lstStyle/>
          <a:p>
            <a:endParaRPr lang="el-GR" dirty="0">
              <a:latin typeface="Arial" panose="020B0604020202020204" pitchFamily="34" charset="0"/>
              <a:cs typeface="Arial" panose="020B0604020202020204" pitchFamily="34" charset="0"/>
            </a:endParaRPr>
          </a:p>
          <a:p>
            <a:pPr marL="257175" indent="-257175">
              <a:buAutoNum type="arabicPeriod"/>
            </a:pPr>
            <a:r>
              <a:rPr lang="el-GR" dirty="0">
                <a:cs typeface="Arial" panose="020B0604020202020204" pitchFamily="34" charset="0"/>
              </a:rPr>
              <a:t>Η αυξημένη ανησυχία για τις αρνητικές επιπτώσεις της επιχειρηματικής δραστηριότητας στο περιβάλλον.</a:t>
            </a:r>
            <a:endParaRPr lang="el-GR" dirty="0">
              <a:cs typeface="Arial" panose="020B0604020202020204" pitchFamily="34" charset="0"/>
            </a:endParaRPr>
          </a:p>
          <a:p>
            <a:pPr marL="257175" indent="-257175">
              <a:buAutoNum type="arabicPeriod"/>
            </a:pPr>
            <a:endParaRPr lang="el-GR" sz="1015" dirty="0">
              <a:latin typeface="Arial" panose="020B0604020202020204" pitchFamily="34" charset="0"/>
              <a:cs typeface="Arial" panose="020B0604020202020204" pitchFamily="34" charset="0"/>
            </a:endParaRPr>
          </a:p>
        </p:txBody>
      </p:sp>
      <p:sp>
        <p:nvSpPr>
          <p:cNvPr id="13" name="Ορθογώνιο 12"/>
          <p:cNvSpPr/>
          <p:nvPr/>
        </p:nvSpPr>
        <p:spPr>
          <a:xfrm>
            <a:off x="1455600" y="2956623"/>
            <a:ext cx="6416386" cy="1632585"/>
          </a:xfrm>
          <a:prstGeom prst="rect">
            <a:avLst/>
          </a:prstGeom>
        </p:spPr>
        <p:txBody>
          <a:bodyPr wrap="square">
            <a:spAutoFit/>
          </a:bodyPr>
          <a:lstStyle/>
          <a:p>
            <a:pPr marL="257175" indent="-257175">
              <a:buAutoNum type="arabicPeriod" startAt="2"/>
            </a:pPr>
            <a:r>
              <a:rPr lang="el-GR" dirty="0">
                <a:cs typeface="Arial" panose="020B0604020202020204" pitchFamily="34" charset="0"/>
              </a:rPr>
              <a:t>Οι οριακές πια δυνατότητες των κρατών στην επίλυση των ολοένα και πιο περίπλοκων οικονομικών, κοινωνικών και περιβαλλοντικών ζητημάτων κάνοντας έτσι ορατό το συμπληρωματικό ρόλο που θα έπρεπε να παίξουν οι επιχειρήσεις. </a:t>
            </a:r>
            <a:endParaRPr lang="el-GR" dirty="0">
              <a:cs typeface="Arial" panose="020B0604020202020204" pitchFamily="34" charset="0"/>
            </a:endParaRPr>
          </a:p>
          <a:p>
            <a:pPr marL="257175" indent="-257175">
              <a:buAutoNum type="arabicPeriod" startAt="2"/>
            </a:pPr>
            <a:endParaRPr lang="el-GR" sz="1015" dirty="0">
              <a:latin typeface="Arial" panose="020B0604020202020204" pitchFamily="34" charset="0"/>
              <a:cs typeface="Arial" panose="020B0604020202020204" pitchFamily="34" charset="0"/>
            </a:endParaRPr>
          </a:p>
        </p:txBody>
      </p:sp>
      <p:sp>
        <p:nvSpPr>
          <p:cNvPr id="14" name="Ορθογώνιο 13"/>
          <p:cNvSpPr/>
          <p:nvPr/>
        </p:nvSpPr>
        <p:spPr>
          <a:xfrm>
            <a:off x="1455600" y="4509120"/>
            <a:ext cx="6401521" cy="1078865"/>
          </a:xfrm>
          <a:prstGeom prst="rect">
            <a:avLst/>
          </a:prstGeom>
        </p:spPr>
        <p:txBody>
          <a:bodyPr wrap="square">
            <a:spAutoFit/>
          </a:bodyPr>
          <a:lstStyle/>
          <a:p>
            <a:pPr marL="257175" indent="-257175">
              <a:buAutoNum type="arabicPeriod" startAt="3"/>
            </a:pPr>
            <a:r>
              <a:rPr lang="el-GR" dirty="0">
                <a:cs typeface="Arial" panose="020B0604020202020204" pitchFamily="34" charset="0"/>
              </a:rPr>
              <a:t>Η ραγδαία ανάπτυξη της τεχνολογίας με αποτέλεσμα την εύκολη διάδοση των πληροφοριών σχετικά με τις επιχειρηματικές δραστηριότητες στο ευρύ κοινό.</a:t>
            </a:r>
            <a:endParaRPr lang="el-GR" dirty="0">
              <a:cs typeface="Arial" panose="020B0604020202020204" pitchFamily="34" charset="0"/>
            </a:endParaRPr>
          </a:p>
          <a:p>
            <a:pPr marL="257175" indent="-257175">
              <a:buAutoNum type="arabicPeriod" startAt="3"/>
            </a:pPr>
            <a:endParaRPr lang="el-GR" sz="1015" dirty="0">
              <a:latin typeface="Arial" panose="020B0604020202020204" pitchFamily="34" charset="0"/>
              <a:cs typeface="Arial" panose="020B0604020202020204" pitchFamily="34" charset="0"/>
            </a:endParaRPr>
          </a:p>
        </p:txBody>
      </p:sp>
      <p:graphicFrame>
        <p:nvGraphicFramePr>
          <p:cNvPr id="9" name="Table 5"/>
          <p:cNvGraphicFramePr>
            <a:graphicFrameLocks noGrp="1"/>
          </p:cNvGraphicFramePr>
          <p:nvPr/>
        </p:nvGraphicFramePr>
        <p:xfrm>
          <a:off x="1557313" y="5643246"/>
          <a:ext cx="5669915" cy="274320"/>
        </p:xfrm>
        <a:graphic>
          <a:graphicData uri="http://schemas.openxmlformats.org/drawingml/2006/table">
            <a:tbl>
              <a:tblPr firstRow="1" bandRow="1">
                <a:tableStyleId>{5C22544A-7EE6-4342-B048-85BDC9FD1C3A}</a:tableStyleId>
              </a:tblPr>
              <a:tblGrid>
                <a:gridCol w="1113155"/>
                <a:gridCol w="4556760"/>
              </a:tblGrid>
              <a:tr h="27432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Ενότητα </a:t>
                      </a:r>
                      <a:r>
                        <a:rPr lang="en-GB" sz="1350" b="0" dirty="0">
                          <a:solidFill>
                            <a:schemeClr val="tx1">
                              <a:lumMod val="85000"/>
                              <a:lumOff val="15000"/>
                            </a:schemeClr>
                          </a:solidFill>
                          <a:ea typeface="MS PGothic" panose="020B0600070205080204" pitchFamily="34" charset="-128"/>
                        </a:rPr>
                        <a:t>1</a:t>
                      </a:r>
                      <a:endParaRPr lang="en-GB" sz="1350" b="0" dirty="0">
                        <a:solidFill>
                          <a:schemeClr val="tx1">
                            <a:lumMod val="85000"/>
                            <a:lumOff val="15000"/>
                          </a:schemeClr>
                        </a:solidFill>
                      </a:endParaRPr>
                    </a:p>
                  </a:txBody>
                  <a:tcPr marL="68580" marR="68580" marT="34290" marB="34290">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Εταιρική Κοινωνική Ευθύνη</a:t>
                      </a:r>
                      <a:endParaRPr lang="en-US" sz="1350" b="0" dirty="0">
                        <a:solidFill>
                          <a:schemeClr val="tx1">
                            <a:lumMod val="85000"/>
                            <a:lumOff val="15000"/>
                          </a:schemeClr>
                        </a:solidFill>
                        <a:ea typeface="MS PGothic" panose="020B0600070205080204" pitchFamily="34" charset="-128"/>
                      </a:endParaRPr>
                    </a:p>
                  </a:txBody>
                  <a:tcPr marL="68580" marR="68580" marT="34290" marB="34290">
                    <a:solidFill>
                      <a:schemeClr val="accent1">
                        <a:lumMod val="40000"/>
                        <a:lumOff val="60000"/>
                      </a:schemeClr>
                    </a:solidFill>
                  </a:tcPr>
                </a:tc>
              </a:tr>
            </a:tbl>
          </a:graphicData>
        </a:graphic>
      </p:graphicFrame>
      <p:sp>
        <p:nvSpPr>
          <p:cNvPr id="11" name="Slide Number Placeholder 3"/>
          <p:cNvSpPr>
            <a:spLocks noGrp="1"/>
          </p:cNvSpPr>
          <p:nvPr>
            <p:ph type="sldNum" sz="quarter" idx="12"/>
          </p:nvPr>
        </p:nvSpPr>
        <p:spPr>
          <a:xfrm>
            <a:off x="6057900" y="5624513"/>
            <a:ext cx="1600200" cy="273844"/>
          </a:xfrm>
        </p:spPr>
        <p:txBody>
          <a:bodyPr/>
          <a:lstStyle/>
          <a:p>
            <a:r>
              <a:rPr lang="el-GR" sz="900" dirty="0"/>
              <a:t>14</a:t>
            </a:r>
            <a:endParaRPr lang="el-GR" sz="900"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45758" y="1067389"/>
            <a:ext cx="6239692" cy="843534"/>
          </a:xfrm>
        </p:spPr>
        <p:txBody>
          <a:bodyPr>
            <a:normAutofit fontScale="90000"/>
          </a:bodyPr>
          <a:lstStyle/>
          <a:p>
            <a:r>
              <a:rPr lang="el-GR" dirty="0"/>
              <a:t>ΠΑΡΑΓΟΝΤΕΣ ΑΝΑΠΤΥΞΗΣ ΤΗΣ Ε.Κ.Ε.</a:t>
            </a:r>
            <a:endParaRPr lang="el-GR" dirty="0"/>
          </a:p>
        </p:txBody>
      </p:sp>
      <p:sp>
        <p:nvSpPr>
          <p:cNvPr id="15" name="Ορθογώνιο 14"/>
          <p:cNvSpPr/>
          <p:nvPr/>
        </p:nvSpPr>
        <p:spPr>
          <a:xfrm>
            <a:off x="1698715" y="2024844"/>
            <a:ext cx="6131795" cy="1476375"/>
          </a:xfrm>
          <a:prstGeom prst="rect">
            <a:avLst/>
          </a:prstGeom>
        </p:spPr>
        <p:txBody>
          <a:bodyPr wrap="square">
            <a:spAutoFit/>
          </a:bodyPr>
          <a:lstStyle/>
          <a:p>
            <a:pPr marL="257175" indent="-257175">
              <a:buAutoNum type="arabicPeriod" startAt="4"/>
            </a:pPr>
            <a:r>
              <a:rPr lang="el-GR" dirty="0">
                <a:latin typeface="Arial" panose="020B0604020202020204" pitchFamily="34" charset="0"/>
                <a:cs typeface="Arial" panose="020B0604020202020204" pitchFamily="34" charset="0"/>
              </a:rPr>
              <a:t>Το ολοένα αυξανόμενο ενδιαφέρον των πολιτών – καταναλωτών για τον τρόπο με τον οποίον οι οργανισμοί-επιχειρήσεις διαχειρίζονται κοινωνικά, περιβαλλοντικά και εργασιακά θέματα, καταγράφοντας νέες τάσεις στην καταναλωτική συμπεριφορά.</a:t>
            </a:r>
            <a:endParaRPr lang="el-GR" dirty="0">
              <a:latin typeface="Arial" panose="020B0604020202020204" pitchFamily="34" charset="0"/>
              <a:cs typeface="Arial" panose="020B0604020202020204" pitchFamily="34" charset="0"/>
            </a:endParaRPr>
          </a:p>
        </p:txBody>
      </p:sp>
      <p:sp>
        <p:nvSpPr>
          <p:cNvPr id="16" name="Ορθογώνιο 15"/>
          <p:cNvSpPr/>
          <p:nvPr/>
        </p:nvSpPr>
        <p:spPr>
          <a:xfrm>
            <a:off x="1698715" y="3593009"/>
            <a:ext cx="6023894" cy="1511935"/>
          </a:xfrm>
          <a:prstGeom prst="rect">
            <a:avLst/>
          </a:prstGeom>
        </p:spPr>
        <p:txBody>
          <a:bodyPr wrap="square">
            <a:spAutoFit/>
          </a:bodyPr>
          <a:lstStyle/>
          <a:p>
            <a:endParaRPr lang="el-GR" sz="1015" dirty="0"/>
          </a:p>
          <a:p>
            <a:pPr marL="257175" indent="-257175">
              <a:buAutoNum type="arabicPeriod" startAt="5"/>
            </a:pPr>
            <a:r>
              <a:rPr lang="el-GR" dirty="0">
                <a:latin typeface="Arial" panose="020B0604020202020204" pitchFamily="34" charset="0"/>
                <a:cs typeface="Arial" panose="020B0604020202020204" pitchFamily="34" charset="0"/>
              </a:rPr>
              <a:t>Οι νέοι τρόποι επενδυτικής αξιολόγησης της συνολικής διαχείρισης και της επίδοσης των οργανισμών αναδεικνύοντας τη σημασία της διαφάνειας, της λογοδοσίας και των μακροπρόθεσμων επενδύσεων.</a:t>
            </a:r>
            <a:endParaRPr lang="el-GR" dirty="0">
              <a:latin typeface="Arial" panose="020B0604020202020204" pitchFamily="34" charset="0"/>
              <a:cs typeface="Arial" panose="020B0604020202020204" pitchFamily="34" charset="0"/>
            </a:endParaRPr>
          </a:p>
          <a:p>
            <a:endParaRPr lang="el-GR" sz="1015" dirty="0"/>
          </a:p>
        </p:txBody>
      </p:sp>
      <p:graphicFrame>
        <p:nvGraphicFramePr>
          <p:cNvPr id="8" name="Table 5"/>
          <p:cNvGraphicFramePr>
            <a:graphicFrameLocks noGrp="1"/>
          </p:cNvGraphicFramePr>
          <p:nvPr/>
        </p:nvGraphicFramePr>
        <p:xfrm>
          <a:off x="1439652" y="5589240"/>
          <a:ext cx="5669915" cy="274320"/>
        </p:xfrm>
        <a:graphic>
          <a:graphicData uri="http://schemas.openxmlformats.org/drawingml/2006/table">
            <a:tbl>
              <a:tblPr firstRow="1" bandRow="1">
                <a:tableStyleId>{5C22544A-7EE6-4342-B048-85BDC9FD1C3A}</a:tableStyleId>
              </a:tblPr>
              <a:tblGrid>
                <a:gridCol w="1113155"/>
                <a:gridCol w="4556760"/>
              </a:tblGrid>
              <a:tr h="27432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Ενότητα </a:t>
                      </a:r>
                      <a:r>
                        <a:rPr lang="en-GB" sz="1350" b="0" dirty="0">
                          <a:solidFill>
                            <a:schemeClr val="tx1">
                              <a:lumMod val="85000"/>
                              <a:lumOff val="15000"/>
                            </a:schemeClr>
                          </a:solidFill>
                          <a:ea typeface="MS PGothic" panose="020B0600070205080204" pitchFamily="34" charset="-128"/>
                        </a:rPr>
                        <a:t>1</a:t>
                      </a:r>
                      <a:endParaRPr lang="en-GB" sz="1350" b="0" dirty="0">
                        <a:solidFill>
                          <a:schemeClr val="tx1">
                            <a:lumMod val="85000"/>
                            <a:lumOff val="15000"/>
                          </a:schemeClr>
                        </a:solidFill>
                      </a:endParaRPr>
                    </a:p>
                  </a:txBody>
                  <a:tcPr marL="68580" marR="68580" marT="34290" marB="34290">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Εταιρική Κοινωνική Ευθύνη</a:t>
                      </a:r>
                      <a:endParaRPr lang="en-US" sz="1350" b="0" dirty="0">
                        <a:solidFill>
                          <a:schemeClr val="tx1">
                            <a:lumMod val="85000"/>
                            <a:lumOff val="15000"/>
                          </a:schemeClr>
                        </a:solidFill>
                        <a:ea typeface="MS PGothic" panose="020B0600070205080204" pitchFamily="34" charset="-128"/>
                      </a:endParaRPr>
                    </a:p>
                  </a:txBody>
                  <a:tcPr marL="68580" marR="68580" marT="34290" marB="34290">
                    <a:solidFill>
                      <a:schemeClr val="accent1">
                        <a:lumMod val="40000"/>
                        <a:lumOff val="60000"/>
                      </a:schemeClr>
                    </a:solidFill>
                  </a:tcPr>
                </a:tc>
              </a:tr>
            </a:tbl>
          </a:graphicData>
        </a:graphic>
      </p:graphicFrame>
      <p:sp>
        <p:nvSpPr>
          <p:cNvPr id="9" name="Slide Number Placeholder 3"/>
          <p:cNvSpPr>
            <a:spLocks noGrp="1"/>
          </p:cNvSpPr>
          <p:nvPr>
            <p:ph type="sldNum" sz="quarter" idx="12"/>
          </p:nvPr>
        </p:nvSpPr>
        <p:spPr>
          <a:xfrm>
            <a:off x="6057900" y="5624513"/>
            <a:ext cx="1600200" cy="273844"/>
          </a:xfrm>
        </p:spPr>
        <p:txBody>
          <a:bodyPr/>
          <a:lstStyle/>
          <a:p>
            <a:r>
              <a:rPr lang="el-GR" sz="900" dirty="0"/>
              <a:t>15</a:t>
            </a:r>
            <a:endParaRPr lang="el-GR" sz="900"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a:solidFill>
                  <a:srgbClr val="000066"/>
                </a:solidFill>
                <a:ea typeface="MS PGothic" panose="020B0600070205080204" pitchFamily="34" charset="-128"/>
                <a:cs typeface="Arial" panose="020B0604020202020204" pitchFamily="34" charset="0"/>
              </a:rPr>
              <a:t>Ορισμοί </a:t>
            </a:r>
            <a:endParaRPr lang="en-GB" b="1" dirty="0">
              <a:solidFill>
                <a:srgbClr val="000066"/>
              </a:solidFill>
              <a:ea typeface="MS PGothic" panose="020B0600070205080204" pitchFamily="34" charset="-128"/>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lgn="just">
              <a:spcBef>
                <a:spcPct val="0"/>
              </a:spcBef>
              <a:buNone/>
            </a:pPr>
            <a:r>
              <a:rPr lang="el-GR" altLang="en-US" sz="1950" dirty="0">
                <a:latin typeface="Verdana" panose="020B0604030504040204" pitchFamily="34" charset="0"/>
                <a:ea typeface="Verdana" panose="020B0604030504040204" pitchFamily="34" charset="0"/>
                <a:cs typeface="Verdana" panose="020B0604030504040204" pitchFamily="34" charset="0"/>
              </a:rPr>
              <a:t>ΕΚΕ είναι η</a:t>
            </a:r>
            <a:r>
              <a:rPr lang="en-GB" altLang="en-US" sz="1950" dirty="0">
                <a:latin typeface="Verdana" panose="020B0604030504040204" pitchFamily="34" charset="0"/>
                <a:ea typeface="Verdana" panose="020B0604030504040204" pitchFamily="34" charset="0"/>
                <a:cs typeface="Verdana" panose="020B0604030504040204" pitchFamily="34" charset="0"/>
              </a:rPr>
              <a:t> </a:t>
            </a:r>
            <a:r>
              <a:rPr lang="el-GR" altLang="en-US" sz="1950"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οικειοθελής δέσμευση </a:t>
            </a:r>
            <a:r>
              <a:rPr lang="el-GR" altLang="en-US" sz="1950" dirty="0">
                <a:latin typeface="Verdana" panose="020B0604030504040204" pitchFamily="34" charset="0"/>
                <a:ea typeface="Verdana" panose="020B0604030504040204" pitchFamily="34" charset="0"/>
                <a:cs typeface="Verdana" panose="020B0604030504040204" pitchFamily="34" charset="0"/>
              </a:rPr>
              <a:t>των επιχειρήσεων να εντάξουν στις  πρακτικές τους </a:t>
            </a:r>
            <a:r>
              <a:rPr lang="el-GR" altLang="en-US" sz="1950"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Οικονομικά,</a:t>
            </a:r>
            <a:r>
              <a:rPr lang="en-GB" altLang="en-US" sz="1950"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 </a:t>
            </a:r>
            <a:r>
              <a:rPr lang="el-GR" altLang="en-US" sz="1950"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Κοινωνικά</a:t>
            </a:r>
            <a:r>
              <a:rPr lang="en-GB" altLang="en-US" sz="1950"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 </a:t>
            </a:r>
            <a:r>
              <a:rPr lang="el-GR" altLang="en-US" sz="1950"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και</a:t>
            </a:r>
            <a:r>
              <a:rPr lang="en-GB" altLang="en-US" sz="1950"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 </a:t>
            </a:r>
            <a:r>
              <a:rPr lang="el-GR" altLang="en-US" sz="1950"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Περιβαλλοντικά </a:t>
            </a:r>
            <a:r>
              <a:rPr lang="el-GR" altLang="en-US" sz="1950" dirty="0">
                <a:latin typeface="Verdana" panose="020B0604030504040204" pitchFamily="34" charset="0"/>
                <a:ea typeface="Verdana" panose="020B0604030504040204" pitchFamily="34" charset="0"/>
                <a:cs typeface="Verdana" panose="020B0604030504040204" pitchFamily="34" charset="0"/>
              </a:rPr>
              <a:t>κριτήρια</a:t>
            </a:r>
            <a:r>
              <a:rPr lang="en-GB" altLang="en-US" sz="1950" dirty="0">
                <a:latin typeface="Verdana" panose="020B0604030504040204" pitchFamily="34" charset="0"/>
                <a:ea typeface="Verdana" panose="020B0604030504040204" pitchFamily="34" charset="0"/>
                <a:cs typeface="Verdana" panose="020B0604030504040204" pitchFamily="34" charset="0"/>
              </a:rPr>
              <a:t>/ </a:t>
            </a:r>
            <a:r>
              <a:rPr lang="el-GR" altLang="en-US" sz="1950" dirty="0">
                <a:latin typeface="Verdana" panose="020B0604030504040204" pitchFamily="34" charset="0"/>
                <a:ea typeface="Verdana" panose="020B0604030504040204" pitchFamily="34" charset="0"/>
                <a:cs typeface="Verdana" panose="020B0604030504040204" pitchFamily="34" charset="0"/>
              </a:rPr>
              <a:t>ενέργειες</a:t>
            </a:r>
            <a:r>
              <a:rPr lang="en-GB" altLang="en-US" sz="1950" dirty="0">
                <a:latin typeface="Verdana" panose="020B0604030504040204" pitchFamily="34" charset="0"/>
                <a:ea typeface="Verdana" panose="020B0604030504040204" pitchFamily="34" charset="0"/>
                <a:cs typeface="Verdana" panose="020B0604030504040204" pitchFamily="34" charset="0"/>
              </a:rPr>
              <a:t>, </a:t>
            </a:r>
            <a:r>
              <a:rPr lang="el-GR" altLang="en-US" sz="1950" dirty="0">
                <a:latin typeface="Verdana" panose="020B0604030504040204" pitchFamily="34" charset="0"/>
                <a:ea typeface="Verdana" panose="020B0604030504040204" pitchFamily="34" charset="0"/>
                <a:cs typeface="Verdana" panose="020B0604030504040204" pitchFamily="34" charset="0"/>
              </a:rPr>
              <a:t>τα οποία είναι πέρα και πάνω από τις </a:t>
            </a:r>
            <a:r>
              <a:rPr lang="el-GR" altLang="en-US" sz="1950"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νομοθετικές υποχρεώσεις </a:t>
            </a:r>
            <a:r>
              <a:rPr lang="el-GR" altLang="en-US" sz="1950" dirty="0">
                <a:latin typeface="Verdana" panose="020B0604030504040204" pitchFamily="34" charset="0"/>
                <a:ea typeface="Verdana" panose="020B0604030504040204" pitchFamily="34" charset="0"/>
                <a:cs typeface="Verdana" panose="020B0604030504040204" pitchFamily="34" charset="0"/>
              </a:rPr>
              <a:t>και σχετίζονται με </a:t>
            </a:r>
            <a:r>
              <a:rPr lang="el-GR" altLang="en-US" sz="1950"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όλους</a:t>
            </a:r>
            <a:r>
              <a:rPr lang="el-GR" altLang="en-US" sz="1950" dirty="0">
                <a:latin typeface="Verdana" panose="020B0604030504040204" pitchFamily="34" charset="0"/>
                <a:ea typeface="Verdana" panose="020B0604030504040204" pitchFamily="34" charset="0"/>
                <a:cs typeface="Verdana" panose="020B0604030504040204" pitchFamily="34" charset="0"/>
              </a:rPr>
              <a:t> όσοι επηρεάζονται από τις δραστηριότητές τους</a:t>
            </a:r>
            <a:r>
              <a:rPr lang="en-GB" altLang="en-US" sz="1950" dirty="0">
                <a:latin typeface="Verdana" panose="020B0604030504040204" pitchFamily="34" charset="0"/>
                <a:ea typeface="Verdana" panose="020B0604030504040204" pitchFamily="34" charset="0"/>
                <a:cs typeface="Verdana" panose="020B0604030504040204" pitchFamily="34" charset="0"/>
              </a:rPr>
              <a:t>.</a:t>
            </a:r>
            <a:r>
              <a:rPr lang="el-GR" altLang="en-US" sz="1950" dirty="0">
                <a:latin typeface="Verdana" panose="020B0604030504040204" pitchFamily="34" charset="0"/>
                <a:ea typeface="Verdana" panose="020B0604030504040204" pitchFamily="34" charset="0"/>
                <a:cs typeface="Verdana" panose="020B0604030504040204" pitchFamily="34" charset="0"/>
              </a:rPr>
              <a:t> </a:t>
            </a:r>
            <a:endParaRPr lang="el-GR" altLang="en-US" sz="1950" dirty="0">
              <a:latin typeface="Verdana" panose="020B0604030504040204" pitchFamily="34" charset="0"/>
              <a:ea typeface="Verdana" panose="020B0604030504040204" pitchFamily="34" charset="0"/>
              <a:cs typeface="Verdana" panose="020B0604030504040204" pitchFamily="34" charset="0"/>
            </a:endParaRPr>
          </a:p>
          <a:p>
            <a:pPr marL="0" indent="0" algn="r">
              <a:spcBef>
                <a:spcPct val="0"/>
              </a:spcBef>
              <a:buNone/>
            </a:pPr>
            <a:r>
              <a:rPr lang="el-GR" altLang="en-US" sz="1500" dirty="0">
                <a:solidFill>
                  <a:srgbClr val="000066"/>
                </a:solidFill>
                <a:latin typeface="Verdana" panose="020B0604030504040204" pitchFamily="34" charset="0"/>
                <a:ea typeface="Verdana" panose="020B0604030504040204" pitchFamily="34" charset="0"/>
                <a:cs typeface="Verdana" panose="020B0604030504040204" pitchFamily="34" charset="0"/>
              </a:rPr>
              <a:t>(Ελληνικό Δίκτυο για την ΕΚΕ)</a:t>
            </a:r>
            <a:endParaRPr lang="en-GB" altLang="en-US" sz="1500" dirty="0">
              <a:solidFill>
                <a:srgbClr val="000066"/>
              </a:solidFill>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fld id="{3DF53439-851E-44AD-84B1-B6BFC3D0C743}" type="slidenum">
              <a:rPr lang="el-GR" sz="900" smtClean="0"/>
            </a:fld>
            <a:endParaRPr lang="el-GR" sz="900" dirty="0"/>
          </a:p>
        </p:txBody>
      </p:sp>
      <p:graphicFrame>
        <p:nvGraphicFramePr>
          <p:cNvPr id="6" name="Table 5"/>
          <p:cNvGraphicFramePr>
            <a:graphicFrameLocks noGrp="1"/>
          </p:cNvGraphicFramePr>
          <p:nvPr/>
        </p:nvGraphicFramePr>
        <p:xfrm>
          <a:off x="1655676" y="5638956"/>
          <a:ext cx="5669915" cy="274320"/>
        </p:xfrm>
        <a:graphic>
          <a:graphicData uri="http://schemas.openxmlformats.org/drawingml/2006/table">
            <a:tbl>
              <a:tblPr firstRow="1" bandRow="1">
                <a:tableStyleId>{5C22544A-7EE6-4342-B048-85BDC9FD1C3A}</a:tableStyleId>
              </a:tblPr>
              <a:tblGrid>
                <a:gridCol w="1113155"/>
                <a:gridCol w="4556760"/>
              </a:tblGrid>
              <a:tr h="27432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Ενότητα </a:t>
                      </a:r>
                      <a:r>
                        <a:rPr lang="en-GB" sz="1350" b="0" dirty="0">
                          <a:solidFill>
                            <a:schemeClr val="tx1">
                              <a:lumMod val="85000"/>
                              <a:lumOff val="15000"/>
                            </a:schemeClr>
                          </a:solidFill>
                          <a:ea typeface="MS PGothic" panose="020B0600070205080204" pitchFamily="34" charset="-128"/>
                        </a:rPr>
                        <a:t>1</a:t>
                      </a:r>
                      <a:endParaRPr lang="en-GB" sz="1350" b="0" dirty="0">
                        <a:solidFill>
                          <a:schemeClr val="tx1">
                            <a:lumMod val="85000"/>
                            <a:lumOff val="15000"/>
                          </a:schemeClr>
                        </a:solidFill>
                      </a:endParaRPr>
                    </a:p>
                  </a:txBody>
                  <a:tcPr marL="68580" marR="68580" marT="34290" marB="34290">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Εταιρική Κοινωνική Ευθύνη</a:t>
                      </a:r>
                      <a:endParaRPr lang="en-US" sz="1350" b="0" dirty="0">
                        <a:solidFill>
                          <a:schemeClr val="tx1">
                            <a:lumMod val="85000"/>
                            <a:lumOff val="15000"/>
                          </a:schemeClr>
                        </a:solidFill>
                        <a:ea typeface="MS PGothic" panose="020B0600070205080204" pitchFamily="34" charset="-128"/>
                      </a:endParaRPr>
                    </a:p>
                  </a:txBody>
                  <a:tcPr marL="68580" marR="68580" marT="34290" marB="34290">
                    <a:solidFill>
                      <a:schemeClr val="accent1">
                        <a:lumMod val="40000"/>
                        <a:lumOff val="60000"/>
                      </a:schemeClr>
                    </a:solidFill>
                  </a:tcPr>
                </a:tc>
              </a:tr>
            </a:tbl>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a:solidFill>
                  <a:srgbClr val="000066"/>
                </a:solidFill>
                <a:ea typeface="MS PGothic" panose="020B0600070205080204" pitchFamily="34" charset="-128"/>
                <a:cs typeface="Arial" panose="020B0604020202020204" pitchFamily="34" charset="0"/>
              </a:rPr>
              <a:t>Ορισμοί</a:t>
            </a:r>
            <a:endParaRPr lang="en-GB" b="1" dirty="0">
              <a:solidFill>
                <a:srgbClr val="000066"/>
              </a:solidFill>
              <a:ea typeface="MS PGothic" panose="020B0600070205080204" pitchFamily="34" charset="-128"/>
              <a:cs typeface="Arial" panose="020B0604020202020204" pitchFamily="34" charset="0"/>
            </a:endParaRPr>
          </a:p>
        </p:txBody>
      </p:sp>
      <p:sp>
        <p:nvSpPr>
          <p:cNvPr id="3" name="Content Placeholder 2"/>
          <p:cNvSpPr>
            <a:spLocks noGrp="1"/>
          </p:cNvSpPr>
          <p:nvPr>
            <p:ph idx="1"/>
          </p:nvPr>
        </p:nvSpPr>
        <p:spPr>
          <a:xfrm>
            <a:off x="1485900" y="2057400"/>
            <a:ext cx="6272454" cy="3585846"/>
          </a:xfrm>
        </p:spPr>
        <p:txBody>
          <a:bodyPr>
            <a:noAutofit/>
          </a:bodyPr>
          <a:lstStyle/>
          <a:p>
            <a:pPr>
              <a:spcBef>
                <a:spcPct val="0"/>
              </a:spcBef>
            </a:pPr>
            <a:r>
              <a:rPr lang="el-GR" sz="1950" dirty="0">
                <a:latin typeface="Verdana" panose="020B0604030504040204" pitchFamily="34" charset="0"/>
                <a:ea typeface="Verdana" panose="020B0604030504040204" pitchFamily="34" charset="0"/>
                <a:cs typeface="Verdana" panose="020B0604030504040204" pitchFamily="34" charset="0"/>
              </a:rPr>
              <a:t>“μια μορφή </a:t>
            </a:r>
            <a:r>
              <a:rPr lang="el-GR" sz="1950"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εταιρικής αυτο-δέσμευσης </a:t>
            </a:r>
            <a:r>
              <a:rPr lang="el-GR" sz="1950" dirty="0">
                <a:latin typeface="Verdana" panose="020B0604030504040204" pitchFamily="34" charset="0"/>
                <a:ea typeface="Verdana" panose="020B0604030504040204" pitchFamily="34" charset="0"/>
                <a:cs typeface="Verdana" panose="020B0604030504040204" pitchFamily="34" charset="0"/>
              </a:rPr>
              <a:t>ενσωματωμένη σε ένα επιχειρηματικό μοντέλο”</a:t>
            </a:r>
            <a:endParaRPr lang="el-GR" sz="1950" dirty="0">
              <a:latin typeface="Verdana" panose="020B0604030504040204" pitchFamily="34" charset="0"/>
              <a:ea typeface="Verdana" panose="020B0604030504040204" pitchFamily="34" charset="0"/>
              <a:cs typeface="Verdana" panose="020B0604030504040204" pitchFamily="34" charset="0"/>
            </a:endParaRPr>
          </a:p>
          <a:p>
            <a:pPr marL="0" indent="0" algn="r">
              <a:spcBef>
                <a:spcPct val="0"/>
              </a:spcBef>
              <a:buNone/>
            </a:pPr>
            <a:r>
              <a:rPr lang="el-GR" sz="1950" dirty="0">
                <a:latin typeface="Verdana" panose="020B0604030504040204" pitchFamily="34" charset="0"/>
                <a:ea typeface="Verdana" panose="020B0604030504040204" pitchFamily="34" charset="0"/>
                <a:cs typeface="Verdana" panose="020B0604030504040204" pitchFamily="34" charset="0"/>
              </a:rPr>
              <a:t> </a:t>
            </a:r>
            <a:r>
              <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rPr>
              <a:t>(Wood, 1991)</a:t>
            </a:r>
            <a:endPar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endParaRPr>
          </a:p>
          <a:p>
            <a:pPr marL="0" indent="0">
              <a:spcBef>
                <a:spcPct val="0"/>
              </a:spcBef>
              <a:buNone/>
            </a:pPr>
            <a:endParaRPr lang="el-GR" sz="1800" dirty="0">
              <a:latin typeface="Verdana" panose="020B0604030504040204" pitchFamily="34" charset="0"/>
              <a:ea typeface="Verdana" panose="020B0604030504040204" pitchFamily="34" charset="0"/>
              <a:cs typeface="Verdana" panose="020B0604030504040204" pitchFamily="34" charset="0"/>
            </a:endParaRPr>
          </a:p>
          <a:p>
            <a:pPr>
              <a:spcBef>
                <a:spcPct val="0"/>
              </a:spcBef>
            </a:pPr>
            <a:r>
              <a:rPr lang="el-GR" sz="1950" dirty="0">
                <a:latin typeface="Verdana" panose="020B0604030504040204" pitchFamily="34" charset="0"/>
                <a:ea typeface="Verdana" panose="020B0604030504040204" pitchFamily="34" charset="0"/>
                <a:cs typeface="Verdana" panose="020B0604030504040204" pitchFamily="34" charset="0"/>
              </a:rPr>
              <a:t>“η διαρκής δέσμευση των επιχειρήσεων για ηθική συμπεριφορά και συμβολή στην οικονομική ανάπτυξη, με παράλληλη βελτίωση της ποιότητας της ζωής των εργαζομένων και των οικογενειών τους, όπως επίσης των κοινοτήτων και της κοινωνίας γενικότερα</a:t>
            </a:r>
            <a:r>
              <a:rPr lang="en-GB" sz="1950" dirty="0">
                <a:latin typeface="Verdana" panose="020B0604030504040204" pitchFamily="34" charset="0"/>
                <a:ea typeface="Verdana" panose="020B0604030504040204" pitchFamily="34" charset="0"/>
                <a:cs typeface="Verdana" panose="020B0604030504040204" pitchFamily="34" charset="0"/>
              </a:rPr>
              <a:t>”</a:t>
            </a:r>
            <a:r>
              <a:rPr lang="el-GR" sz="1950" dirty="0">
                <a:latin typeface="Verdana" panose="020B0604030504040204" pitchFamily="34" charset="0"/>
                <a:ea typeface="Verdana" panose="020B0604030504040204" pitchFamily="34" charset="0"/>
                <a:cs typeface="Verdana" panose="020B0604030504040204" pitchFamily="34" charset="0"/>
              </a:rPr>
              <a:t> </a:t>
            </a:r>
            <a:endParaRPr lang="el-GR" sz="1950" dirty="0">
              <a:latin typeface="Verdana" panose="020B0604030504040204" pitchFamily="34" charset="0"/>
              <a:ea typeface="Verdana" panose="020B0604030504040204" pitchFamily="34" charset="0"/>
              <a:cs typeface="Verdana" panose="020B0604030504040204" pitchFamily="34" charset="0"/>
            </a:endParaRPr>
          </a:p>
          <a:p>
            <a:pPr marL="0" indent="0" algn="r">
              <a:spcBef>
                <a:spcPct val="0"/>
              </a:spcBef>
              <a:buNone/>
            </a:pPr>
            <a:r>
              <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rPr>
              <a:t>(World </a:t>
            </a:r>
            <a:r>
              <a:rPr lang="el-GR" sz="1500" dirty="0" err="1">
                <a:solidFill>
                  <a:srgbClr val="000066"/>
                </a:solidFill>
                <a:latin typeface="Verdana" panose="020B0604030504040204" pitchFamily="34" charset="0"/>
                <a:ea typeface="Verdana" panose="020B0604030504040204" pitchFamily="34" charset="0"/>
                <a:cs typeface="Verdana" panose="020B0604030504040204" pitchFamily="34" charset="0"/>
              </a:rPr>
              <a:t>Business</a:t>
            </a:r>
            <a:r>
              <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rPr>
              <a:t> </a:t>
            </a:r>
            <a:r>
              <a:rPr lang="el-GR" sz="1500" dirty="0" err="1">
                <a:solidFill>
                  <a:srgbClr val="000066"/>
                </a:solidFill>
                <a:latin typeface="Verdana" panose="020B0604030504040204" pitchFamily="34" charset="0"/>
                <a:ea typeface="Verdana" panose="020B0604030504040204" pitchFamily="34" charset="0"/>
                <a:cs typeface="Verdana" panose="020B0604030504040204" pitchFamily="34" charset="0"/>
              </a:rPr>
              <a:t>Council</a:t>
            </a:r>
            <a:r>
              <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rPr>
              <a:t> </a:t>
            </a:r>
            <a:r>
              <a:rPr lang="el-GR" sz="1500" dirty="0" err="1">
                <a:solidFill>
                  <a:srgbClr val="000066"/>
                </a:solidFill>
                <a:latin typeface="Verdana" panose="020B0604030504040204" pitchFamily="34" charset="0"/>
                <a:ea typeface="Verdana" panose="020B0604030504040204" pitchFamily="34" charset="0"/>
                <a:cs typeface="Verdana" panose="020B0604030504040204" pitchFamily="34" charset="0"/>
              </a:rPr>
              <a:t>for</a:t>
            </a:r>
            <a:r>
              <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rPr>
              <a:t> </a:t>
            </a:r>
            <a:r>
              <a:rPr lang="el-GR" sz="1500" dirty="0" err="1">
                <a:solidFill>
                  <a:srgbClr val="000066"/>
                </a:solidFill>
                <a:latin typeface="Verdana" panose="020B0604030504040204" pitchFamily="34" charset="0"/>
                <a:ea typeface="Verdana" panose="020B0604030504040204" pitchFamily="34" charset="0"/>
                <a:cs typeface="Verdana" panose="020B0604030504040204" pitchFamily="34" charset="0"/>
              </a:rPr>
              <a:t>Sustainable</a:t>
            </a:r>
            <a:r>
              <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rPr>
              <a:t> </a:t>
            </a:r>
            <a:r>
              <a:rPr lang="el-GR" sz="1500" dirty="0" err="1">
                <a:solidFill>
                  <a:srgbClr val="000066"/>
                </a:solidFill>
                <a:latin typeface="Verdana" panose="020B0604030504040204" pitchFamily="34" charset="0"/>
                <a:ea typeface="Verdana" panose="020B0604030504040204" pitchFamily="34" charset="0"/>
                <a:cs typeface="Verdana" panose="020B0604030504040204" pitchFamily="34" charset="0"/>
              </a:rPr>
              <a:t>Development</a:t>
            </a:r>
            <a:r>
              <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rPr>
              <a:t>, 1998)</a:t>
            </a:r>
            <a:endPar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endParaRPr>
          </a:p>
          <a:p>
            <a:pPr>
              <a:spcBef>
                <a:spcPct val="0"/>
              </a:spcBef>
            </a:pPr>
            <a:endParaRPr lang="el-GR" sz="1950" dirty="0">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fld id="{3DF53439-851E-44AD-84B1-B6BFC3D0C743}" type="slidenum">
              <a:rPr lang="el-GR" sz="900" smtClean="0"/>
            </a:fld>
            <a:endParaRPr lang="el-GR" sz="900"/>
          </a:p>
        </p:txBody>
      </p:sp>
      <p:graphicFrame>
        <p:nvGraphicFramePr>
          <p:cNvPr id="5" name="Table 4"/>
          <p:cNvGraphicFramePr>
            <a:graphicFrameLocks noGrp="1"/>
          </p:cNvGraphicFramePr>
          <p:nvPr/>
        </p:nvGraphicFramePr>
        <p:xfrm>
          <a:off x="1655676" y="5638956"/>
          <a:ext cx="5669915" cy="274320"/>
        </p:xfrm>
        <a:graphic>
          <a:graphicData uri="http://schemas.openxmlformats.org/drawingml/2006/table">
            <a:tbl>
              <a:tblPr firstRow="1" bandRow="1">
                <a:tableStyleId>{5C22544A-7EE6-4342-B048-85BDC9FD1C3A}</a:tableStyleId>
              </a:tblPr>
              <a:tblGrid>
                <a:gridCol w="1113155"/>
                <a:gridCol w="4556760"/>
              </a:tblGrid>
              <a:tr h="27432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Ενότητα </a:t>
                      </a:r>
                      <a:r>
                        <a:rPr lang="en-GB" sz="1350" b="0" dirty="0">
                          <a:solidFill>
                            <a:schemeClr val="tx1">
                              <a:lumMod val="85000"/>
                              <a:lumOff val="15000"/>
                            </a:schemeClr>
                          </a:solidFill>
                          <a:ea typeface="MS PGothic" panose="020B0600070205080204" pitchFamily="34" charset="-128"/>
                        </a:rPr>
                        <a:t>1</a:t>
                      </a:r>
                      <a:endParaRPr lang="en-GB" sz="1350" b="0" dirty="0">
                        <a:solidFill>
                          <a:schemeClr val="tx1">
                            <a:lumMod val="85000"/>
                            <a:lumOff val="15000"/>
                          </a:schemeClr>
                        </a:solidFill>
                      </a:endParaRPr>
                    </a:p>
                  </a:txBody>
                  <a:tcPr marL="68580" marR="68580" marT="34290" marB="34290">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Εταιρική Κοινωνική Ευθύνη</a:t>
                      </a:r>
                      <a:endParaRPr lang="en-US" sz="1350" b="0" dirty="0">
                        <a:solidFill>
                          <a:schemeClr val="tx1">
                            <a:lumMod val="85000"/>
                            <a:lumOff val="15000"/>
                          </a:schemeClr>
                        </a:solidFill>
                        <a:ea typeface="MS PGothic" panose="020B0600070205080204" pitchFamily="34" charset="-128"/>
                      </a:endParaRPr>
                    </a:p>
                  </a:txBody>
                  <a:tcPr marL="68580" marR="68580" marT="34290" marB="34290">
                    <a:solidFill>
                      <a:schemeClr val="accent1">
                        <a:lumMod val="40000"/>
                        <a:lumOff val="60000"/>
                      </a:schemeClr>
                    </a:solidFill>
                  </a:tcPr>
                </a:tc>
              </a:tr>
            </a:tbl>
          </a:graphicData>
        </a:graphic>
      </p:graphicFrame>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a:solidFill>
                  <a:srgbClr val="000066"/>
                </a:solidFill>
                <a:ea typeface="MS PGothic" panose="020B0600070205080204" pitchFamily="34" charset="-128"/>
                <a:cs typeface="Arial" panose="020B0604020202020204" pitchFamily="34" charset="0"/>
              </a:rPr>
              <a:t>Ορισμοί</a:t>
            </a:r>
            <a:endParaRPr lang="en-GB" b="1" dirty="0">
              <a:solidFill>
                <a:srgbClr val="000066"/>
              </a:solidFill>
              <a:ea typeface="MS PGothic" panose="020B0600070205080204" pitchFamily="34" charset="-128"/>
              <a:cs typeface="Arial" panose="020B0604020202020204" pitchFamily="34" charset="0"/>
            </a:endParaRPr>
          </a:p>
        </p:txBody>
      </p:sp>
      <p:sp>
        <p:nvSpPr>
          <p:cNvPr id="3" name="Content Placeholder 2"/>
          <p:cNvSpPr>
            <a:spLocks noGrp="1"/>
          </p:cNvSpPr>
          <p:nvPr>
            <p:ph idx="1"/>
          </p:nvPr>
        </p:nvSpPr>
        <p:spPr>
          <a:xfrm>
            <a:off x="1485900" y="2057400"/>
            <a:ext cx="6172200" cy="3531840"/>
          </a:xfrm>
        </p:spPr>
        <p:txBody>
          <a:bodyPr>
            <a:noAutofit/>
          </a:bodyPr>
          <a:lstStyle/>
          <a:p>
            <a:pPr algn="just">
              <a:spcBef>
                <a:spcPct val="0"/>
              </a:spcBef>
            </a:pPr>
            <a:r>
              <a:rPr lang="el-GR" sz="1950" dirty="0">
                <a:latin typeface="Verdana" panose="020B0604030504040204" pitchFamily="34" charset="0"/>
                <a:ea typeface="Verdana" panose="020B0604030504040204" pitchFamily="34" charset="0"/>
                <a:cs typeface="Verdana" panose="020B0604030504040204" pitchFamily="34" charset="0"/>
              </a:rPr>
              <a:t>“η έννοια σύμφωνα με την οποία οι επιχειρήσεις ενσωματώνουν σε εθελοντική βάση </a:t>
            </a:r>
            <a:r>
              <a:rPr lang="el-GR" sz="1950"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κοινωνικούς και περιβαλλοντικούς προβληματισμούς </a:t>
            </a:r>
            <a:r>
              <a:rPr lang="el-GR" sz="1950" dirty="0">
                <a:latin typeface="Verdana" panose="020B0604030504040204" pitchFamily="34" charset="0"/>
                <a:ea typeface="Verdana" panose="020B0604030504040204" pitchFamily="34" charset="0"/>
                <a:cs typeface="Verdana" panose="020B0604030504040204" pitchFamily="34" charset="0"/>
              </a:rPr>
              <a:t>στις επιχειρηματικές τους λειτουργίες και στις </a:t>
            </a:r>
            <a:r>
              <a:rPr lang="el-GR" sz="1950"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συναλλαγές</a:t>
            </a:r>
            <a:r>
              <a:rPr lang="el-GR" sz="1950" dirty="0">
                <a:latin typeface="Verdana" panose="020B0604030504040204" pitchFamily="34" charset="0"/>
                <a:ea typeface="Verdana" panose="020B0604030504040204" pitchFamily="34" charset="0"/>
                <a:cs typeface="Verdana" panose="020B0604030504040204" pitchFamily="34" charset="0"/>
              </a:rPr>
              <a:t> τους με τα ενδιαφερόμενα μέρη τους” </a:t>
            </a:r>
            <a:endParaRPr lang="el-GR" sz="1950" dirty="0">
              <a:latin typeface="Verdana" panose="020B0604030504040204" pitchFamily="34" charset="0"/>
              <a:ea typeface="Verdana" panose="020B0604030504040204" pitchFamily="34" charset="0"/>
              <a:cs typeface="Verdana" panose="020B0604030504040204" pitchFamily="34" charset="0"/>
            </a:endParaRPr>
          </a:p>
          <a:p>
            <a:pPr marL="0" indent="0" algn="r">
              <a:spcBef>
                <a:spcPct val="0"/>
              </a:spcBef>
              <a:buNone/>
            </a:pPr>
            <a:r>
              <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rPr>
              <a:t>(Ευρωπαϊκή Επιτροπή, Πράσινη Βίβλος 2001)</a:t>
            </a:r>
            <a:endPar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endParaRPr>
          </a:p>
          <a:p>
            <a:pPr algn="just">
              <a:spcBef>
                <a:spcPct val="0"/>
              </a:spcBef>
            </a:pPr>
            <a:endParaRPr lang="el-GR" sz="1950" dirty="0">
              <a:latin typeface="Verdana" panose="020B0604030504040204" pitchFamily="34" charset="0"/>
              <a:ea typeface="Verdana" panose="020B0604030504040204" pitchFamily="34" charset="0"/>
              <a:cs typeface="Verdana" panose="020B0604030504040204" pitchFamily="34" charset="0"/>
            </a:endParaRPr>
          </a:p>
          <a:p>
            <a:pPr algn="just">
              <a:spcBef>
                <a:spcPct val="0"/>
              </a:spcBef>
            </a:pPr>
            <a:r>
              <a:rPr lang="el-GR" sz="1950" dirty="0">
                <a:latin typeface="Verdana" panose="020B0604030504040204" pitchFamily="34" charset="0"/>
                <a:ea typeface="Verdana" panose="020B0604030504040204" pitchFamily="34" charset="0"/>
                <a:cs typeface="Verdana" panose="020B0604030504040204" pitchFamily="34" charset="0"/>
              </a:rPr>
              <a:t>“η </a:t>
            </a:r>
            <a:r>
              <a:rPr lang="el-GR" sz="1950" dirty="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rPr>
              <a:t>εθελοντική</a:t>
            </a:r>
            <a:r>
              <a:rPr lang="el-GR" sz="1950" dirty="0">
                <a:latin typeface="Verdana" panose="020B0604030504040204" pitchFamily="34" charset="0"/>
                <a:ea typeface="Verdana" panose="020B0604030504040204" pitchFamily="34" charset="0"/>
                <a:cs typeface="Verdana" panose="020B0604030504040204" pitchFamily="34" charset="0"/>
              </a:rPr>
              <a:t> δέσμευση των επιχειρήσεων για διαχείριση των δραστηριοτήτων τους με υπεύθυνο τρόπο” </a:t>
            </a:r>
            <a:endParaRPr lang="el-GR" sz="1950" dirty="0">
              <a:latin typeface="Verdana" panose="020B0604030504040204" pitchFamily="34" charset="0"/>
              <a:ea typeface="Verdana" panose="020B0604030504040204" pitchFamily="34" charset="0"/>
              <a:cs typeface="Verdana" panose="020B0604030504040204" pitchFamily="34" charset="0"/>
            </a:endParaRPr>
          </a:p>
          <a:p>
            <a:pPr marL="0" indent="0" algn="r">
              <a:spcBef>
                <a:spcPct val="0"/>
              </a:spcBef>
              <a:buNone/>
            </a:pPr>
            <a:r>
              <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rPr>
              <a:t>(International </a:t>
            </a:r>
            <a:r>
              <a:rPr lang="el-GR" sz="1500" dirty="0" err="1">
                <a:solidFill>
                  <a:srgbClr val="000066"/>
                </a:solidFill>
                <a:latin typeface="Verdana" panose="020B0604030504040204" pitchFamily="34" charset="0"/>
                <a:ea typeface="Verdana" panose="020B0604030504040204" pitchFamily="34" charset="0"/>
                <a:cs typeface="Verdana" panose="020B0604030504040204" pitchFamily="34" charset="0"/>
              </a:rPr>
              <a:t>Chamber</a:t>
            </a:r>
            <a:r>
              <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rPr>
              <a:t> </a:t>
            </a:r>
            <a:r>
              <a:rPr lang="el-GR" sz="1500" dirty="0" err="1">
                <a:solidFill>
                  <a:srgbClr val="000066"/>
                </a:solidFill>
                <a:latin typeface="Verdana" panose="020B0604030504040204" pitchFamily="34" charset="0"/>
                <a:ea typeface="Verdana" panose="020B0604030504040204" pitchFamily="34" charset="0"/>
                <a:cs typeface="Verdana" panose="020B0604030504040204" pitchFamily="34" charset="0"/>
              </a:rPr>
              <a:t>of</a:t>
            </a:r>
            <a:r>
              <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rPr>
              <a:t> </a:t>
            </a:r>
            <a:r>
              <a:rPr lang="el-GR" sz="1500" dirty="0" err="1">
                <a:solidFill>
                  <a:srgbClr val="000066"/>
                </a:solidFill>
                <a:latin typeface="Verdana" panose="020B0604030504040204" pitchFamily="34" charset="0"/>
                <a:ea typeface="Verdana" panose="020B0604030504040204" pitchFamily="34" charset="0"/>
                <a:cs typeface="Verdana" panose="020B0604030504040204" pitchFamily="34" charset="0"/>
              </a:rPr>
              <a:t>Commerce</a:t>
            </a:r>
            <a:r>
              <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rPr>
              <a:t>, 2002)</a:t>
            </a:r>
            <a:endPar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endParaRPr>
          </a:p>
          <a:p>
            <a:pPr algn="just">
              <a:spcBef>
                <a:spcPct val="0"/>
              </a:spcBef>
            </a:pPr>
            <a:endParaRPr lang="el-GR" sz="1950" dirty="0">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fld id="{3DF53439-851E-44AD-84B1-B6BFC3D0C743}" type="slidenum">
              <a:rPr lang="el-GR" sz="900" smtClean="0"/>
            </a:fld>
            <a:endParaRPr lang="el-GR" sz="900" dirty="0"/>
          </a:p>
        </p:txBody>
      </p:sp>
      <p:graphicFrame>
        <p:nvGraphicFramePr>
          <p:cNvPr id="6" name="Table 5"/>
          <p:cNvGraphicFramePr>
            <a:graphicFrameLocks noGrp="1"/>
          </p:cNvGraphicFramePr>
          <p:nvPr/>
        </p:nvGraphicFramePr>
        <p:xfrm>
          <a:off x="1769976" y="5643246"/>
          <a:ext cx="5669915" cy="274320"/>
        </p:xfrm>
        <a:graphic>
          <a:graphicData uri="http://schemas.openxmlformats.org/drawingml/2006/table">
            <a:tbl>
              <a:tblPr firstRow="1" bandRow="1">
                <a:tableStyleId>{5C22544A-7EE6-4342-B048-85BDC9FD1C3A}</a:tableStyleId>
              </a:tblPr>
              <a:tblGrid>
                <a:gridCol w="1113155"/>
                <a:gridCol w="4556760"/>
              </a:tblGrid>
              <a:tr h="27432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Ενότητα </a:t>
                      </a:r>
                      <a:r>
                        <a:rPr lang="en-GB" sz="1350" b="0" dirty="0">
                          <a:solidFill>
                            <a:schemeClr val="tx1">
                              <a:lumMod val="85000"/>
                              <a:lumOff val="15000"/>
                            </a:schemeClr>
                          </a:solidFill>
                          <a:ea typeface="MS PGothic" panose="020B0600070205080204" pitchFamily="34" charset="-128"/>
                        </a:rPr>
                        <a:t>1</a:t>
                      </a:r>
                      <a:endParaRPr lang="en-GB" sz="1350" b="0" dirty="0">
                        <a:solidFill>
                          <a:schemeClr val="tx1">
                            <a:lumMod val="85000"/>
                            <a:lumOff val="15000"/>
                          </a:schemeClr>
                        </a:solidFill>
                      </a:endParaRPr>
                    </a:p>
                  </a:txBody>
                  <a:tcPr marL="68580" marR="68580" marT="34290" marB="34290">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Εταιρική Κοινωνική Ευθύνη</a:t>
                      </a:r>
                      <a:endParaRPr lang="en-US" sz="1350" b="0" dirty="0">
                        <a:solidFill>
                          <a:schemeClr val="tx1">
                            <a:lumMod val="85000"/>
                            <a:lumOff val="15000"/>
                          </a:schemeClr>
                        </a:solidFill>
                        <a:ea typeface="MS PGothic" panose="020B0600070205080204" pitchFamily="34" charset="-128"/>
                      </a:endParaRPr>
                    </a:p>
                  </a:txBody>
                  <a:tcPr marL="68580" marR="68580" marT="34290" marB="34290">
                    <a:solidFill>
                      <a:schemeClr val="accent1">
                        <a:lumMod val="40000"/>
                        <a:lumOff val="60000"/>
                      </a:schemeClr>
                    </a:solidFill>
                  </a:tcPr>
                </a:tc>
              </a:tr>
            </a:tbl>
          </a:graphicData>
        </a:graphic>
      </p:graphicFrame>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a:solidFill>
                  <a:srgbClr val="000066"/>
                </a:solidFill>
                <a:ea typeface="MS PGothic" panose="020B0600070205080204" pitchFamily="34" charset="-128"/>
                <a:cs typeface="Arial" panose="020B0604020202020204" pitchFamily="34" charset="0"/>
              </a:rPr>
              <a:t>Ορισμοί</a:t>
            </a:r>
            <a:endParaRPr lang="en-GB" b="1" dirty="0">
              <a:solidFill>
                <a:srgbClr val="000066"/>
              </a:solidFill>
              <a:ea typeface="MS PGothic" panose="020B0600070205080204" pitchFamily="34" charset="-128"/>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lnSpc>
                <a:spcPct val="90000"/>
              </a:lnSpc>
              <a:buNone/>
            </a:pPr>
            <a:r>
              <a:rPr lang="el-GR" altLang="en-US" dirty="0">
                <a:latin typeface="Verdana" panose="020B0604030504040204" pitchFamily="34" charset="0"/>
                <a:ea typeface="Verdana" panose="020B0604030504040204" pitchFamily="34" charset="0"/>
                <a:cs typeface="Verdana" panose="020B0604030504040204" pitchFamily="34" charset="0"/>
              </a:rPr>
              <a:t>Ο πιο σύγχρονος ορισμός σε επίπεδο Ε</a:t>
            </a:r>
            <a:r>
              <a:rPr lang="en-US" altLang="el-GR" dirty="0">
                <a:latin typeface="Verdana" panose="020B0604030504040204" pitchFamily="34" charset="0"/>
                <a:ea typeface="Verdana" panose="020B0604030504040204" pitchFamily="34" charset="0"/>
                <a:cs typeface="Verdana" panose="020B0604030504040204" pitchFamily="34" charset="0"/>
              </a:rPr>
              <a:t>.</a:t>
            </a:r>
            <a:r>
              <a:rPr lang="el-GR" altLang="en-US" dirty="0">
                <a:latin typeface="Verdana" panose="020B0604030504040204" pitchFamily="34" charset="0"/>
                <a:ea typeface="Verdana" panose="020B0604030504040204" pitchFamily="34" charset="0"/>
                <a:cs typeface="Verdana" panose="020B0604030504040204" pitchFamily="34" charset="0"/>
              </a:rPr>
              <a:t>Ε</a:t>
            </a:r>
            <a:r>
              <a:rPr lang="en-US" altLang="el-GR" dirty="0">
                <a:latin typeface="Verdana" panose="020B0604030504040204" pitchFamily="34" charset="0"/>
                <a:ea typeface="Verdana" panose="020B0604030504040204" pitchFamily="34" charset="0"/>
                <a:cs typeface="Verdana" panose="020B0604030504040204" pitchFamily="34" charset="0"/>
              </a:rPr>
              <a:t>.</a:t>
            </a:r>
            <a:r>
              <a:rPr lang="el-GR" altLang="en-US" dirty="0">
                <a:latin typeface="Verdana" panose="020B0604030504040204" pitchFamily="34" charset="0"/>
                <a:ea typeface="Verdana" panose="020B0604030504040204" pitchFamily="34" charset="0"/>
                <a:cs typeface="Verdana" panose="020B0604030504040204" pitchFamily="34" charset="0"/>
              </a:rPr>
              <a:t>:</a:t>
            </a:r>
            <a:endParaRPr lang="en-GB" altLang="en-US" dirty="0">
              <a:latin typeface="Verdana" panose="020B0604030504040204" pitchFamily="34" charset="0"/>
              <a:ea typeface="Verdana" panose="020B0604030504040204" pitchFamily="34" charset="0"/>
              <a:cs typeface="Verdana" panose="020B0604030504040204" pitchFamily="34" charset="0"/>
            </a:endParaRPr>
          </a:p>
          <a:p>
            <a:pPr marL="0" indent="0">
              <a:lnSpc>
                <a:spcPct val="90000"/>
              </a:lnSpc>
              <a:buNone/>
            </a:pPr>
            <a:endParaRPr lang="el-GR" altLang="en-US" dirty="0">
              <a:latin typeface="Verdana" panose="020B0604030504040204" pitchFamily="34" charset="0"/>
              <a:ea typeface="Verdana" panose="020B0604030504040204" pitchFamily="34" charset="0"/>
              <a:cs typeface="Verdana" panose="020B0604030504040204" pitchFamily="34" charset="0"/>
            </a:endParaRPr>
          </a:p>
          <a:p>
            <a:pPr marL="0" indent="0">
              <a:lnSpc>
                <a:spcPct val="90000"/>
              </a:lnSpc>
              <a:buNone/>
            </a:pPr>
            <a:r>
              <a:rPr lang="en-GB" altLang="en-US" dirty="0">
                <a:latin typeface="Verdana" panose="020B0604030504040204" pitchFamily="34" charset="0"/>
                <a:ea typeface="Verdana" panose="020B0604030504040204" pitchFamily="34" charset="0"/>
                <a:cs typeface="Verdana" panose="020B0604030504040204" pitchFamily="34" charset="0"/>
              </a:rPr>
              <a:t>“</a:t>
            </a:r>
            <a:r>
              <a:rPr lang="el-GR" altLang="en-US" dirty="0">
                <a:latin typeface="Verdana" panose="020B0604030504040204" pitchFamily="34" charset="0"/>
                <a:ea typeface="Verdana" panose="020B0604030504040204" pitchFamily="34" charset="0"/>
                <a:cs typeface="Verdana" panose="020B0604030504040204" pitchFamily="34" charset="0"/>
              </a:rPr>
              <a:t>Εταιρική Υπευθυνότητα</a:t>
            </a:r>
            <a:r>
              <a:rPr lang="en-US" altLang="en-US" dirty="0">
                <a:latin typeface="Verdana" panose="020B0604030504040204" pitchFamily="34" charset="0"/>
                <a:ea typeface="Verdana" panose="020B0604030504040204" pitchFamily="34" charset="0"/>
                <a:cs typeface="Verdana" panose="020B0604030504040204" pitchFamily="34" charset="0"/>
              </a:rPr>
              <a:t> </a:t>
            </a:r>
            <a:r>
              <a:rPr lang="el-GR" altLang="en-US" dirty="0">
                <a:latin typeface="Verdana" panose="020B0604030504040204" pitchFamily="34" charset="0"/>
                <a:ea typeface="Verdana" panose="020B0604030504040204" pitchFamily="34" charset="0"/>
                <a:cs typeface="Verdana" panose="020B0604030504040204" pitchFamily="34" charset="0"/>
              </a:rPr>
              <a:t>είναι η ευθύνη των  Οργανισμών/ Επιχειρήσεων  για τις </a:t>
            </a:r>
            <a:r>
              <a:rPr lang="el-GR" altLang="en-US" b="1" dirty="0">
                <a:latin typeface="Verdana" panose="020B0604030504040204" pitchFamily="34" charset="0"/>
                <a:ea typeface="Verdana" panose="020B0604030504040204" pitchFamily="34" charset="0"/>
                <a:cs typeface="Verdana" panose="020B0604030504040204" pitchFamily="34" charset="0"/>
              </a:rPr>
              <a:t>επιπτώσεις </a:t>
            </a:r>
            <a:r>
              <a:rPr lang="el-GR" altLang="en-US" dirty="0">
                <a:latin typeface="Verdana" panose="020B0604030504040204" pitchFamily="34" charset="0"/>
                <a:ea typeface="Verdana" panose="020B0604030504040204" pitchFamily="34" charset="0"/>
                <a:cs typeface="Verdana" panose="020B0604030504040204" pitchFamily="34" charset="0"/>
              </a:rPr>
              <a:t>τους στην κοινωνία</a:t>
            </a:r>
            <a:r>
              <a:rPr lang="en-GB" altLang="en-US" dirty="0">
                <a:latin typeface="Verdana" panose="020B0604030504040204" pitchFamily="34" charset="0"/>
                <a:ea typeface="Verdana" panose="020B0604030504040204" pitchFamily="34" charset="0"/>
                <a:cs typeface="Verdana" panose="020B0604030504040204" pitchFamily="34" charset="0"/>
              </a:rPr>
              <a:t>”</a:t>
            </a:r>
            <a:r>
              <a:rPr lang="el-GR" dirty="0"/>
              <a:t>  </a:t>
            </a:r>
            <a:endParaRPr lang="en-GB" dirty="0"/>
          </a:p>
          <a:p>
            <a:pPr marL="0" indent="0" algn="r">
              <a:lnSpc>
                <a:spcPct val="90000"/>
              </a:lnSpc>
              <a:buNone/>
            </a:pPr>
            <a:r>
              <a:rPr lang="el-GR" sz="1500" dirty="0">
                <a:solidFill>
                  <a:srgbClr val="000066"/>
                </a:solidFill>
                <a:latin typeface="Verdana" panose="020B0604030504040204" pitchFamily="34" charset="0"/>
                <a:ea typeface="Verdana" panose="020B0604030504040204" pitchFamily="34" charset="0"/>
                <a:cs typeface="Verdana" panose="020B0604030504040204" pitchFamily="34" charset="0"/>
              </a:rPr>
              <a:t>(Ευρωπαϊκή Επιτροπή, 2011)</a:t>
            </a:r>
            <a:endParaRPr lang="el-GR" altLang="en-US" sz="1500" dirty="0">
              <a:solidFill>
                <a:srgbClr val="000066"/>
              </a:solidFill>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fld id="{3DF53439-851E-44AD-84B1-B6BFC3D0C743}" type="slidenum">
              <a:rPr lang="el-GR" sz="900" smtClean="0"/>
            </a:fld>
            <a:endParaRPr lang="el-GR" sz="900"/>
          </a:p>
        </p:txBody>
      </p:sp>
      <p:graphicFrame>
        <p:nvGraphicFramePr>
          <p:cNvPr id="7" name="Table 6"/>
          <p:cNvGraphicFramePr>
            <a:graphicFrameLocks noGrp="1"/>
          </p:cNvGraphicFramePr>
          <p:nvPr/>
        </p:nvGraphicFramePr>
        <p:xfrm>
          <a:off x="1769976" y="5643246"/>
          <a:ext cx="5669915" cy="274320"/>
        </p:xfrm>
        <a:graphic>
          <a:graphicData uri="http://schemas.openxmlformats.org/drawingml/2006/table">
            <a:tbl>
              <a:tblPr firstRow="1" bandRow="1">
                <a:tableStyleId>{5C22544A-7EE6-4342-B048-85BDC9FD1C3A}</a:tableStyleId>
              </a:tblPr>
              <a:tblGrid>
                <a:gridCol w="1113155"/>
                <a:gridCol w="4556760"/>
              </a:tblGrid>
              <a:tr h="27432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Ενότητα </a:t>
                      </a:r>
                      <a:r>
                        <a:rPr lang="en-GB" sz="1350" b="0" dirty="0">
                          <a:solidFill>
                            <a:schemeClr val="tx1">
                              <a:lumMod val="85000"/>
                              <a:lumOff val="15000"/>
                            </a:schemeClr>
                          </a:solidFill>
                          <a:ea typeface="MS PGothic" panose="020B0600070205080204" pitchFamily="34" charset="-128"/>
                        </a:rPr>
                        <a:t>1</a:t>
                      </a:r>
                      <a:endParaRPr lang="en-GB" sz="1350" b="0" dirty="0">
                        <a:solidFill>
                          <a:schemeClr val="tx1">
                            <a:lumMod val="85000"/>
                            <a:lumOff val="15000"/>
                          </a:schemeClr>
                        </a:solidFill>
                      </a:endParaRPr>
                    </a:p>
                  </a:txBody>
                  <a:tcPr marL="68580" marR="68580" marT="34290" marB="34290">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Εταιρική Κοινωνική Ευθύνη</a:t>
                      </a:r>
                      <a:endParaRPr lang="en-US" sz="1350" b="0" dirty="0">
                        <a:solidFill>
                          <a:schemeClr val="tx1">
                            <a:lumMod val="85000"/>
                            <a:lumOff val="15000"/>
                          </a:schemeClr>
                        </a:solidFill>
                        <a:ea typeface="MS PGothic" panose="020B0600070205080204" pitchFamily="34" charset="-128"/>
                      </a:endParaRPr>
                    </a:p>
                  </a:txBody>
                  <a:tcPr marL="68580" marR="68580" marT="34290" marB="34290">
                    <a:solidFill>
                      <a:schemeClr val="accent1">
                        <a:lumMod val="40000"/>
                        <a:lumOff val="60000"/>
                      </a:schemeClr>
                    </a:solidFill>
                  </a:tcPr>
                </a:tc>
              </a:tr>
            </a:tbl>
          </a:graphicData>
        </a:graphic>
      </p:graphicFrame>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rgbClr val="000066"/>
                </a:solidFill>
                <a:ea typeface="MS PGothic" panose="020B0600070205080204" pitchFamily="34" charset="-128"/>
                <a:cs typeface="Arial" panose="020B0604020202020204" pitchFamily="34" charset="0"/>
              </a:rPr>
              <a:t>Ορισμοί</a:t>
            </a:r>
            <a:endParaRPr lang="el-GR" dirty="0"/>
          </a:p>
        </p:txBody>
      </p:sp>
      <p:sp>
        <p:nvSpPr>
          <p:cNvPr id="3" name="Θέση περιεχομένου 2"/>
          <p:cNvSpPr>
            <a:spLocks noGrp="1"/>
          </p:cNvSpPr>
          <p:nvPr>
            <p:ph idx="1"/>
          </p:nvPr>
        </p:nvSpPr>
        <p:spPr>
          <a:xfrm>
            <a:off x="1485900" y="2057400"/>
            <a:ext cx="6272454" cy="3394472"/>
          </a:xfrm>
        </p:spPr>
        <p:txBody>
          <a:bodyPr>
            <a:normAutofit fontScale="57500"/>
          </a:bodyPr>
          <a:lstStyle/>
          <a:p>
            <a:pPr marL="0" indent="0">
              <a:buNone/>
            </a:pPr>
            <a:r>
              <a:rPr lang="el-GR" dirty="0"/>
              <a:t>Η Ε.Κ.Ε. ορίζεται ως: </a:t>
            </a:r>
            <a:endParaRPr lang="el-GR" dirty="0"/>
          </a:p>
          <a:p>
            <a:pPr marL="0" indent="0">
              <a:buNone/>
            </a:pPr>
            <a:r>
              <a:rPr lang="el-GR" dirty="0"/>
              <a:t>Οι δράσεις των επιχειρήσεων, πέραν της συμμόρφωσής τους έναντι των κανονιστικών απαιτήσεων, που αποσκοπούν </a:t>
            </a:r>
            <a:r>
              <a:rPr lang="el-GR" b="1" dirty="0"/>
              <a:t>στην οικονομική και κοινωνική μακροημέρευση, την </a:t>
            </a:r>
            <a:r>
              <a:rPr lang="el-GR" b="1" dirty="0" err="1"/>
              <a:t>αειφορική</a:t>
            </a:r>
            <a:r>
              <a:rPr lang="el-GR" b="1" dirty="0"/>
              <a:t> ανάπτυξη, την καινοτομία και την εξωστρέφεια </a:t>
            </a:r>
            <a:r>
              <a:rPr lang="el-GR" dirty="0"/>
              <a:t>και οι οποίες, ταυτόχρονα, δημιουργούν ένα υγιές πεδίο επιχειρηματικής δραστηριότητας υπεύθυνο απέναντι στο ίδιο της το περιβάλλον, αλλά και στην κοινωνία, το εξωτερικό περιβάλλον και το σύνολο της οικονομίας. </a:t>
            </a:r>
            <a:endParaRPr lang="el-GR" dirty="0"/>
          </a:p>
          <a:p>
            <a:pPr marL="0" indent="0" algn="r">
              <a:lnSpc>
                <a:spcPct val="110000"/>
              </a:lnSpc>
              <a:buNone/>
            </a:pPr>
            <a:endParaRPr lang="el-GR" sz="1950" dirty="0">
              <a:solidFill>
                <a:srgbClr val="000066"/>
              </a:solidFill>
              <a:latin typeface="Verdana" panose="020B0604030504040204" pitchFamily="34" charset="0"/>
              <a:ea typeface="Verdana" panose="020B0604030504040204" pitchFamily="34" charset="0"/>
              <a:cs typeface="Verdana" panose="020B0604030504040204" pitchFamily="34" charset="0"/>
            </a:endParaRPr>
          </a:p>
          <a:p>
            <a:pPr marL="0" indent="0" algn="r">
              <a:lnSpc>
                <a:spcPct val="110000"/>
              </a:lnSpc>
              <a:buNone/>
            </a:pPr>
            <a:r>
              <a:rPr lang="el-GR" sz="1950" dirty="0">
                <a:solidFill>
                  <a:srgbClr val="000066"/>
                </a:solidFill>
                <a:latin typeface="Verdana" panose="020B0604030504040204" pitchFamily="34" charset="0"/>
                <a:ea typeface="Verdana" panose="020B0604030504040204" pitchFamily="34" charset="0"/>
                <a:cs typeface="Verdana" panose="020B0604030504040204" pitchFamily="34" charset="0"/>
              </a:rPr>
              <a:t>Σχέδιο Εθνικής Στρατηγικής για την Εταιρική Κοινωνική Ευθύνη και την Υπεύθυνη Επιχειρηματικότητα, Ιούλιος 2017</a:t>
            </a:r>
            <a:endParaRPr lang="el-GR" sz="1950" dirty="0">
              <a:solidFill>
                <a:srgbClr val="000066"/>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el-GR" dirty="0"/>
          </a:p>
        </p:txBody>
      </p:sp>
      <p:sp>
        <p:nvSpPr>
          <p:cNvPr id="4" name="Θέση αριθμού διαφάνειας 3"/>
          <p:cNvSpPr>
            <a:spLocks noGrp="1"/>
          </p:cNvSpPr>
          <p:nvPr>
            <p:ph type="sldNum" sz="quarter" idx="12"/>
          </p:nvPr>
        </p:nvSpPr>
        <p:spPr/>
        <p:txBody>
          <a:bodyPr/>
          <a:lstStyle/>
          <a:p>
            <a:fld id="{3DF53439-851E-44AD-84B1-B6BFC3D0C743}" type="slidenum">
              <a:rPr lang="el-GR" sz="900" smtClean="0"/>
            </a:fld>
            <a:endParaRPr lang="el-GR" sz="900"/>
          </a:p>
        </p:txBody>
      </p:sp>
      <p:graphicFrame>
        <p:nvGraphicFramePr>
          <p:cNvPr id="5" name="Table 5"/>
          <p:cNvGraphicFramePr>
            <a:graphicFrameLocks noGrp="1"/>
          </p:cNvGraphicFramePr>
          <p:nvPr/>
        </p:nvGraphicFramePr>
        <p:xfrm>
          <a:off x="1655676" y="5624513"/>
          <a:ext cx="5669915" cy="274320"/>
        </p:xfrm>
        <a:graphic>
          <a:graphicData uri="http://schemas.openxmlformats.org/drawingml/2006/table">
            <a:tbl>
              <a:tblPr firstRow="1" bandRow="1">
                <a:tableStyleId>{5C22544A-7EE6-4342-B048-85BDC9FD1C3A}</a:tableStyleId>
              </a:tblPr>
              <a:tblGrid>
                <a:gridCol w="1113155"/>
                <a:gridCol w="4556760"/>
              </a:tblGrid>
              <a:tr h="27432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Ενότητα </a:t>
                      </a:r>
                      <a:r>
                        <a:rPr lang="en-GB" sz="1350" b="0" dirty="0">
                          <a:solidFill>
                            <a:schemeClr val="tx1">
                              <a:lumMod val="85000"/>
                              <a:lumOff val="15000"/>
                            </a:schemeClr>
                          </a:solidFill>
                          <a:ea typeface="MS PGothic" panose="020B0600070205080204" pitchFamily="34" charset="-128"/>
                        </a:rPr>
                        <a:t>1</a:t>
                      </a:r>
                      <a:endParaRPr lang="en-GB" sz="1350" b="0" dirty="0">
                        <a:solidFill>
                          <a:schemeClr val="tx1">
                            <a:lumMod val="85000"/>
                            <a:lumOff val="15000"/>
                          </a:schemeClr>
                        </a:solidFill>
                      </a:endParaRPr>
                    </a:p>
                  </a:txBody>
                  <a:tcPr marL="68580" marR="68580" marT="34290" marB="34290">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l-GR" sz="1350" b="0" dirty="0">
                          <a:solidFill>
                            <a:schemeClr val="tx1">
                              <a:lumMod val="85000"/>
                              <a:lumOff val="15000"/>
                            </a:schemeClr>
                          </a:solidFill>
                          <a:ea typeface="MS PGothic" panose="020B0600070205080204" pitchFamily="34" charset="-128"/>
                        </a:rPr>
                        <a:t>Εταιρική Κοινωνική Ευθύνη</a:t>
                      </a:r>
                      <a:endParaRPr lang="en-US" sz="1350" b="0" dirty="0">
                        <a:solidFill>
                          <a:schemeClr val="tx1">
                            <a:lumMod val="85000"/>
                            <a:lumOff val="15000"/>
                          </a:schemeClr>
                        </a:solidFill>
                        <a:ea typeface="MS PGothic" panose="020B0600070205080204" pitchFamily="34" charset="-128"/>
                      </a:endParaRPr>
                    </a:p>
                  </a:txBody>
                  <a:tcPr marL="68580" marR="68580" marT="34290" marB="34290">
                    <a:solidFill>
                      <a:schemeClr val="accent1">
                        <a:lumMod val="40000"/>
                        <a:lumOff val="60000"/>
                      </a:schemeClr>
                    </a:solidFill>
                  </a:tcPr>
                </a:tc>
              </a:tr>
            </a:tbl>
          </a:graphicData>
        </a:graphic>
      </p:graphicFrame>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3499</Words>
  <Application>WPS Presentation</Application>
  <PresentationFormat>Widescreen</PresentationFormat>
  <Paragraphs>129</Paragraphs>
  <Slides>10</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10</vt:i4>
      </vt:variant>
    </vt:vector>
  </HeadingPairs>
  <TitlesOfParts>
    <vt:vector size="21" baseType="lpstr">
      <vt:lpstr>Arial</vt:lpstr>
      <vt:lpstr>SimSun</vt:lpstr>
      <vt:lpstr>Wingdings</vt:lpstr>
      <vt:lpstr>Calibri Light</vt:lpstr>
      <vt:lpstr>Calibri</vt:lpstr>
      <vt:lpstr>Microsoft YaHei</vt:lpstr>
      <vt:lpstr>Arial Unicode MS</vt:lpstr>
      <vt:lpstr>MS PGothic</vt:lpstr>
      <vt:lpstr>Tahoma</vt:lpstr>
      <vt:lpstr>Verdana</vt:lpstr>
      <vt:lpstr>Office Theme</vt:lpstr>
      <vt:lpstr>PowerPoint 演示文稿</vt:lpstr>
      <vt:lpstr>Ορολογία</vt:lpstr>
      <vt:lpstr>ΠΑΡΑΓΟΝΤΕΣ ΑΝΑΠΤΥΞΗΣ ΤΗΣ Ε.Κ.Ε.</vt:lpstr>
      <vt:lpstr>ΠΑΡΑΓΟΝΤΕΣ ΑΝΑΠΤΥΞΗΣ ΤΗΣ Ε.Κ.Ε.</vt:lpstr>
      <vt:lpstr>Ορισμοί </vt:lpstr>
      <vt:lpstr>Ορισμοί</vt:lpstr>
      <vt:lpstr>Ορισμοί</vt:lpstr>
      <vt:lpstr>Ορισμοί</vt:lpstr>
      <vt:lpstr>Ορισμοί</vt:lpstr>
      <vt:lpstr>Δυναμική έννοια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galan</cp:lastModifiedBy>
  <cp:revision>1</cp:revision>
  <dcterms:created xsi:type="dcterms:W3CDTF">2021-06-24T16:39:54Z</dcterms:created>
  <dcterms:modified xsi:type="dcterms:W3CDTF">2021-06-24T16:39:54Z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1033-11.2.0.10176</vt:lpwstr>
  </property>
</Properties>
</file>