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4" r:id="rId6"/>
    <p:sldId id="265" r:id="rId7"/>
    <p:sldId id="266" r:id="rId8"/>
    <p:sldId id="267" r:id="rId9"/>
    <p:sldId id="268" r:id="rId10"/>
    <p:sldId id="269" r:id="rId11"/>
    <p:sldId id="270" r:id="rId12"/>
    <p:sldId id="271" r:id="rId13"/>
    <p:sldId id="280" r:id="rId14"/>
    <p:sldId id="281" r:id="rId15"/>
    <p:sldId id="272" r:id="rId16"/>
    <p:sldId id="273" r:id="rId17"/>
    <p:sldId id="278" r:id="rId18"/>
    <p:sldId id="279" r:id="rId19"/>
    <p:sldId id="274" r:id="rId20"/>
    <p:sldId id="275" r:id="rId21"/>
    <p:sldId id="276" r:id="rId22"/>
    <p:sldId id="277"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075"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a:t>Στυλ κύριου τίτλου</a:t>
            </a:r>
            <a:endParaRPr kumimoji="0" lang="en-US"/>
          </a:p>
        </p:txBody>
      </p:sp>
      <p:sp>
        <p:nvSpPr>
          <p:cNvPr id="28" name="Θέση ημερομηνίας 27"/>
          <p:cNvSpPr>
            <a:spLocks noGrp="1"/>
          </p:cNvSpPr>
          <p:nvPr>
            <p:ph type="dt" sz="half" idx="10"/>
          </p:nvPr>
        </p:nvSpPr>
        <p:spPr/>
        <p:txBody>
          <a:bodyPr/>
          <a:lstStyle/>
          <a:p>
            <a:fld id="{632C0FCE-9753-4409-8851-814522DEE573}" type="datetimeFigureOut">
              <a:rPr lang="el-GR" smtClean="0"/>
              <a:t>21/4/2021</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1DAAAE37-1168-4E6D-9F4B-D0D8862DBD3C}"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632C0FCE-9753-4409-8851-814522DEE573}" type="datetimeFigureOut">
              <a:rPr lang="el-GR" smtClean="0"/>
              <a:t>21/4/2021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632C0FCE-9753-4409-8851-814522DEE573}" type="datetimeFigureOut">
              <a:rPr lang="el-GR" smtClean="0"/>
              <a:t>21/4/2021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632C0FCE-9753-4409-8851-814522DEE573}" type="datetimeFigureOut">
              <a:rPr lang="el-GR" smtClean="0"/>
              <a:t>21/4/2021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fld id="{632C0FCE-9753-4409-8851-814522DEE573}" type="datetimeFigureOut">
              <a:rPr lang="el-GR" smtClean="0"/>
              <a:t>21/4/2021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1DAAAE37-1168-4E6D-9F4B-D0D8862DBD3C}"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632C0FCE-9753-4409-8851-814522DEE573}" type="datetimeFigureOut">
              <a:rPr lang="el-GR" smtClean="0"/>
              <a:t>21/4/2021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fld id="{632C0FCE-9753-4409-8851-814522DEE573}" type="datetimeFigureOut">
              <a:rPr lang="el-GR" smtClean="0"/>
              <a:t>21/4/2021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ημερομηνίας 2"/>
          <p:cNvSpPr>
            <a:spLocks noGrp="1"/>
          </p:cNvSpPr>
          <p:nvPr>
            <p:ph type="dt" sz="half" idx="10"/>
          </p:nvPr>
        </p:nvSpPr>
        <p:spPr/>
        <p:txBody>
          <a:bodyPr/>
          <a:lstStyle/>
          <a:p>
            <a:fld id="{632C0FCE-9753-4409-8851-814522DEE573}" type="datetimeFigureOut">
              <a:rPr lang="el-GR" smtClean="0"/>
              <a:t>21/4/2021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632C0FCE-9753-4409-8851-814522DEE573}" type="datetimeFigureOut">
              <a:rPr lang="el-GR" smtClean="0"/>
              <a:t>21/4/2021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632C0FCE-9753-4409-8851-814522DEE573}" type="datetimeFigureOut">
              <a:rPr lang="el-GR" smtClean="0"/>
              <a:t>21/4/2021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Θέση ημερομηνίας 4"/>
          <p:cNvSpPr>
            <a:spLocks noGrp="1"/>
          </p:cNvSpPr>
          <p:nvPr>
            <p:ph type="dt" sz="half" idx="10"/>
          </p:nvPr>
        </p:nvSpPr>
        <p:spPr/>
        <p:txBody>
          <a:bodyPr/>
          <a:lstStyle/>
          <a:p>
            <a:fld id="{632C0FCE-9753-4409-8851-814522DEE573}" type="datetimeFigureOut">
              <a:rPr lang="el-GR" smtClean="0"/>
              <a:t>21/4/2021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DAAAE37-1168-4E6D-9F4B-D0D8862DBD3C}"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32C0FCE-9753-4409-8851-814522DEE573}" type="datetimeFigureOut">
              <a:rPr lang="el-GR" smtClean="0"/>
              <a:t>21/4/2021</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DAAAE37-1168-4E6D-9F4B-D0D8862DBD3C}"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Ποιος είναι ο αριθμός που χαρακτηρίζει κάθε τραπεζικό λογαριασμό;</a:t>
            </a:r>
            <a:endParaRPr lang="en-US" sz="2400" dirty="0"/>
          </a:p>
          <a:p>
            <a:endParaRPr lang="el-GR" sz="3800" dirty="0"/>
          </a:p>
          <a:p>
            <a:endParaRPr lang="el-GR" dirty="0"/>
          </a:p>
        </p:txBody>
      </p:sp>
    </p:spTree>
    <p:extLst>
      <p:ext uri="{BB962C8B-B14F-4D97-AF65-F5344CB8AC3E}">
        <p14:creationId xmlns:p14="http://schemas.microsoft.com/office/powerpoint/2010/main" val="1629628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Τι γίνεται με τους λογαριασμούς που μας έχουν δηλώσει χωρίς ίσως να το γνωρίζουμε (π.χ. οι γονείς μας);</a:t>
            </a:r>
            <a:endParaRPr lang="en-US" sz="2400" dirty="0"/>
          </a:p>
          <a:p>
            <a:endParaRPr lang="el-GR" sz="2600" dirty="0"/>
          </a:p>
          <a:p>
            <a:pPr>
              <a:spcAft>
                <a:spcPts val="600"/>
              </a:spcAft>
            </a:pPr>
            <a:r>
              <a:rPr lang="el-GR" sz="2400" dirty="0"/>
              <a:t>Απάντηση:</a:t>
            </a:r>
          </a:p>
          <a:p>
            <a:r>
              <a:rPr lang="el-GR" sz="2400" dirty="0"/>
              <a:t>Εφόσον είμαστε συνδικαιούχοι, πρέπει να το καταχωρίσουμε. Μάλιστα, οφείλουμε να αναφέρουμε και τον ακριβή αριθμό των δικαιούχων στον λογαριασμό.</a:t>
            </a:r>
          </a:p>
          <a:p>
            <a:endParaRPr lang="el-GR" dirty="0"/>
          </a:p>
        </p:txBody>
      </p:sp>
    </p:spTree>
    <p:extLst>
      <p:ext uri="{BB962C8B-B14F-4D97-AF65-F5344CB8AC3E}">
        <p14:creationId xmlns:p14="http://schemas.microsoft.com/office/powerpoint/2010/main" val="3871675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Και με τους λογαριασμούς του εξωτερικού;</a:t>
            </a:r>
            <a:endParaRPr lang="en-US" sz="2400" dirty="0"/>
          </a:p>
          <a:p>
            <a:endParaRPr lang="el-GR" sz="3800" dirty="0"/>
          </a:p>
          <a:p>
            <a:endParaRPr lang="el-GR" dirty="0"/>
          </a:p>
        </p:txBody>
      </p:sp>
    </p:spTree>
    <p:extLst>
      <p:ext uri="{BB962C8B-B14F-4D97-AF65-F5344CB8AC3E}">
        <p14:creationId xmlns:p14="http://schemas.microsoft.com/office/powerpoint/2010/main" val="474409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Και με τους λογαριασμούς του εξωτερικού;</a:t>
            </a:r>
            <a:endParaRPr lang="en-US" sz="2400" dirty="0"/>
          </a:p>
          <a:p>
            <a:endParaRPr lang="el-GR" sz="2400" dirty="0"/>
          </a:p>
          <a:p>
            <a:r>
              <a:rPr lang="el-GR" sz="2400" dirty="0"/>
              <a:t>Απάντηση:</a:t>
            </a:r>
          </a:p>
          <a:p>
            <a:endParaRPr lang="el-GR" sz="800" dirty="0"/>
          </a:p>
          <a:p>
            <a:r>
              <a:rPr lang="el-GR" sz="2400" dirty="0"/>
              <a:t>Το ίδιο ακριβώς όπως με τους ελληνικούς. Θυμίζουμε ότι η δήλωση περιλαμβάνει τα υφιστάμενα κατά την 31η Δεκεμβρίου του προηγούμενου έτους περιουσιακά στοιχεία, στην Ελλάδα και το εξωτερικό υπόχρεου, συζύγου, προσώπου με το οποίο έχει συνάψει σύμφωνο συμβίωσης και των ανήλικων τέκνων αυτών</a:t>
            </a:r>
          </a:p>
          <a:p>
            <a:endParaRPr lang="el-GR" dirty="0"/>
          </a:p>
        </p:txBody>
      </p:sp>
    </p:spTree>
    <p:extLst>
      <p:ext uri="{BB962C8B-B14F-4D97-AF65-F5344CB8AC3E}">
        <p14:creationId xmlns:p14="http://schemas.microsoft.com/office/powerpoint/2010/main" val="44485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Μήπως το ότι δηλώνουμε λογαριασμούς στους οποίους είμαστε απλά συνδικαιούχοι σημαίνει ότι «φορτονώμαστε» φορολογικά και τα χρήματά τους;</a:t>
            </a:r>
            <a:endParaRPr lang="en-US" sz="2400" dirty="0"/>
          </a:p>
          <a:p>
            <a:endParaRPr lang="el-GR" sz="3800" dirty="0"/>
          </a:p>
          <a:p>
            <a:endParaRPr lang="el-GR" dirty="0"/>
          </a:p>
        </p:txBody>
      </p:sp>
    </p:spTree>
    <p:extLst>
      <p:ext uri="{BB962C8B-B14F-4D97-AF65-F5344CB8AC3E}">
        <p14:creationId xmlns:p14="http://schemas.microsoft.com/office/powerpoint/2010/main" val="3601969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Μήπως το ότι δηλώνουμε λογαριασμούς στους οποίους είμαστε απλά συνδικαιούχοι σημαίνει ότι «φορτονώμαστε» φορολογικά και τα χρήματά τους;</a:t>
            </a:r>
            <a:endParaRPr lang="en-US" sz="2400" dirty="0"/>
          </a:p>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r>
              <a:rPr kumimoji="0" lang="el-GR" sz="24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rPr>
              <a:t>Απάντηση:</a:t>
            </a:r>
          </a:p>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endParaRPr kumimoji="0" lang="el-GR" sz="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r>
              <a:rPr lang="el-GR" sz="2400" dirty="0">
                <a:solidFill>
                  <a:prstClr val="white"/>
                </a:solidFill>
                <a:latin typeface="Times New Roman" panose="02020603050405020304" pitchFamily="18" charset="0"/>
              </a:rPr>
              <a:t>Όχι. Στην φορολογική δήλωσή μας μπορούμε να διαχωρίσουμε τα δικά μας κεφάλαια από τα υπόλοιπα. </a:t>
            </a:r>
            <a:endParaRPr kumimoji="0" lang="el-GR" sz="24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a:p>
            <a:endParaRPr lang="el-GR" sz="3800" dirty="0"/>
          </a:p>
          <a:p>
            <a:endParaRPr lang="el-GR" dirty="0"/>
          </a:p>
        </p:txBody>
      </p:sp>
    </p:spTree>
    <p:extLst>
      <p:ext uri="{BB962C8B-B14F-4D97-AF65-F5344CB8AC3E}">
        <p14:creationId xmlns:p14="http://schemas.microsoft.com/office/powerpoint/2010/main" val="2293230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Έχουν σημασία οι ενδιάμεσες κινήσεις, δηλαδή τι προσθαφαιρείται κατά τη διάρκεια του έτους;</a:t>
            </a:r>
            <a:endParaRPr lang="en-US" sz="2400" dirty="0"/>
          </a:p>
          <a:p>
            <a:endParaRPr lang="el-GR" sz="2400" dirty="0"/>
          </a:p>
          <a:p>
            <a:endParaRPr lang="el-GR" sz="2400" dirty="0"/>
          </a:p>
          <a:p>
            <a:endParaRPr lang="el-GR" sz="3800" dirty="0"/>
          </a:p>
          <a:p>
            <a:endParaRPr lang="el-GR" dirty="0"/>
          </a:p>
        </p:txBody>
      </p:sp>
    </p:spTree>
    <p:extLst>
      <p:ext uri="{BB962C8B-B14F-4D97-AF65-F5344CB8AC3E}">
        <p14:creationId xmlns:p14="http://schemas.microsoft.com/office/powerpoint/2010/main" val="3806394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Έχουν σημασία οι ενδιάμεσες κινήσεις, δηλαδή τι προσθαφαιρείται κατά τη διάρκεια του έτους;</a:t>
            </a:r>
            <a:endParaRPr lang="en-US" sz="2400" dirty="0"/>
          </a:p>
          <a:p>
            <a:endParaRPr lang="el-GR" sz="2400" dirty="0"/>
          </a:p>
          <a:p>
            <a:r>
              <a:rPr lang="el-GR" sz="2400" dirty="0"/>
              <a:t>Απάντηση:</a:t>
            </a:r>
          </a:p>
          <a:p>
            <a:r>
              <a:rPr lang="el-GR" sz="2400" dirty="0"/>
              <a:t>Όχι. Σε ό,τι αφορά το αντικείμενο της παρούσιάσής μας, ενδιαφέρει το ακριβές υπόλοιπο του κάθε λογαριασμού μας λογαριασμού την 31</a:t>
            </a:r>
            <a:r>
              <a:rPr lang="el-GR" sz="2400" baseline="30000" dirty="0"/>
              <a:t>η</a:t>
            </a:r>
            <a:r>
              <a:rPr lang="el-GR" sz="2400" dirty="0"/>
              <a:t> Δεκεμβρίου του περασμένου έτους.</a:t>
            </a:r>
          </a:p>
          <a:p>
            <a:endParaRPr lang="el-GR" dirty="0"/>
          </a:p>
        </p:txBody>
      </p:sp>
    </p:spTree>
    <p:extLst>
      <p:ext uri="{BB962C8B-B14F-4D97-AF65-F5344CB8AC3E}">
        <p14:creationId xmlns:p14="http://schemas.microsoft.com/office/powerpoint/2010/main" val="191998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 σημαντικό είναι να αποτυπώνουμε τα πάντα με ακρίβεια;</a:t>
            </a:r>
            <a:endParaRPr lang="en-US" sz="2400" dirty="0"/>
          </a:p>
          <a:p>
            <a:endParaRPr lang="el-GR" sz="3800" dirty="0"/>
          </a:p>
          <a:p>
            <a:endParaRPr lang="el-GR" dirty="0"/>
          </a:p>
        </p:txBody>
      </p:sp>
    </p:spTree>
    <p:extLst>
      <p:ext uri="{BB962C8B-B14F-4D97-AF65-F5344CB8AC3E}">
        <p14:creationId xmlns:p14="http://schemas.microsoft.com/office/powerpoint/2010/main" val="1872746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 σημαντικό είναι να αποτυπώνουμε τα πάντα με ακρίβεια;</a:t>
            </a:r>
            <a:endParaRPr lang="en-US" sz="2400" dirty="0"/>
          </a:p>
          <a:p>
            <a:endParaRPr lang="el-GR" sz="2400" dirty="0"/>
          </a:p>
          <a:p>
            <a:r>
              <a:rPr lang="el-GR" sz="2400" dirty="0"/>
              <a:t>Απάντηση:</a:t>
            </a:r>
          </a:p>
          <a:p>
            <a:r>
              <a:rPr lang="el-GR" sz="2400" dirty="0"/>
              <a:t>Είναι σημαντικό, γιατί στο πλαίσιο πιθανού ελέγχου, αυτός αποσκοπεί στον εντοπισμό τυχόν ελλείψεων, ανακριβειών ή/και αδικαιολόγητης επαύξησης περιουσίας ή απόκρυψης μέρους αυτής.</a:t>
            </a:r>
          </a:p>
          <a:p>
            <a:endParaRPr lang="el-GR" dirty="0"/>
          </a:p>
        </p:txBody>
      </p:sp>
    </p:spTree>
    <p:extLst>
      <p:ext uri="{BB962C8B-B14F-4D97-AF65-F5344CB8AC3E}">
        <p14:creationId xmlns:p14="http://schemas.microsoft.com/office/powerpoint/2010/main" val="1453659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 απαραίτητο είναι να έχουμε μια ενημέρωση του τραπεζικού μας βιβλιαρίου;</a:t>
            </a:r>
            <a:endParaRPr lang="en-US" sz="2400" dirty="0"/>
          </a:p>
          <a:p>
            <a:endParaRPr lang="el-GR" sz="3800" dirty="0"/>
          </a:p>
          <a:p>
            <a:endParaRPr lang="el-GR" dirty="0"/>
          </a:p>
        </p:txBody>
      </p:sp>
    </p:spTree>
    <p:extLst>
      <p:ext uri="{BB962C8B-B14F-4D97-AF65-F5344CB8AC3E}">
        <p14:creationId xmlns:p14="http://schemas.microsoft.com/office/powerpoint/2010/main" val="526410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fontScale="62500" lnSpcReduction="20000"/>
          </a:bodyPr>
          <a:lstStyle/>
          <a:p>
            <a:r>
              <a:rPr lang="el-GR" sz="3800" dirty="0"/>
              <a:t>Ερώτηση:</a:t>
            </a:r>
          </a:p>
          <a:p>
            <a:r>
              <a:rPr lang="el-GR" sz="3800" dirty="0"/>
              <a:t>Ποιος είναι ο αριθμός που χαρακτηρίζει κάθε τραπεζικό λογαριασμό;</a:t>
            </a:r>
            <a:endParaRPr lang="en-US" sz="3800" dirty="0"/>
          </a:p>
          <a:p>
            <a:endParaRPr lang="el-GR" sz="3800" dirty="0"/>
          </a:p>
          <a:p>
            <a:r>
              <a:rPr lang="el-GR" sz="3800" dirty="0"/>
              <a:t>Απάντηση:</a:t>
            </a:r>
          </a:p>
          <a:p>
            <a:pPr marL="571500" indent="-571500" algn="l">
              <a:lnSpc>
                <a:spcPts val="2600"/>
              </a:lnSpc>
              <a:spcAft>
                <a:spcPts val="600"/>
              </a:spcAft>
              <a:buFont typeface="Arial" pitchFamily="34" charset="0"/>
              <a:buChar char="•"/>
            </a:pPr>
            <a:r>
              <a:rPr lang="el-GR" sz="3800" dirty="0"/>
              <a:t>Ο IBAN "International Bank Account Number" είναι ένας τυποποιημένος, μοναδικός και μηχανογραφικά επεξεργάσιμος αριθμός τραπεζικού λογαριασμού.</a:t>
            </a:r>
          </a:p>
          <a:p>
            <a:pPr marL="571500" indent="-571500" algn="l">
              <a:lnSpc>
                <a:spcPts val="2600"/>
              </a:lnSpc>
              <a:buFont typeface="Arial" pitchFamily="34" charset="0"/>
              <a:buChar char="•"/>
            </a:pPr>
            <a:r>
              <a:rPr lang="el-GR" sz="3800" dirty="0"/>
              <a:t>Σκοπός του IBAN είναι να διευκολύνει την αυτόματη επεξεργασία των διασυνοριακών εμβασμάτων, που διενεργούνται σε πίστωση λογαριασμού.</a:t>
            </a:r>
          </a:p>
          <a:p>
            <a:endParaRPr lang="el-GR" dirty="0"/>
          </a:p>
        </p:txBody>
      </p:sp>
    </p:spTree>
    <p:extLst>
      <p:ext uri="{BB962C8B-B14F-4D97-AF65-F5344CB8AC3E}">
        <p14:creationId xmlns:p14="http://schemas.microsoft.com/office/powerpoint/2010/main" val="2928933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 απαραίτητο είναι να έχουμε μια ενημέρωση του τραπεζικού μας βιβλιαρίου;</a:t>
            </a:r>
            <a:endParaRPr lang="en-US" sz="2400" dirty="0"/>
          </a:p>
          <a:p>
            <a:endParaRPr lang="el-GR" sz="3800" dirty="0"/>
          </a:p>
          <a:p>
            <a:r>
              <a:rPr lang="el-GR" sz="2400" dirty="0"/>
              <a:t>Απάντηση:</a:t>
            </a:r>
          </a:p>
          <a:p>
            <a:r>
              <a:rPr lang="el-GR" sz="2400" dirty="0"/>
              <a:t>Καθόλου, γιατί πλέον γινονται όλα </a:t>
            </a:r>
            <a:r>
              <a:rPr lang="en-US" sz="2400" dirty="0"/>
              <a:t>on-line. </a:t>
            </a:r>
            <a:r>
              <a:rPr lang="el-GR" sz="2400" dirty="0"/>
              <a:t>Με τον κωδικό μας </a:t>
            </a:r>
            <a:r>
              <a:rPr lang="en-US" sz="2400" dirty="0"/>
              <a:t>e-banking </a:t>
            </a:r>
            <a:r>
              <a:rPr lang="el-GR" sz="2400" dirty="0"/>
              <a:t>έχουμε ηλεκτρονική πρόσβαση στα στοιχεία που χρειαζόμαστε.</a:t>
            </a:r>
          </a:p>
        </p:txBody>
      </p:sp>
    </p:spTree>
    <p:extLst>
      <p:ext uri="{BB962C8B-B14F-4D97-AF65-F5344CB8AC3E}">
        <p14:creationId xmlns:p14="http://schemas.microsoft.com/office/powerpoint/2010/main" val="287857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Τί συμβαίνει αν δεν έχουμε κωδικούς </a:t>
            </a:r>
            <a:r>
              <a:rPr lang="en-US" sz="2400" dirty="0"/>
              <a:t>e-banking</a:t>
            </a:r>
            <a:r>
              <a:rPr lang="el-GR" sz="2400" dirty="0"/>
              <a:t>;</a:t>
            </a:r>
            <a:endParaRPr lang="en-US" sz="2400" dirty="0"/>
          </a:p>
          <a:p>
            <a:endParaRPr lang="el-GR" sz="2400" dirty="0"/>
          </a:p>
          <a:p>
            <a:endParaRPr lang="el-GR" dirty="0"/>
          </a:p>
        </p:txBody>
      </p:sp>
    </p:spTree>
    <p:extLst>
      <p:ext uri="{BB962C8B-B14F-4D97-AF65-F5344CB8AC3E}">
        <p14:creationId xmlns:p14="http://schemas.microsoft.com/office/powerpoint/2010/main" val="3970400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Τί συμβαίνει αν δεν έχουμε κωδικούς </a:t>
            </a:r>
            <a:r>
              <a:rPr lang="en-US" sz="2400" dirty="0"/>
              <a:t>e-banking</a:t>
            </a:r>
            <a:r>
              <a:rPr lang="el-GR" sz="2400" dirty="0"/>
              <a:t>;</a:t>
            </a:r>
            <a:endParaRPr lang="en-US" sz="2400" dirty="0"/>
          </a:p>
          <a:p>
            <a:endParaRPr lang="el-GR" sz="2400" dirty="0"/>
          </a:p>
          <a:p>
            <a:r>
              <a:rPr lang="el-GR" sz="2400" dirty="0"/>
              <a:t>Απάντηση:</a:t>
            </a:r>
          </a:p>
          <a:p>
            <a:r>
              <a:rPr lang="el-GR" sz="2400" dirty="0"/>
              <a:t>Χάνουμε 2-3 εργάσιμες στον γκισέ της κάθε τράπεζας τρέχοντας να προλάβουμε την καταληκτική ημερομηνία, έτσι ώστε να βάλουμε μυαλό το επόμενο φορολογικό έτος και να έχουμε προνοήσει!</a:t>
            </a:r>
          </a:p>
          <a:p>
            <a:endParaRPr lang="el-GR" dirty="0"/>
          </a:p>
        </p:txBody>
      </p:sp>
    </p:spTree>
    <p:extLst>
      <p:ext uri="{BB962C8B-B14F-4D97-AF65-F5344CB8AC3E}">
        <p14:creationId xmlns:p14="http://schemas.microsoft.com/office/powerpoint/2010/main" val="178492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Πόσους αριθμούς </a:t>
            </a:r>
            <a:r>
              <a:rPr lang="en-US" sz="2400" dirty="0"/>
              <a:t>IBAN</a:t>
            </a:r>
            <a:r>
              <a:rPr lang="el-GR" sz="2400" dirty="0"/>
              <a:t> μπορεί να κατέχει ο κάθε υπόχρεος;</a:t>
            </a:r>
            <a:endParaRPr lang="en-US" sz="2400" dirty="0"/>
          </a:p>
          <a:p>
            <a:endParaRPr lang="el-GR" sz="3800" dirty="0"/>
          </a:p>
          <a:p>
            <a:endParaRPr lang="el-GR" dirty="0"/>
          </a:p>
        </p:txBody>
      </p:sp>
    </p:spTree>
    <p:extLst>
      <p:ext uri="{BB962C8B-B14F-4D97-AF65-F5344CB8AC3E}">
        <p14:creationId xmlns:p14="http://schemas.microsoft.com/office/powerpoint/2010/main" val="3302223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Πόσους αριθμούς </a:t>
            </a:r>
            <a:r>
              <a:rPr lang="en-US" sz="2400" dirty="0"/>
              <a:t>IBAN</a:t>
            </a:r>
            <a:r>
              <a:rPr lang="el-GR" sz="2400" dirty="0"/>
              <a:t> μπορεί να κατέχει ο κάθε υπόχρεος;</a:t>
            </a:r>
          </a:p>
          <a:p>
            <a:endParaRPr lang="en-US" sz="2400" dirty="0"/>
          </a:p>
          <a:p>
            <a:r>
              <a:rPr lang="el-GR" sz="2400" dirty="0"/>
              <a:t>Απάντηση:</a:t>
            </a:r>
          </a:p>
          <a:p>
            <a:r>
              <a:rPr lang="el-GR" sz="2400" dirty="0"/>
              <a:t>Όσους και οι τραπεζικοί λογαριασμοί στους οποίους είναι «δηλωμένος», δηλαδή κύριος δικαιούχος ή συνδικαιούχος.  </a:t>
            </a:r>
          </a:p>
          <a:p>
            <a:endParaRPr lang="el-GR" dirty="0"/>
          </a:p>
        </p:txBody>
      </p:sp>
    </p:spTree>
    <p:extLst>
      <p:ext uri="{BB962C8B-B14F-4D97-AF65-F5344CB8AC3E}">
        <p14:creationId xmlns:p14="http://schemas.microsoft.com/office/powerpoint/2010/main" val="1732150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Ισχύει ο νόμος και για τους παλιούς λογαριασμούς μου που δεν κινώ πια και έχω εντελώς ξεχάσει;</a:t>
            </a:r>
            <a:endParaRPr lang="en-US" sz="2400" dirty="0"/>
          </a:p>
          <a:p>
            <a:endParaRPr lang="el-GR" sz="3800" dirty="0"/>
          </a:p>
          <a:p>
            <a:endParaRPr lang="el-GR" dirty="0"/>
          </a:p>
        </p:txBody>
      </p:sp>
    </p:spTree>
    <p:extLst>
      <p:ext uri="{BB962C8B-B14F-4D97-AF65-F5344CB8AC3E}">
        <p14:creationId xmlns:p14="http://schemas.microsoft.com/office/powerpoint/2010/main" val="224706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Ισχύει ο νόμος και για τους παλιούς λογαριασμούς μου που δεν κινώ πια και έχω εντελώς ξεχάσει;</a:t>
            </a:r>
            <a:endParaRPr lang="en-US" sz="2400" dirty="0"/>
          </a:p>
          <a:p>
            <a:endParaRPr lang="el-GR" sz="2400" dirty="0"/>
          </a:p>
          <a:p>
            <a:r>
              <a:rPr lang="el-GR" sz="2400" dirty="0"/>
              <a:t>Απάντηση:</a:t>
            </a:r>
          </a:p>
          <a:p>
            <a:endParaRPr lang="el-GR" sz="800" dirty="0"/>
          </a:p>
          <a:p>
            <a:r>
              <a:rPr lang="el-GR" sz="2400" dirty="0"/>
              <a:t>Βεβαίως, δεν έχει σημασία πόσο παλιός είναι ο λογαριασμός, πρέπει να δηλωθεί.</a:t>
            </a:r>
          </a:p>
          <a:p>
            <a:endParaRPr lang="el-GR" dirty="0"/>
          </a:p>
        </p:txBody>
      </p:sp>
    </p:spTree>
    <p:extLst>
      <p:ext uri="{BB962C8B-B14F-4D97-AF65-F5344CB8AC3E}">
        <p14:creationId xmlns:p14="http://schemas.microsoft.com/office/powerpoint/2010/main" val="1826361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Λαμβάνονται υπόψη οι λογαριασμοί του/της συζύγου και των παιδιών;</a:t>
            </a:r>
            <a:endParaRPr lang="en-US" sz="2400" dirty="0"/>
          </a:p>
          <a:p>
            <a:endParaRPr lang="el-GR" sz="3800" dirty="0"/>
          </a:p>
          <a:p>
            <a:endParaRPr lang="el-GR" dirty="0"/>
          </a:p>
        </p:txBody>
      </p:sp>
    </p:spTree>
    <p:extLst>
      <p:ext uri="{BB962C8B-B14F-4D97-AF65-F5344CB8AC3E}">
        <p14:creationId xmlns:p14="http://schemas.microsoft.com/office/powerpoint/2010/main" val="2061025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Λαμβάνονται υπόψη οι λογαριασμοί του/της συζύγου και των παιδιών;</a:t>
            </a:r>
            <a:endParaRPr lang="en-US" sz="2400" dirty="0"/>
          </a:p>
          <a:p>
            <a:endParaRPr lang="el-GR" sz="2400" dirty="0"/>
          </a:p>
          <a:p>
            <a:r>
              <a:rPr lang="el-GR" sz="2400" dirty="0"/>
              <a:t>Απάντηση:</a:t>
            </a:r>
          </a:p>
          <a:p>
            <a:r>
              <a:rPr lang="el-GR" sz="2400" dirty="0"/>
              <a:t>Ο υπόχρεος δηλώνει την περιουσιακή κατάσταση των ανήλικων τέκνων αυτού και του/της συζύγου, ή του Μ.Σ.Σ., ακόμη κι αν αυτά ενηλικιώθηκαν εντός του έτους που αφορά η δήλωση.</a:t>
            </a:r>
          </a:p>
          <a:p>
            <a:endParaRPr lang="el-GR" dirty="0"/>
          </a:p>
        </p:txBody>
      </p:sp>
    </p:spTree>
    <p:extLst>
      <p:ext uri="{BB962C8B-B14F-4D97-AF65-F5344CB8AC3E}">
        <p14:creationId xmlns:p14="http://schemas.microsoft.com/office/powerpoint/2010/main" val="1057469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8229600" cy="864096"/>
          </a:xfrm>
        </p:spPr>
        <p:txBody>
          <a:bodyPr>
            <a:noAutofit/>
          </a:bodyPr>
          <a:lstStyle/>
          <a:p>
            <a:r>
              <a:rPr lang="el-GR" sz="3200" dirty="0" err="1"/>
              <a:t>Τραπεζικεσ</a:t>
            </a:r>
            <a:r>
              <a:rPr lang="el-GR" sz="3200" dirty="0"/>
              <a:t> </a:t>
            </a:r>
            <a:r>
              <a:rPr lang="el-GR" sz="3200" dirty="0" err="1"/>
              <a:t>Καταθεσεισ</a:t>
            </a:r>
            <a:r>
              <a:rPr lang="el-GR" sz="3200" dirty="0"/>
              <a:t> </a:t>
            </a:r>
            <a:r>
              <a:rPr lang="el-GR" sz="3200" dirty="0" err="1"/>
              <a:t>εσωτερικου</a:t>
            </a:r>
            <a:r>
              <a:rPr lang="el-GR" sz="3200" dirty="0"/>
              <a:t> - </a:t>
            </a:r>
            <a:r>
              <a:rPr lang="el-GR" sz="3200" dirty="0" err="1"/>
              <a:t>εξωτερικου</a:t>
            </a:r>
            <a:endParaRPr lang="el-GR" sz="3200" dirty="0"/>
          </a:p>
        </p:txBody>
      </p:sp>
      <p:sp>
        <p:nvSpPr>
          <p:cNvPr id="3" name="Υπότιτλος 2"/>
          <p:cNvSpPr>
            <a:spLocks noGrp="1"/>
          </p:cNvSpPr>
          <p:nvPr>
            <p:ph type="subTitle" idx="1"/>
          </p:nvPr>
        </p:nvSpPr>
        <p:spPr>
          <a:xfrm>
            <a:off x="899592" y="1844824"/>
            <a:ext cx="7416824" cy="4320480"/>
          </a:xfrm>
        </p:spPr>
        <p:txBody>
          <a:bodyPr>
            <a:normAutofit/>
          </a:bodyPr>
          <a:lstStyle/>
          <a:p>
            <a:r>
              <a:rPr lang="el-GR" sz="2400" dirty="0"/>
              <a:t>Ερώτηση:</a:t>
            </a:r>
          </a:p>
          <a:p>
            <a:r>
              <a:rPr lang="el-GR" sz="2400" dirty="0"/>
              <a:t>Τι γίνεται με τους λογαριασμούς που μας έχουν δηλώσει χωρίς ίσως να το γνωρίζουμε (π.χ. οι γονείς μας);</a:t>
            </a:r>
            <a:endParaRPr lang="en-US" sz="2400" dirty="0"/>
          </a:p>
          <a:p>
            <a:endParaRPr lang="el-GR" sz="3800" dirty="0"/>
          </a:p>
          <a:p>
            <a:endParaRPr lang="el-GR" dirty="0"/>
          </a:p>
        </p:txBody>
      </p:sp>
    </p:spTree>
    <p:extLst>
      <p:ext uri="{BB962C8B-B14F-4D97-AF65-F5344CB8AC3E}">
        <p14:creationId xmlns:p14="http://schemas.microsoft.com/office/powerpoint/2010/main" val="10280733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317</TotalTime>
  <Words>770</Words>
  <Application>Microsoft Office PowerPoint</Application>
  <PresentationFormat>On-screen Show (4:3)</PresentationFormat>
  <Paragraphs>104</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Book Antiqua</vt:lpstr>
      <vt:lpstr>Lucida Sans</vt:lpstr>
      <vt:lpstr>Times New Roman</vt:lpstr>
      <vt:lpstr>Wingdings</vt:lpstr>
      <vt:lpstr>Wingdings 2</vt:lpstr>
      <vt:lpstr>Wingdings 3</vt:lpstr>
      <vt:lpstr>Αποκορύφωμα</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lpstr>Τραπεζικεσ Καταθεσεισ εσωτερικου - εξωτερικου</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Τραπεζικεσ Καταθεσεισ εσωτερικου - εξωτερικου</dc:title>
  <dc:creator>Κωνσταντίνος Καρβούνης</dc:creator>
  <cp:lastModifiedBy>Kostas</cp:lastModifiedBy>
  <cp:revision>33</cp:revision>
  <dcterms:created xsi:type="dcterms:W3CDTF">2021-04-15T07:18:51Z</dcterms:created>
  <dcterms:modified xsi:type="dcterms:W3CDTF">2021-04-21T20:13:17Z</dcterms:modified>
</cp:coreProperties>
</file>