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325" r:id="rId4"/>
    <p:sldId id="333" r:id="rId5"/>
    <p:sldId id="318" r:id="rId6"/>
    <p:sldId id="304" r:id="rId7"/>
    <p:sldId id="339" r:id="rId8"/>
    <p:sldId id="338" r:id="rId9"/>
    <p:sldId id="324" r:id="rId10"/>
    <p:sldId id="299" r:id="rId11"/>
    <p:sldId id="349" r:id="rId12"/>
    <p:sldId id="274" r:id="rId13"/>
    <p:sldId id="337" r:id="rId14"/>
    <p:sldId id="335" r:id="rId15"/>
    <p:sldId id="336" r:id="rId16"/>
    <p:sldId id="347" r:id="rId17"/>
    <p:sldId id="351" r:id="rId18"/>
    <p:sldId id="350" r:id="rId19"/>
    <p:sldId id="329" r:id="rId20"/>
    <p:sldId id="331" r:id="rId21"/>
    <p:sldId id="332" r:id="rId22"/>
  </p:sldIdLst>
  <p:sldSz cx="9144000" cy="6858000" type="screen4x3"/>
  <p:notesSz cx="6858000" cy="9926638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papas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3836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98055" autoAdjust="0"/>
  </p:normalViewPr>
  <p:slideViewPr>
    <p:cSldViewPr>
      <p:cViewPr>
        <p:scale>
          <a:sx n="104" d="100"/>
          <a:sy n="104" d="100"/>
        </p:scale>
        <p:origin x="-1824" y="-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1039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11-23T14:07:08.008" idx="2">
    <p:pos x="10" y="10"/>
    <p:text/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90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84513" y="0"/>
            <a:ext cx="297190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3D0C674-9912-439D-A167-5F744475D11D}" type="datetimeFigureOut">
              <a:rPr lang="en-US"/>
              <a:pPr>
                <a:defRPr/>
              </a:pPr>
              <a:t>4/25/2018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9428716"/>
            <a:ext cx="297190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84513" y="9428716"/>
            <a:ext cx="297190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CDC9B6F-FC57-4EFA-BC5E-274403FAA5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8641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906" cy="496332"/>
          </a:xfrm>
          <a:prstGeom prst="rect">
            <a:avLst/>
          </a:prstGeom>
        </p:spPr>
        <p:txBody>
          <a:bodyPr vert="horz" lIns="95939" tIns="47969" rIns="95939" bIns="47969" rtlCol="0"/>
          <a:lstStyle>
            <a:lvl1pPr algn="l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513" y="0"/>
            <a:ext cx="2971906" cy="496332"/>
          </a:xfrm>
          <a:prstGeom prst="rect">
            <a:avLst/>
          </a:prstGeom>
        </p:spPr>
        <p:txBody>
          <a:bodyPr vert="horz" lIns="95939" tIns="47969" rIns="95939" bIns="47969" rtlCol="0"/>
          <a:lstStyle>
            <a:lvl1pPr algn="r">
              <a:defRPr sz="1300"/>
            </a:lvl1pPr>
          </a:lstStyle>
          <a:p>
            <a:pPr>
              <a:defRPr/>
            </a:pPr>
            <a:fld id="{60D1F4F1-373D-42FA-89AD-1C3759296E09}" type="datetimeFigureOut">
              <a:rPr lang="el-GR"/>
              <a:pPr>
                <a:defRPr/>
              </a:pPr>
              <a:t>25/4/2018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939" tIns="47969" rIns="95939" bIns="47969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6433" y="4715153"/>
            <a:ext cx="5485135" cy="4466987"/>
          </a:xfrm>
          <a:prstGeom prst="rect">
            <a:avLst/>
          </a:prstGeom>
        </p:spPr>
        <p:txBody>
          <a:bodyPr vert="horz" lIns="95939" tIns="47969" rIns="95939" bIns="47969" rtlCol="0">
            <a:normAutofit/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428716"/>
            <a:ext cx="2971906" cy="496332"/>
          </a:xfrm>
          <a:prstGeom prst="rect">
            <a:avLst/>
          </a:prstGeom>
        </p:spPr>
        <p:txBody>
          <a:bodyPr vert="horz" lIns="95939" tIns="47969" rIns="95939" bIns="47969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513" y="9428716"/>
            <a:ext cx="2971906" cy="496332"/>
          </a:xfrm>
          <a:prstGeom prst="rect">
            <a:avLst/>
          </a:prstGeom>
        </p:spPr>
        <p:txBody>
          <a:bodyPr vert="horz" lIns="95939" tIns="47969" rIns="95939" bIns="47969" rtlCol="0" anchor="b"/>
          <a:lstStyle>
            <a:lvl1pPr algn="r">
              <a:defRPr sz="1300"/>
            </a:lvl1pPr>
          </a:lstStyle>
          <a:p>
            <a:pPr>
              <a:defRPr/>
            </a:pPr>
            <a:fld id="{D17281A7-205C-40A7-BD67-293E365088E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98694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altLang="el-GR" smtClean="0"/>
          </a:p>
        </p:txBody>
      </p:sp>
      <p:sp>
        <p:nvSpPr>
          <p:cNvPr id="24580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1EA0937-923D-4595-AE2A-6C2BD4FA630B}" type="slidenum">
              <a:rPr lang="el-GR" altLang="el-GR" smtClean="0"/>
              <a:pPr/>
              <a:t>5</a:t>
            </a:fld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1119865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7281A7-205C-40A7-BD67-293E365088E9}" type="slidenum">
              <a:rPr lang="el-GR" smtClean="0"/>
              <a:pPr>
                <a:defRPr/>
              </a:pPr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5260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EE9B1-C895-43A6-B2D2-701D4C139606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xmlns="" id="{E4D334EB-825D-404C-809F-5EA38C4C791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6237312"/>
            <a:ext cx="1640704" cy="87971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Kλικ</a:t>
            </a:r>
            <a:r>
              <a:rPr lang="el-GR" dirty="0" smtClean="0"/>
              <a:t> για επεξεργασία του τίτλου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022EB-CA5D-487D-B260-074039DD880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xmlns="" id="{E4D334EB-825D-404C-809F-5EA38C4C791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6237312"/>
            <a:ext cx="1640704" cy="87971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8BB2A-AE62-43F6-BD2A-D3FC5A9640B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pic>
        <p:nvPicPr>
          <p:cNvPr id="11" name="Εικόνα 10">
            <a:extLst>
              <a:ext uri="{FF2B5EF4-FFF2-40B4-BE49-F238E27FC236}">
                <a16:creationId xmlns:a16="http://schemas.microsoft.com/office/drawing/2014/main" xmlns="" id="{E4D334EB-825D-404C-809F-5EA38C4C791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6237312"/>
            <a:ext cx="1640704" cy="879712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dirty="0" err="1" smtClean="0"/>
              <a:t>Kλικ</a:t>
            </a:r>
            <a:r>
              <a:rPr lang="el-GR" altLang="el-GR" dirty="0" smtClean="0"/>
              <a:t> για επεξεργασία του </a:t>
            </a:r>
            <a:r>
              <a:rPr lang="el-GR" altLang="el-GR" dirty="0" smtClean="0"/>
              <a:t>τίτλου</a:t>
            </a:r>
            <a:r>
              <a:rPr lang="en-US" altLang="el-GR" dirty="0" smtClean="0"/>
              <a:t> </a:t>
            </a:r>
            <a:endParaRPr lang="el-GR" altLang="el-GR" dirty="0" smtClean="0"/>
          </a:p>
        </p:txBody>
      </p:sp>
      <p:sp>
        <p:nvSpPr>
          <p:cNvPr id="1027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Kλικ για επεξεργασία των στυλ του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A7698B0-88C0-428B-8467-05F92D01388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xmlns="" id="{E4D334EB-825D-404C-809F-5EA38C4C7918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296" y="26432"/>
            <a:ext cx="1640704" cy="879712"/>
          </a:xfrm>
          <a:prstGeom prst="rect">
            <a:avLst/>
          </a:prstGeom>
        </p:spPr>
      </p:pic>
      <p:pic>
        <p:nvPicPr>
          <p:cNvPr id="10" name="Εικόνα 9">
            <a:extLst>
              <a:ext uri="{FF2B5EF4-FFF2-40B4-BE49-F238E27FC236}">
                <a16:creationId xmlns:a16="http://schemas.microsoft.com/office/drawing/2014/main" xmlns="" id="{E4D334EB-825D-404C-809F-5EA38C4C7918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6237312"/>
            <a:ext cx="1640704" cy="879712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engov.gr/" TargetMode="External"/><Relationship Id="rId2" Type="http://schemas.openxmlformats.org/officeDocument/2006/relationships/hyperlink" Target="http://resources.ekdd.gr/knowledge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inep@ekdd.gr" TargetMode="External"/><Relationship Id="rId2" Type="http://schemas.openxmlformats.org/officeDocument/2006/relationships/hyperlink" Target="http://www.ekdd.gr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786188" y="4857750"/>
            <a:ext cx="4772025" cy="104298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1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1" name="Εικόνα 10" descr="C:\Users\vrettakou\Desktop\TMHMA ΕΠΙΚΟΙΝΩΝΙΑΣ, ΔΙΕΘΝΩΝ Κ ΔΗΜΟΣΙΩΝ ΣΧΕΣΕΩΝ\ΠΡΟΤΥΠΑ ΕΝΤΥΠΑ\logo_ekdda_up_down (2)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988840"/>
            <a:ext cx="5904656" cy="31683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Εικόνα 11">
            <a:extLst>
              <a:ext uri="{FF2B5EF4-FFF2-40B4-BE49-F238E27FC236}">
                <a16:creationId xmlns:a16="http://schemas.microsoft.com/office/drawing/2014/main" xmlns="" id="{E4D334EB-825D-404C-809F-5EA38C4C791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2102" y="213286"/>
            <a:ext cx="1640704" cy="87971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0" y="404664"/>
            <a:ext cx="946854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Μονάδα Τεκμηρίωσης &amp; </a:t>
            </a:r>
            <a:r>
              <a:rPr lang="el-GR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Καινοτομιών</a:t>
            </a:r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el-GR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(</a:t>
            </a:r>
            <a:r>
              <a:rPr lang="en-US" sz="36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MoT</a:t>
            </a:r>
            <a:r>
              <a:rPr lang="el-GR" sz="36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εΚ</a:t>
            </a:r>
            <a:r>
              <a:rPr lang="el-GR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)</a:t>
            </a:r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endParaRPr lang="el-GR" sz="4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2" name="1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A022EB-CA5D-487D-B260-074039DD8800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  <p:sp>
        <p:nvSpPr>
          <p:cNvPr id="6" name="5 - TextBox"/>
          <p:cNvSpPr txBox="1"/>
          <p:nvPr/>
        </p:nvSpPr>
        <p:spPr>
          <a:xfrm>
            <a:off x="323528" y="1124744"/>
            <a:ext cx="8712968" cy="26161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114300" indent="0">
              <a:buFontTx/>
              <a:buNone/>
              <a:defRPr/>
            </a:pPr>
            <a:endParaRPr lang="el-GR" sz="2400" dirty="0" smtClean="0"/>
          </a:p>
          <a:p>
            <a:pPr marL="114300" indent="0">
              <a:buFontTx/>
              <a:buNone/>
              <a:defRPr/>
            </a:pPr>
            <a:r>
              <a:rPr lang="el-GR" sz="2400" dirty="0" smtClean="0"/>
              <a:t>Αποστολή της ΜΟΤΕΚ είναι η υποστήριξη της διαφάνειας, τεκμηρίωσης, και δημόσιας συμμετοχής για την προώθηση της αξιοπιστίας της διοίκησης, της αποτελεσματικότητας και αποδοτικότητας της, με μοχλό το ανθρώπινο δυναμικό και κριτήριο την</a:t>
            </a:r>
            <a:r>
              <a:rPr lang="el-GR" dirty="0" smtClean="0"/>
              <a:t> «</a:t>
            </a:r>
            <a:r>
              <a:rPr lang="el-GR" sz="2400" dirty="0" smtClean="0">
                <a:solidFill>
                  <a:srgbClr val="FFC000"/>
                </a:solidFill>
              </a:rPr>
              <a:t>Καλή Διακυβέρνηση</a:t>
            </a:r>
            <a:r>
              <a:rPr lang="el-GR" dirty="0" smtClean="0"/>
              <a:t>»</a:t>
            </a:r>
          </a:p>
          <a:p>
            <a:pPr marL="114300" indent="0">
              <a:buFontTx/>
              <a:buNone/>
              <a:defRPr/>
            </a:pPr>
            <a:endParaRPr lang="el-GR" sz="2000" dirty="0" smtClean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E4D334EB-825D-404C-809F-5EA38C4C791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6237312"/>
            <a:ext cx="1640704" cy="87971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0" y="404664"/>
            <a:ext cx="9144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Μονάδα Τεκμηρίωσης &amp; </a:t>
            </a:r>
            <a:r>
              <a:rPr lang="el-GR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Καινοτομιών -</a:t>
            </a:r>
            <a:r>
              <a:rPr lang="el-GR" sz="36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ΜοΤεΚ</a:t>
            </a:r>
            <a:endParaRPr lang="el-GR" sz="4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2" name="1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A022EB-CA5D-487D-B260-074039DD8800}" type="slidenum">
              <a:rPr lang="el-GR" smtClean="0"/>
              <a:pPr>
                <a:defRPr/>
              </a:pPr>
              <a:t>11</a:t>
            </a:fld>
            <a:endParaRPr lang="el-GR"/>
          </a:p>
        </p:txBody>
      </p:sp>
      <p:sp>
        <p:nvSpPr>
          <p:cNvPr id="6" name="5 - TextBox"/>
          <p:cNvSpPr txBox="1"/>
          <p:nvPr/>
        </p:nvSpPr>
        <p:spPr>
          <a:xfrm>
            <a:off x="323528" y="1556792"/>
            <a:ext cx="8496944" cy="4801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sz="2400" dirty="0" smtClean="0"/>
              <a:t>Η </a:t>
            </a:r>
            <a:r>
              <a:rPr lang="el-GR" sz="2400" dirty="0" err="1" smtClean="0"/>
              <a:t>ΜοΤΕΚ</a:t>
            </a:r>
            <a:r>
              <a:rPr lang="el-GR" sz="2400" dirty="0" smtClean="0"/>
              <a:t> αποτελεί: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l-GR" sz="2400" dirty="0" smtClean="0"/>
              <a:t>Την </a:t>
            </a:r>
            <a:r>
              <a:rPr lang="el-GR" sz="2400" dirty="0" smtClean="0">
                <a:solidFill>
                  <a:srgbClr val="FFC000"/>
                </a:solidFill>
              </a:rPr>
              <a:t>εθνική πύλη </a:t>
            </a:r>
            <a:r>
              <a:rPr lang="el-GR" sz="2400" dirty="0" smtClean="0"/>
              <a:t>συγκέντρωσης, τεκμηρίωσης και ανοικτής διάθεσης </a:t>
            </a:r>
            <a:r>
              <a:rPr lang="el-GR" sz="2400" dirty="0" smtClean="0">
                <a:solidFill>
                  <a:srgbClr val="FFC000"/>
                </a:solidFill>
              </a:rPr>
              <a:t>ερευνών</a:t>
            </a:r>
            <a:r>
              <a:rPr lang="el-GR" sz="2400" dirty="0" smtClean="0"/>
              <a:t> και </a:t>
            </a:r>
            <a:r>
              <a:rPr lang="el-GR" sz="2400" dirty="0" smtClean="0">
                <a:solidFill>
                  <a:srgbClr val="FFC000"/>
                </a:solidFill>
              </a:rPr>
              <a:t>μελετών</a:t>
            </a:r>
            <a:r>
              <a:rPr lang="el-GR" sz="2400" dirty="0" smtClean="0"/>
              <a:t> όλων των φορέων του δημοσίου(</a:t>
            </a:r>
            <a:r>
              <a:rPr lang="en-US" sz="2400" dirty="0" smtClean="0">
                <a:hlinkClick r:id="rId2"/>
              </a:rPr>
              <a:t>http://resources.ekdd.gr/knowledge/</a:t>
            </a:r>
            <a:r>
              <a:rPr lang="en-US" sz="2400" dirty="0" smtClean="0"/>
              <a:t>) </a:t>
            </a:r>
            <a:endParaRPr lang="el-GR" sz="2400" dirty="0" smtClean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l-GR" sz="2400" dirty="0" smtClean="0"/>
              <a:t>Το σημείο συγκέντρωσης και επεξεργασίας </a:t>
            </a:r>
            <a:r>
              <a:rPr lang="el-GR" sz="2400" dirty="0" smtClean="0">
                <a:solidFill>
                  <a:srgbClr val="FFC000"/>
                </a:solidFill>
              </a:rPr>
              <a:t>δεδομένων</a:t>
            </a:r>
            <a:r>
              <a:rPr lang="el-GR" sz="2400" dirty="0" smtClean="0"/>
              <a:t> για την ανάπτυξη του ανθρώπινου δυναμικού της ΔΔ και ΤΑ</a:t>
            </a:r>
            <a:endParaRPr lang="en-US" sz="2400" dirty="0" smtClean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l-GR" sz="2400" dirty="0" smtClean="0"/>
              <a:t>Την πύλη εισαγωγής </a:t>
            </a:r>
            <a:r>
              <a:rPr lang="el-GR" sz="2400" dirty="0" smtClean="0">
                <a:solidFill>
                  <a:srgbClr val="FFC000"/>
                </a:solidFill>
              </a:rPr>
              <a:t>οργανωτικών αλλαγών </a:t>
            </a:r>
            <a:r>
              <a:rPr lang="el-GR" sz="2400" dirty="0" smtClean="0"/>
              <a:t>λειτουργίας και </a:t>
            </a:r>
            <a:r>
              <a:rPr lang="el-GR" sz="2400" dirty="0" smtClean="0">
                <a:solidFill>
                  <a:srgbClr val="FFC000"/>
                </a:solidFill>
              </a:rPr>
              <a:t>καινοτομικών</a:t>
            </a:r>
            <a:r>
              <a:rPr lang="el-GR" sz="2400" dirty="0" smtClean="0"/>
              <a:t>  μεθόδων και διαδικασιών</a:t>
            </a:r>
            <a:endParaRPr lang="en-US" sz="2400" dirty="0" smtClean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l-GR" sz="2400" dirty="0" smtClean="0"/>
              <a:t>Τον μηχανισμό υποβολής </a:t>
            </a:r>
            <a:r>
              <a:rPr lang="el-GR" sz="2400" dirty="0" smtClean="0">
                <a:solidFill>
                  <a:srgbClr val="FFC000"/>
                </a:solidFill>
              </a:rPr>
              <a:t>προτάσεων</a:t>
            </a:r>
            <a:r>
              <a:rPr lang="el-GR" sz="2400" dirty="0" smtClean="0"/>
              <a:t> για την αντιμετώπιση φαινομένων δυσλειτουργίας στη ΔΔ</a:t>
            </a:r>
            <a:endParaRPr lang="en-US" sz="2400" dirty="0" smtClean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l-GR" sz="2400" dirty="0" smtClean="0"/>
              <a:t>Τη δομή υποστήριξης της </a:t>
            </a:r>
            <a:r>
              <a:rPr lang="el-GR" sz="2400" dirty="0" smtClean="0">
                <a:solidFill>
                  <a:srgbClr val="FFC000"/>
                </a:solidFill>
              </a:rPr>
              <a:t>Ανοικτής Διακυβέρνησης </a:t>
            </a:r>
            <a:r>
              <a:rPr lang="el-GR" sz="2400" dirty="0" smtClean="0">
                <a:solidFill>
                  <a:schemeClr val="tx1"/>
                </a:solidFill>
              </a:rPr>
              <a:t>(</a:t>
            </a:r>
            <a:r>
              <a:rPr lang="en-US" sz="2400" dirty="0" smtClean="0">
                <a:solidFill>
                  <a:schemeClr val="tx1"/>
                </a:solidFill>
                <a:hlinkClick r:id="rId3"/>
              </a:rPr>
              <a:t>www.opengov.gr</a:t>
            </a:r>
            <a:r>
              <a:rPr lang="en-US" sz="2400" dirty="0" smtClean="0"/>
              <a:t>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l-GR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E4D334EB-825D-404C-809F-5EA38C4C791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6237312"/>
            <a:ext cx="1640704" cy="87971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- Τίτλος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719137"/>
          </a:xfrm>
        </p:spPr>
        <p:txBody>
          <a:bodyPr/>
          <a:lstStyle/>
          <a:p>
            <a:pPr>
              <a:defRPr/>
            </a:pPr>
            <a:r>
              <a:rPr lang="el-GR" sz="3200" b="1" dirty="0" smtClean="0">
                <a:solidFill>
                  <a:srgbClr val="FFC000"/>
                </a:solidFill>
              </a:rPr>
              <a:t>Στρατηγικές Συμμαχίες εντός συνόρων</a:t>
            </a:r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A022EB-CA5D-487D-B260-074039DD8800}" type="slidenum">
              <a:rPr lang="el-GR" smtClean="0"/>
              <a:pPr>
                <a:defRPr/>
              </a:pPr>
              <a:t>12</a:t>
            </a:fld>
            <a:endParaRPr lang="el-GR"/>
          </a:p>
        </p:txBody>
      </p:sp>
      <p:sp>
        <p:nvSpPr>
          <p:cNvPr id="18438" name="8 - Ορθογώνιο"/>
          <p:cNvSpPr>
            <a:spLocks noChangeArrowheads="1"/>
          </p:cNvSpPr>
          <p:nvPr/>
        </p:nvSpPr>
        <p:spPr bwMode="auto">
          <a:xfrm flipV="1">
            <a:off x="1908175" y="981075"/>
            <a:ext cx="66246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l-GR" altLang="el-GR"/>
          </a:p>
        </p:txBody>
      </p:sp>
      <p:sp>
        <p:nvSpPr>
          <p:cNvPr id="15367" name="9 - Ορθογώνιο"/>
          <p:cNvSpPr>
            <a:spLocks noChangeArrowheads="1"/>
          </p:cNvSpPr>
          <p:nvPr/>
        </p:nvSpPr>
        <p:spPr bwMode="auto">
          <a:xfrm>
            <a:off x="1115616" y="2060848"/>
            <a:ext cx="7221537" cy="17543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l-G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ΑΔΕΔΥ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Κεντρική </a:t>
            </a:r>
            <a:r>
              <a:rPr lang="el-G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Ένωση Δήμων Ελλάδας (ΚΕΔΕ</a:t>
            </a: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Ένωση Περιφερειών (ΕΝΠΕ)</a:t>
            </a:r>
            <a:endParaRPr lang="el-G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xmlns="" id="{E4D334EB-825D-404C-809F-5EA38C4C791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6237312"/>
            <a:ext cx="1640704" cy="87971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el-GR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Μνημόνια συνεργασίας του ΕΚΔΔΑ</a:t>
            </a:r>
            <a:br>
              <a:rPr lang="el-GR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με ομόλογους φορείς της Ε.Ε. </a:t>
            </a:r>
            <a:endParaRPr lang="el-GR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789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140968"/>
            <a:ext cx="1944216" cy="762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2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A022EB-CA5D-487D-B260-074039DD8800}" type="slidenum">
              <a:rPr lang="el-GR" smtClean="0"/>
              <a:pPr>
                <a:defRPr/>
              </a:pPr>
              <a:t>13</a:t>
            </a:fld>
            <a:endParaRPr lang="el-GR"/>
          </a:p>
        </p:txBody>
      </p:sp>
      <p:sp>
        <p:nvSpPr>
          <p:cNvPr id="8" name="7 - TextBox"/>
          <p:cNvSpPr txBox="1"/>
          <p:nvPr/>
        </p:nvSpPr>
        <p:spPr>
          <a:xfrm>
            <a:off x="2915816" y="3068960"/>
            <a:ext cx="5544616" cy="830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Εθνική Δημόσια Σχολή Διοίκησης της Γαλλίας</a:t>
            </a:r>
            <a:endParaRPr lang="el-GR" sz="2400" dirty="0"/>
          </a:p>
        </p:txBody>
      </p:sp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293096"/>
            <a:ext cx="1917366" cy="729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- TextBox"/>
          <p:cNvSpPr txBox="1"/>
          <p:nvPr/>
        </p:nvSpPr>
        <p:spPr>
          <a:xfrm>
            <a:off x="2915816" y="4293096"/>
            <a:ext cx="5544616" cy="830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Ινστιτούτο Δημόσιας Διοίκησης της Φιλανδίας</a:t>
            </a:r>
            <a:endParaRPr lang="el-GR" sz="2400" dirty="0"/>
          </a:p>
        </p:txBody>
      </p:sp>
      <p:sp>
        <p:nvSpPr>
          <p:cNvPr id="12" name="11 - TextBox"/>
          <p:cNvSpPr txBox="1"/>
          <p:nvPr/>
        </p:nvSpPr>
        <p:spPr>
          <a:xfrm>
            <a:off x="2915816" y="5373216"/>
            <a:ext cx="5544616" cy="830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Ινστιτούτο Δημόσιας Διοίκησης της Ολλανδίας</a:t>
            </a:r>
            <a:endParaRPr lang="el-GR" sz="2400" dirty="0"/>
          </a:p>
        </p:txBody>
      </p:sp>
      <p:pic>
        <p:nvPicPr>
          <p:cNvPr id="37897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1916832"/>
            <a:ext cx="1944216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18 - TextBox"/>
          <p:cNvSpPr txBox="1"/>
          <p:nvPr/>
        </p:nvSpPr>
        <p:spPr>
          <a:xfrm>
            <a:off x="2915816" y="2060848"/>
            <a:ext cx="5544616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Ευρωπαϊκό Ινστιτούτο Δημόσιας Διοίκησης</a:t>
            </a:r>
            <a:endParaRPr lang="el-GR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5373216"/>
            <a:ext cx="1944216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4425" y="300606"/>
            <a:ext cx="8229600" cy="1143000"/>
          </a:xfrm>
        </p:spPr>
        <p:txBody>
          <a:bodyPr/>
          <a:lstStyle/>
          <a:p>
            <a:r>
              <a:rPr lang="el-GR" sz="3600" b="1" dirty="0" smtClean="0">
                <a:solidFill>
                  <a:srgbClr val="FFC000"/>
                </a:solidFill>
              </a:rPr>
              <a:t>Μνημόνια συνεργασίας του ΕΚΔΔΑ</a:t>
            </a:r>
            <a:br>
              <a:rPr lang="el-GR" sz="3600" b="1" dirty="0" smtClean="0">
                <a:solidFill>
                  <a:srgbClr val="FFC000"/>
                </a:solidFill>
              </a:rPr>
            </a:br>
            <a:r>
              <a:rPr lang="el-GR" sz="3600" b="1" dirty="0" smtClean="0">
                <a:solidFill>
                  <a:srgbClr val="FFC000"/>
                </a:solidFill>
              </a:rPr>
              <a:t>με ομόλογους φορείς της Ε.Ε. </a:t>
            </a:r>
            <a:endParaRPr lang="el-GR" sz="3600" b="1" dirty="0">
              <a:solidFill>
                <a:srgbClr val="FFC000"/>
              </a:solidFill>
            </a:endParaRPr>
          </a:p>
        </p:txBody>
      </p:sp>
      <p:sp>
        <p:nvSpPr>
          <p:cNvPr id="24" name="2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A022EB-CA5D-487D-B260-074039DD8800}" type="slidenum">
              <a:rPr lang="el-GR" smtClean="0"/>
              <a:pPr>
                <a:defRPr/>
              </a:pPr>
              <a:t>14</a:t>
            </a:fld>
            <a:endParaRPr lang="el-GR"/>
          </a:p>
        </p:txBody>
      </p:sp>
      <p:sp>
        <p:nvSpPr>
          <p:cNvPr id="12" name="11 - TextBox"/>
          <p:cNvSpPr txBox="1"/>
          <p:nvPr/>
        </p:nvSpPr>
        <p:spPr>
          <a:xfrm>
            <a:off x="2915816" y="1988840"/>
            <a:ext cx="5544616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sz="2400" dirty="0" smtClean="0"/>
              <a:t>Κυπριακή Ακαδημία Δημόσιας  Διοίκησης </a:t>
            </a:r>
            <a:endParaRPr lang="el-GR" sz="2400" dirty="0"/>
          </a:p>
        </p:txBody>
      </p:sp>
      <p:pic>
        <p:nvPicPr>
          <p:cNvPr id="3789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772816"/>
            <a:ext cx="1656184" cy="81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3284984"/>
            <a:ext cx="1656184" cy="877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20 - TextBox"/>
          <p:cNvSpPr txBox="1"/>
          <p:nvPr/>
        </p:nvSpPr>
        <p:spPr>
          <a:xfrm>
            <a:off x="2915816" y="3284984"/>
            <a:ext cx="5544616" cy="830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Ινστιτούτο  Δημόσιας  Διοίκησης  Βουλγαρία</a:t>
            </a:r>
            <a:endParaRPr lang="el-GR" sz="2400" dirty="0"/>
          </a:p>
        </p:txBody>
      </p:sp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4869160"/>
            <a:ext cx="1533504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22 - TextBox"/>
          <p:cNvSpPr txBox="1"/>
          <p:nvPr/>
        </p:nvSpPr>
        <p:spPr>
          <a:xfrm>
            <a:off x="2915816" y="4941168"/>
            <a:ext cx="5544616" cy="830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Ινστιτούτο Δημόσιας Διοίκησης </a:t>
            </a:r>
          </a:p>
          <a:p>
            <a:pPr algn="ctr"/>
            <a:r>
              <a:rPr lang="el-GR" sz="2400" dirty="0" smtClean="0"/>
              <a:t>Τσεχία</a:t>
            </a:r>
            <a:endParaRPr lang="el-GR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el-GR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Μνημόνια συνεργασίας του ΕΚΔΔΑ</a:t>
            </a:r>
            <a:br>
              <a:rPr lang="el-GR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με φορείς της Ασίας</a:t>
            </a:r>
            <a:endParaRPr lang="el-GR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A022EB-CA5D-487D-B260-074039DD8800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  <p:sp>
        <p:nvSpPr>
          <p:cNvPr id="11" name="10 - TextBox"/>
          <p:cNvSpPr txBox="1"/>
          <p:nvPr/>
        </p:nvSpPr>
        <p:spPr>
          <a:xfrm>
            <a:off x="2987824" y="2204864"/>
            <a:ext cx="5544616" cy="830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Ακαδημία Δημόσιας Διοίκησης </a:t>
            </a:r>
          </a:p>
          <a:p>
            <a:pPr algn="ctr"/>
            <a:r>
              <a:rPr lang="el-GR" sz="2400" dirty="0" smtClean="0"/>
              <a:t>Λαϊκής Δημοκρατίας της Κίνας</a:t>
            </a:r>
            <a:endParaRPr lang="el-GR" sz="2400" dirty="0"/>
          </a:p>
        </p:txBody>
      </p:sp>
      <p:sp>
        <p:nvSpPr>
          <p:cNvPr id="13" name="12 - TextBox"/>
          <p:cNvSpPr txBox="1"/>
          <p:nvPr/>
        </p:nvSpPr>
        <p:spPr>
          <a:xfrm>
            <a:off x="2987824" y="4221088"/>
            <a:ext cx="5544616" cy="830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Υπουργείο Εσωτερικών</a:t>
            </a:r>
          </a:p>
          <a:p>
            <a:pPr algn="ctr"/>
            <a:r>
              <a:rPr lang="el-GR" sz="2400" dirty="0" smtClean="0"/>
              <a:t>Βιετνάμ</a:t>
            </a:r>
            <a:endParaRPr lang="el-GR" sz="2400" dirty="0"/>
          </a:p>
        </p:txBody>
      </p:sp>
      <p:pic>
        <p:nvPicPr>
          <p:cNvPr id="3789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988840"/>
            <a:ext cx="1327502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4005064"/>
            <a:ext cx="1305854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el-GR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Πρωτόκολλα συνεργασίας του ΕΚΔΔΑ</a:t>
            </a:r>
            <a:endParaRPr lang="el-GR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A022EB-CA5D-487D-B260-074039DD8800}" type="slidenum">
              <a:rPr lang="el-GR" smtClean="0"/>
              <a:pPr>
                <a:defRPr/>
              </a:pPr>
              <a:t>16</a:t>
            </a:fld>
            <a:endParaRPr lang="el-GR"/>
          </a:p>
        </p:txBody>
      </p:sp>
      <p:sp>
        <p:nvSpPr>
          <p:cNvPr id="4" name="9 - Ορθογώνιο"/>
          <p:cNvSpPr>
            <a:spLocks noChangeArrowheads="1"/>
          </p:cNvSpPr>
          <p:nvPr/>
        </p:nvSpPr>
        <p:spPr bwMode="auto">
          <a:xfrm>
            <a:off x="323528" y="1304112"/>
            <a:ext cx="8712968" cy="5424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el-G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Με στόχο την αποτελεσματικότερη υλοποίηση των επιμορφωτικών δράσεων βάσει των επιχειρησιακών στόχων των φορέων έχουν υπογραφεί </a:t>
            </a:r>
            <a:r>
              <a:rPr lang="el-GR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Πρωτόκολλα</a:t>
            </a:r>
            <a:r>
              <a:rPr lang="el-G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</a:t>
            </a:r>
            <a:r>
              <a:rPr lang="el-GR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υνεργασίας</a:t>
            </a:r>
            <a:r>
              <a:rPr lang="el-G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με φορείς του δημοσίου. Ενδεικτικά: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el-G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Βουλή των Ελλήνων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el-G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Γενική Γραμματεία Πληροφοριακών Συστημάτων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el-G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Γενική Γραμματεία Δημοσίων Εσόδων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el-G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Ο.Α.Ε.Δ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el-G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Περιφέρεια Αττικής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el-G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Υπ. Εθνικής Άμυνας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el-G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Γενικό Λογιστήριο του Κράτους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el-G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Περιφέρεια Κεντρικής Μακεδονίας</a:t>
            </a:r>
          </a:p>
        </p:txBody>
      </p:sp>
    </p:spTree>
    <p:extLst>
      <p:ext uri="{BB962C8B-B14F-4D97-AF65-F5344CB8AC3E}">
        <p14:creationId xmlns:p14="http://schemas.microsoft.com/office/powerpoint/2010/main" val="2946193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Πρωτόκολλα συνεργασίας του ΕΚΔΔΑ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484784"/>
            <a:ext cx="8435280" cy="4968552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el-GR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Δήμος Θεσσαλονίκης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el-GR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Ινστιτούτο Ποιμαντικής </a:t>
            </a:r>
            <a:r>
              <a:rPr lang="el-G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Επιμόρφωσης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el-G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Σύνδεσμος Επιμελητών Δικαστηρίων Ανηλίκων Ελλάδας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el-G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Γενική Γραμματεία Περιβάλλοντος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el-G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Γενική Γραμματεία Ισότητας των Φύλων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el-G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Υπουργείο Διοικητικής Ανασυγκρότησης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el-G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Ελληνική Εταιρία Τοπικής Ανάπτυξης </a:t>
            </a:r>
            <a:r>
              <a:rPr lang="el-GR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κ΄</a:t>
            </a:r>
            <a:r>
              <a:rPr lang="el-G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Αυτοδιοίκησης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el-GR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Δήμος Αθηναίων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endParaRPr lang="el-G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l-GR" sz="2000" dirty="0" smtClean="0"/>
              <a:t> </a:t>
            </a:r>
            <a:endParaRPr lang="el-GR" sz="20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A022EB-CA5D-487D-B260-074039DD8800}" type="slidenum">
              <a:rPr lang="el-GR" smtClean="0"/>
              <a:pPr>
                <a:defRPr/>
              </a:pPr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858838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 smtClean="0">
                <a:solidFill>
                  <a:srgbClr val="FFC000"/>
                </a:solidFill>
              </a:rPr>
              <a:t>Διαδικασίες επιλογής των υπαλλήλων στα προγράμματα</a:t>
            </a:r>
            <a:endParaRPr lang="el-GR" sz="3600" dirty="0">
              <a:solidFill>
                <a:srgbClr val="FFC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257800"/>
          </a:xfrm>
        </p:spPr>
        <p:txBody>
          <a:bodyPr/>
          <a:lstStyle/>
          <a:p>
            <a:r>
              <a:rPr lang="el-GR" sz="2400" dirty="0" smtClean="0"/>
              <a:t>Υποβολή αιτήσεων ηλεκτρονικά ένα (1) μήνα το αργότερο πριν την έναρξη του προγράμματος</a:t>
            </a:r>
          </a:p>
          <a:p>
            <a:r>
              <a:rPr lang="el-GR" sz="2400" dirty="0" smtClean="0"/>
              <a:t>Οι ενδιαφερόμενοι μπορούν να υποβάλλουν δύο (2) αιτήσεις ανά επιμορφωτική περίοδο και να παρακολουθήσουν μέχρι τρία (3) το έτος</a:t>
            </a:r>
          </a:p>
          <a:p>
            <a:r>
              <a:rPr lang="el-GR" sz="2400" dirty="0" smtClean="0"/>
              <a:t>Οι επιλεγέντες στα προγράμματα ενημερώνονται μέσω ηλεκτρονικού ταχυδρομείου και επιβεβαιώνουν την συμμετοχή τους εντός 5 ημερών.</a:t>
            </a:r>
          </a:p>
          <a:p>
            <a:r>
              <a:rPr lang="el-GR" sz="2400" dirty="0" smtClean="0"/>
              <a:t>Οι αιτούντες που δεν έχουν λάβει κανένα ηλεκτρονικό μήνυμα επιλογής, δεν μπορούν να συμμετέχουν.</a:t>
            </a:r>
            <a:endParaRPr lang="el-GR" sz="24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A022EB-CA5D-487D-B260-074039DD8800}" type="slidenum">
              <a:rPr lang="el-GR" smtClean="0"/>
              <a:pPr>
                <a:defRPr/>
              </a:pPr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342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- Τίτλος"/>
          <p:cNvSpPr>
            <a:spLocks noGrp="1"/>
          </p:cNvSpPr>
          <p:nvPr>
            <p:ph type="title"/>
          </p:nvPr>
        </p:nvSpPr>
        <p:spPr>
          <a:xfrm>
            <a:off x="107504" y="266895"/>
            <a:ext cx="9036496" cy="431800"/>
          </a:xfrm>
        </p:spPr>
        <p:txBody>
          <a:bodyPr/>
          <a:lstStyle/>
          <a:p>
            <a:pPr>
              <a:defRPr/>
            </a:pPr>
            <a:r>
              <a:rPr lang="el-GR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Υποχρεώσεις των </a:t>
            </a:r>
            <a:r>
              <a:rPr lang="el-GR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συμμετεχόντων/</a:t>
            </a:r>
            <a:r>
              <a:rPr lang="el-GR" sz="36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χουσών</a:t>
            </a:r>
            <a:endParaRPr lang="el-GR" sz="3600" b="1" dirty="0" smtClean="0">
              <a:solidFill>
                <a:srgbClr val="FFC000"/>
              </a:solidFill>
            </a:endParaRPr>
          </a:p>
        </p:txBody>
      </p:sp>
      <p:sp>
        <p:nvSpPr>
          <p:cNvPr id="19459" name="2 - Θέση περιεχομένου"/>
          <p:cNvSpPr>
            <a:spLocks noGrp="1"/>
          </p:cNvSpPr>
          <p:nvPr>
            <p:ph idx="1"/>
          </p:nvPr>
        </p:nvSpPr>
        <p:spPr>
          <a:xfrm>
            <a:off x="539552" y="692696"/>
            <a:ext cx="8136136" cy="5904655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l-GR" sz="2400" dirty="0" smtClean="0"/>
              <a:t>Συμμετοχή </a:t>
            </a:r>
            <a:r>
              <a:rPr lang="el-GR" sz="2400" dirty="0"/>
              <a:t>στο </a:t>
            </a:r>
            <a:r>
              <a:rPr lang="el-GR" sz="2400" dirty="0">
                <a:solidFill>
                  <a:srgbClr val="FFC000"/>
                </a:solidFill>
              </a:rPr>
              <a:t>τεστ πιστοποίησης  </a:t>
            </a:r>
            <a:endParaRPr lang="en-US" sz="2400" dirty="0" smtClean="0">
              <a:solidFill>
                <a:srgbClr val="FFC00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l-GR" sz="2400" dirty="0" smtClean="0"/>
              <a:t>Ηλεκτρονική </a:t>
            </a:r>
            <a:r>
              <a:rPr lang="el-GR" sz="2400" dirty="0"/>
              <a:t>συμπλήρωση του </a:t>
            </a:r>
            <a:r>
              <a:rPr lang="el-GR" sz="2400" dirty="0">
                <a:solidFill>
                  <a:srgbClr val="FFC000"/>
                </a:solidFill>
              </a:rPr>
              <a:t>ερωτηματολογίου αξιολόγησης </a:t>
            </a:r>
            <a:r>
              <a:rPr lang="el-GR" sz="2400" dirty="0"/>
              <a:t>του προγράμματος μετά την ολοκλήρωσή του </a:t>
            </a:r>
          </a:p>
          <a:p>
            <a:pPr>
              <a:buFont typeface="Wingdings" pitchFamily="2" charset="2"/>
              <a:buChar char="ü"/>
            </a:pPr>
            <a:r>
              <a:rPr lang="el-GR" sz="2400" dirty="0"/>
              <a:t>Ηλεκτρονική συμπλήρωση του </a:t>
            </a:r>
            <a:r>
              <a:rPr lang="el-GR" sz="2400" dirty="0">
                <a:solidFill>
                  <a:srgbClr val="FFC000"/>
                </a:solidFill>
              </a:rPr>
              <a:t>ερωτηματολογίου αποτίμησης</a:t>
            </a:r>
            <a:r>
              <a:rPr lang="el-GR" sz="2400" dirty="0"/>
              <a:t> της αποτελεσματικότητας της επιμόρφωσης σε διάστημα 2 μηνών μετά τη λήξη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400" dirty="0" smtClean="0"/>
              <a:t>Η Βεβαίωση Πιστοποίησης ή Βεβαίωση Συμμετοχής στο επιμορφωτικό πρόγραμμα  παρέχεται </a:t>
            </a:r>
            <a:r>
              <a:rPr lang="el-GR" sz="2400" dirty="0" smtClean="0">
                <a:solidFill>
                  <a:srgbClr val="FFC000"/>
                </a:solidFill>
              </a:rPr>
              <a:t>ψηφιακά</a:t>
            </a:r>
            <a:r>
              <a:rPr lang="el-GR" sz="2400" dirty="0" smtClean="0"/>
              <a:t>, μέσω της ηλεκτρονικής πλατφόρμας του ΕΚΔΔΑ (Υ.Α./ΦΕΚ 1963,τ.β/21-7-2014). Για πιστοποιητικά πριν από τον 9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του 2010 απαιτείται αίτηση.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A022EB-CA5D-487D-B260-074039DD8800}" type="slidenum">
              <a:rPr lang="el-GR" smtClean="0"/>
              <a:pPr>
                <a:defRPr/>
              </a:pPr>
              <a:t>19</a:t>
            </a:fld>
            <a:endParaRPr lang="el-GR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E4D334EB-825D-404C-809F-5EA38C4C791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6237312"/>
            <a:ext cx="1640704" cy="87971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5 - TextBox"/>
          <p:cNvSpPr txBox="1">
            <a:spLocks noChangeArrowheads="1"/>
          </p:cNvSpPr>
          <p:nvPr/>
        </p:nvSpPr>
        <p:spPr bwMode="auto">
          <a:xfrm>
            <a:off x="683568" y="332656"/>
            <a:ext cx="8143875" cy="646331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l-GR" altLang="el-GR" sz="3600" b="1" dirty="0">
                <a:solidFill>
                  <a:srgbClr val="FFC000"/>
                </a:solidFill>
                <a:latin typeface="Calibri" pitchFamily="34" charset="0"/>
              </a:rPr>
              <a:t>Η ταυτότητα του ΕΚΔΔΑ</a:t>
            </a:r>
          </a:p>
        </p:txBody>
      </p:sp>
      <p:sp>
        <p:nvSpPr>
          <p:cNvPr id="14" name="13 - TextBox"/>
          <p:cNvSpPr txBox="1"/>
          <p:nvPr/>
        </p:nvSpPr>
        <p:spPr>
          <a:xfrm>
            <a:off x="755576" y="1196753"/>
            <a:ext cx="7919467" cy="4770537"/>
          </a:xfrm>
          <a:prstGeom prst="rect">
            <a:avLst/>
          </a:prstGeom>
          <a:noFill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l-GR" sz="2400" i="1" dirty="0">
                <a:solidFill>
                  <a:schemeClr val="tx1"/>
                </a:solidFill>
              </a:rPr>
              <a:t>Το ΕΚΔΔΑ είναι :</a:t>
            </a:r>
          </a:p>
          <a:p>
            <a:pPr marL="594900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l-GR" sz="2400" dirty="0">
                <a:solidFill>
                  <a:schemeClr val="tx1"/>
                </a:solidFill>
              </a:rPr>
              <a:t>Πρότυπος Ψηφιακός Οργανισμός (ΝΠΔΔ) </a:t>
            </a:r>
            <a:r>
              <a:rPr lang="el-GR" sz="2400" dirty="0" smtClean="0">
                <a:solidFill>
                  <a:schemeClr val="tx1"/>
                </a:solidFill>
              </a:rPr>
              <a:t>που </a:t>
            </a:r>
            <a:r>
              <a:rPr lang="el-GR" sz="2400" dirty="0">
                <a:solidFill>
                  <a:schemeClr val="tx1"/>
                </a:solidFill>
              </a:rPr>
              <a:t>διοικείται από </a:t>
            </a:r>
            <a:r>
              <a:rPr lang="el-GR" sz="2400" dirty="0" smtClean="0">
                <a:solidFill>
                  <a:schemeClr val="tx1"/>
                </a:solidFill>
              </a:rPr>
              <a:t>την </a:t>
            </a:r>
            <a:r>
              <a:rPr lang="el-GR" sz="2400" dirty="0" smtClean="0">
                <a:solidFill>
                  <a:srgbClr val="FFC000"/>
                </a:solidFill>
              </a:rPr>
              <a:t>Πρόεδρο</a:t>
            </a:r>
            <a:r>
              <a:rPr lang="el-GR" sz="2400" dirty="0" smtClean="0">
                <a:solidFill>
                  <a:schemeClr val="tx1"/>
                </a:solidFill>
              </a:rPr>
              <a:t> </a:t>
            </a:r>
            <a:r>
              <a:rPr lang="el-GR" sz="2400" dirty="0">
                <a:solidFill>
                  <a:schemeClr val="tx1"/>
                </a:solidFill>
              </a:rPr>
              <a:t>και </a:t>
            </a:r>
            <a:r>
              <a:rPr lang="el-GR" sz="2400" dirty="0" smtClean="0">
                <a:solidFill>
                  <a:schemeClr val="tx1"/>
                </a:solidFill>
              </a:rPr>
              <a:t>1</a:t>
            </a:r>
            <a:r>
              <a:rPr lang="en-US" sz="2400" dirty="0" smtClean="0">
                <a:solidFill>
                  <a:schemeClr val="tx1"/>
                </a:solidFill>
              </a:rPr>
              <a:t>5 </a:t>
            </a:r>
            <a:r>
              <a:rPr lang="el-GR" sz="2400" dirty="0" err="1" smtClean="0">
                <a:solidFill>
                  <a:schemeClr val="tx1"/>
                </a:solidFill>
              </a:rPr>
              <a:t>μελές</a:t>
            </a:r>
            <a:r>
              <a:rPr lang="el-GR" sz="2400" dirty="0" smtClean="0">
                <a:solidFill>
                  <a:schemeClr val="tx1"/>
                </a:solidFill>
              </a:rPr>
              <a:t> </a:t>
            </a:r>
            <a:r>
              <a:rPr lang="el-GR" sz="2400" dirty="0">
                <a:solidFill>
                  <a:schemeClr val="tx1"/>
                </a:solidFill>
              </a:rPr>
              <a:t>Διοικητικό </a:t>
            </a:r>
            <a:r>
              <a:rPr lang="el-GR" sz="2400" dirty="0" smtClean="0">
                <a:solidFill>
                  <a:schemeClr val="tx1"/>
                </a:solidFill>
              </a:rPr>
              <a:t>Συμβούλιο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594900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l-GR" sz="2400" dirty="0" smtClean="0">
                <a:solidFill>
                  <a:schemeClr val="tx1"/>
                </a:solidFill>
              </a:rPr>
              <a:t>Εθνικός </a:t>
            </a:r>
            <a:r>
              <a:rPr lang="el-GR" sz="2400" dirty="0" smtClean="0">
                <a:solidFill>
                  <a:srgbClr val="FFC000"/>
                </a:solidFill>
              </a:rPr>
              <a:t>στρατηγικός φορέας </a:t>
            </a:r>
            <a:r>
              <a:rPr lang="el-GR" sz="2400" dirty="0" smtClean="0">
                <a:solidFill>
                  <a:schemeClr val="tx1"/>
                </a:solidFill>
              </a:rPr>
              <a:t>εκπαίδευσης &amp; επιμόρφωσης των στελεχών της Δημόσιας Διοίκησης και της Τοπικής Αυτοδιοίκησης </a:t>
            </a:r>
          </a:p>
          <a:p>
            <a:pPr marL="594900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l-GR" sz="2400" dirty="0" smtClean="0">
                <a:solidFill>
                  <a:schemeClr val="tx1"/>
                </a:solidFill>
              </a:rPr>
              <a:t>Βασικός </a:t>
            </a:r>
            <a:r>
              <a:rPr lang="el-GR" sz="2400" dirty="0">
                <a:solidFill>
                  <a:srgbClr val="FFC000"/>
                </a:solidFill>
              </a:rPr>
              <a:t>σύμβουλος του κράτους </a:t>
            </a:r>
            <a:r>
              <a:rPr lang="el-GR" sz="2400" dirty="0">
                <a:solidFill>
                  <a:schemeClr val="tx1"/>
                </a:solidFill>
              </a:rPr>
              <a:t>για τη βελτίωση της οργάνωσης και </a:t>
            </a:r>
            <a:r>
              <a:rPr lang="el-GR" sz="2400" dirty="0" smtClean="0">
                <a:solidFill>
                  <a:schemeClr val="tx1"/>
                </a:solidFill>
              </a:rPr>
              <a:t>αποδοτικότητας </a:t>
            </a:r>
            <a:r>
              <a:rPr lang="el-GR" sz="2400" dirty="0">
                <a:solidFill>
                  <a:schemeClr val="tx1"/>
                </a:solidFill>
              </a:rPr>
              <a:t>των δημοσίων υπηρεσιών </a:t>
            </a:r>
            <a:endParaRPr lang="el-GR" sz="2400" dirty="0" smtClean="0">
              <a:solidFill>
                <a:schemeClr val="tx1"/>
              </a:solidFill>
            </a:endParaRPr>
          </a:p>
          <a:p>
            <a:pPr marL="594900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endParaRPr lang="el-GR" sz="2400" dirty="0">
              <a:solidFill>
                <a:schemeClr val="tx1"/>
              </a:solidFill>
            </a:endParaRPr>
          </a:p>
          <a:p>
            <a:pPr>
              <a:defRPr/>
            </a:pPr>
            <a:endParaRPr lang="el-GR" sz="2400" dirty="0"/>
          </a:p>
        </p:txBody>
      </p:sp>
      <p:sp>
        <p:nvSpPr>
          <p:cNvPr id="4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A022EB-CA5D-487D-B260-074039DD8800}" type="slidenum">
              <a:rPr lang="el-GR" smtClean="0"/>
              <a:pPr>
                <a:defRPr/>
              </a:pPr>
              <a:t>2</a:t>
            </a:fld>
            <a:endParaRPr lang="el-GR" dirty="0"/>
          </a:p>
        </p:txBody>
      </p:sp>
      <p:pic>
        <p:nvPicPr>
          <p:cNvPr id="11" name="Εικόνα 10">
            <a:extLst>
              <a:ext uri="{FF2B5EF4-FFF2-40B4-BE49-F238E27FC236}">
                <a16:creationId xmlns:a16="http://schemas.microsoft.com/office/drawing/2014/main" xmlns="" id="{E4D334EB-825D-404C-809F-5EA38C4C791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6237312"/>
            <a:ext cx="1640704" cy="87971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FFC000"/>
                </a:solidFill>
              </a:rPr>
              <a:t>Επικοινωνήστε με το ΙΝΕΠ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547664" y="1772816"/>
            <a:ext cx="6696075" cy="4176464"/>
          </a:xfrm>
        </p:spPr>
        <p:txBody>
          <a:bodyPr/>
          <a:lstStyle/>
          <a:p>
            <a:pPr marL="0" indent="0" algn="just" eaLnBrk="1" hangingPunct="1">
              <a:lnSpc>
                <a:spcPct val="150000"/>
              </a:lnSpc>
              <a:defRPr/>
            </a:pPr>
            <a:r>
              <a:rPr lang="el-GR" sz="2400" b="1" dirty="0" smtClean="0"/>
              <a:t>Ταχυδρομική Διεύθυνση: Πειραιώς </a:t>
            </a:r>
            <a:r>
              <a:rPr lang="en-US" sz="2400" b="1" dirty="0" smtClean="0"/>
              <a:t>211</a:t>
            </a:r>
            <a:r>
              <a:rPr lang="el-GR" sz="2400" b="1" dirty="0" smtClean="0"/>
              <a:t>, Ταύρος</a:t>
            </a:r>
            <a:endParaRPr lang="en-US" sz="2400" b="1" dirty="0" smtClean="0"/>
          </a:p>
          <a:p>
            <a:pPr marL="0" indent="0" algn="just" eaLnBrk="1" hangingPunct="1">
              <a:lnSpc>
                <a:spcPct val="150000"/>
              </a:lnSpc>
              <a:defRPr/>
            </a:pPr>
            <a:r>
              <a:rPr lang="el-GR" sz="2400" b="1" dirty="0" smtClean="0"/>
              <a:t> Τηλέφωνα</a:t>
            </a:r>
            <a:r>
              <a:rPr lang="en-US" sz="2400" b="1" dirty="0" smtClean="0"/>
              <a:t>: </a:t>
            </a:r>
            <a:r>
              <a:rPr lang="en-US" sz="2000" b="1" dirty="0" smtClean="0"/>
              <a:t>213</a:t>
            </a:r>
            <a:r>
              <a:rPr lang="el-GR" sz="2000" b="1" dirty="0" smtClean="0"/>
              <a:t> </a:t>
            </a:r>
            <a:r>
              <a:rPr lang="en-US" sz="2000" b="1" dirty="0" smtClean="0"/>
              <a:t>1306</a:t>
            </a:r>
            <a:r>
              <a:rPr lang="el-GR" sz="2000" b="1" dirty="0" smtClean="0"/>
              <a:t> 269</a:t>
            </a:r>
            <a:r>
              <a:rPr lang="en-US" sz="2000" b="1" dirty="0" smtClean="0"/>
              <a:t>, </a:t>
            </a:r>
            <a:r>
              <a:rPr lang="en-US" sz="2000" b="1" dirty="0"/>
              <a:t>213</a:t>
            </a:r>
            <a:r>
              <a:rPr lang="el-GR" sz="2000" b="1" dirty="0"/>
              <a:t> </a:t>
            </a:r>
            <a:r>
              <a:rPr lang="en-US" sz="2000" b="1" dirty="0"/>
              <a:t>1306 </a:t>
            </a:r>
            <a:r>
              <a:rPr lang="en-US" sz="2000" b="1" dirty="0" smtClean="0"/>
              <a:t>396</a:t>
            </a:r>
            <a:endParaRPr lang="en-US" sz="2000" b="1" dirty="0"/>
          </a:p>
          <a:p>
            <a:pPr marL="0" indent="0" algn="just" eaLnBrk="1" hangingPunct="1">
              <a:lnSpc>
                <a:spcPct val="150000"/>
              </a:lnSpc>
              <a:defRPr/>
            </a:pPr>
            <a:r>
              <a:rPr lang="el-GR" sz="2400" b="1" dirty="0" err="1" smtClean="0"/>
              <a:t>Τηλεμοιοτυπία</a:t>
            </a:r>
            <a:r>
              <a:rPr lang="en-US" sz="2400" b="1" dirty="0" smtClean="0"/>
              <a:t>: </a:t>
            </a:r>
            <a:r>
              <a:rPr lang="en-US" sz="2000" b="1" dirty="0" smtClean="0"/>
              <a:t>213</a:t>
            </a:r>
            <a:r>
              <a:rPr lang="el-GR" sz="2000" b="1" dirty="0" smtClean="0"/>
              <a:t> </a:t>
            </a:r>
            <a:r>
              <a:rPr lang="en-US" sz="2000" b="1" dirty="0" smtClean="0"/>
              <a:t>1306</a:t>
            </a:r>
            <a:r>
              <a:rPr lang="el-GR" sz="2000" b="1" dirty="0" smtClean="0"/>
              <a:t> </a:t>
            </a:r>
            <a:r>
              <a:rPr lang="en-US" sz="2000" b="1" dirty="0" smtClean="0"/>
              <a:t>304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el-GR" sz="2400" b="1" dirty="0" smtClean="0"/>
              <a:t> Ιστότοπος</a:t>
            </a:r>
            <a:r>
              <a:rPr lang="en-US" sz="2400" b="1" dirty="0" smtClean="0"/>
              <a:t>: </a:t>
            </a:r>
            <a:r>
              <a:rPr lang="en-US" sz="2400" b="1" dirty="0" smtClean="0">
                <a:solidFill>
                  <a:srgbClr val="FFC000"/>
                </a:solidFill>
                <a:hlinkClick r:id="rId2"/>
              </a:rPr>
              <a:t>www.ekdd.gr</a:t>
            </a:r>
            <a:r>
              <a:rPr lang="en-US" sz="2400" b="1" dirty="0" smtClean="0">
                <a:solidFill>
                  <a:srgbClr val="FFC000"/>
                </a:solidFill>
              </a:rPr>
              <a:t> </a:t>
            </a:r>
            <a:r>
              <a:rPr lang="en-US" sz="2400" b="1" dirty="0" smtClean="0"/>
              <a:t> </a:t>
            </a:r>
          </a:p>
          <a:p>
            <a:pPr>
              <a:lnSpc>
                <a:spcPct val="150000"/>
              </a:lnSpc>
              <a:defRPr/>
            </a:pPr>
            <a:r>
              <a:rPr lang="el-GR" sz="2400" b="1" dirty="0" smtClean="0"/>
              <a:t>Στείλτε μήνυμα στην ηλεκτρονική διεύθυνση </a:t>
            </a:r>
            <a:r>
              <a:rPr lang="el-GR" sz="2400" b="1" dirty="0" smtClean="0">
                <a:hlinkClick r:id="rId3"/>
              </a:rPr>
              <a:t>inep@ekdd.gr</a:t>
            </a:r>
            <a:endParaRPr lang="el-GR" sz="2400" b="1" dirty="0" smtClean="0"/>
          </a:p>
          <a:p>
            <a:pPr marL="0" indent="0" eaLnBrk="1" hangingPunct="1">
              <a:lnSpc>
                <a:spcPct val="150000"/>
              </a:lnSpc>
              <a:buFont typeface="Arial" charset="0"/>
              <a:buNone/>
              <a:defRPr/>
            </a:pPr>
            <a:endParaRPr lang="el-GR" sz="2400" b="1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A022EB-CA5D-487D-B260-074039DD8800}" type="slidenum">
              <a:rPr lang="el-GR" smtClean="0"/>
              <a:pPr>
                <a:defRPr/>
              </a:pPr>
              <a:t>20</a:t>
            </a:fld>
            <a:endParaRPr lang="el-GR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E4D334EB-825D-404C-809F-5EA38C4C791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6237312"/>
            <a:ext cx="1640704" cy="87971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7 - Τίτλος"/>
          <p:cNvSpPr>
            <a:spLocks noGrp="1"/>
          </p:cNvSpPr>
          <p:nvPr>
            <p:ph type="ctrTitle"/>
          </p:nvPr>
        </p:nvSpPr>
        <p:spPr>
          <a:xfrm>
            <a:off x="1403648" y="4328580"/>
            <a:ext cx="6711950" cy="863600"/>
          </a:xfrm>
        </p:spPr>
        <p:txBody>
          <a:bodyPr/>
          <a:lstStyle/>
          <a:p>
            <a:r>
              <a:rPr lang="el-GR" sz="3200" dirty="0" smtClean="0"/>
              <a:t>Ευχαριστούμε εκ των προτέρων για την συνεργασία!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786188" y="4857750"/>
            <a:ext cx="4772025" cy="104298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1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22535" name="7 - Τίτλος"/>
          <p:cNvSpPr txBox="1">
            <a:spLocks/>
          </p:cNvSpPr>
          <p:nvPr/>
        </p:nvSpPr>
        <p:spPr bwMode="auto">
          <a:xfrm>
            <a:off x="899592" y="2162119"/>
            <a:ext cx="7308850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l-GR" sz="24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Ευελπιστούμε να αξιοποιήσετε με τον καλύτερο τρόπο την ευκαιρία που σας </a:t>
            </a:r>
            <a:r>
              <a:rPr lang="el-GR" sz="24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δίνεται </a:t>
            </a:r>
            <a:r>
              <a:rPr lang="el-GR" sz="24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για επιμόρφωση και συνεργασία μέσα από την συγκεκριμένη επιμορφωτική δράση για την προσωπική σας ανάπτυξη και την επαγγελματική σας </a:t>
            </a:r>
            <a:r>
              <a:rPr lang="el-GR" sz="24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εξέλιξη. </a:t>
            </a:r>
            <a:endParaRPr lang="el-GR" sz="2400" b="1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1 - Τίτλος"/>
          <p:cNvSpPr txBox="1">
            <a:spLocks/>
          </p:cNvSpPr>
          <p:nvPr/>
        </p:nvSpPr>
        <p:spPr bwMode="auto">
          <a:xfrm>
            <a:off x="400534" y="30620"/>
            <a:ext cx="3955442" cy="1670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l-G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Εικόνα 8" descr="C:\Users\vrettakou\Desktop\TMHMA ΕΠΙΚΟΙΝΩΝΙΑΣ, ΔΙΕΘΝΩΝ Κ ΔΗΜΟΣΙΩΝ ΣΧΕΣΕΩΝ\ΠΡΟΤΥΠΑ ΕΝΤΥΠΑ\logo_ekdda_up_down (2)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110" y="116632"/>
            <a:ext cx="2305050" cy="121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Εικόνα 9">
            <a:extLst>
              <a:ext uri="{FF2B5EF4-FFF2-40B4-BE49-F238E27FC236}">
                <a16:creationId xmlns:a16="http://schemas.microsoft.com/office/drawing/2014/main" xmlns="" id="{E4D334EB-825D-404C-809F-5EA38C4C791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6237312"/>
            <a:ext cx="1640704" cy="87971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- TextBox"/>
          <p:cNvSpPr txBox="1">
            <a:spLocks noChangeArrowheads="1"/>
          </p:cNvSpPr>
          <p:nvPr/>
        </p:nvSpPr>
        <p:spPr bwMode="auto">
          <a:xfrm>
            <a:off x="611560" y="404664"/>
            <a:ext cx="81438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altLang="el-GR" sz="4000" b="1" dirty="0">
                <a:solidFill>
                  <a:srgbClr val="FFC000"/>
                </a:solidFill>
                <a:latin typeface="Calibri" pitchFamily="34" charset="0"/>
              </a:rPr>
              <a:t>Δ</a:t>
            </a:r>
            <a:r>
              <a:rPr lang="el-GR" altLang="el-GR" sz="4000" b="1" dirty="0" smtClean="0">
                <a:solidFill>
                  <a:srgbClr val="FFC000"/>
                </a:solidFill>
                <a:latin typeface="Calibri" pitchFamily="34" charset="0"/>
              </a:rPr>
              <a:t>ομή </a:t>
            </a:r>
            <a:r>
              <a:rPr lang="el-GR" altLang="el-GR" sz="4000" b="1" dirty="0">
                <a:solidFill>
                  <a:srgbClr val="FFC000"/>
                </a:solidFill>
                <a:latin typeface="Calibri" pitchFamily="34" charset="0"/>
              </a:rPr>
              <a:t>του ΕΚΔΔΑ</a:t>
            </a:r>
          </a:p>
        </p:txBody>
      </p:sp>
      <p:sp>
        <p:nvSpPr>
          <p:cNvPr id="4" name="3 - TextBox"/>
          <p:cNvSpPr txBox="1"/>
          <p:nvPr/>
        </p:nvSpPr>
        <p:spPr>
          <a:xfrm>
            <a:off x="611560" y="2204864"/>
            <a:ext cx="8064896" cy="2862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57188" indent="-357188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</a:t>
            </a: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θνική </a:t>
            </a:r>
            <a:r>
              <a:rPr lang="el-G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</a:t>
            </a: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χολή </a:t>
            </a:r>
            <a:r>
              <a:rPr lang="el-G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</a:t>
            </a: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ημόσιας </a:t>
            </a:r>
            <a:r>
              <a:rPr lang="el-G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</a:t>
            </a: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ιοίκησης και </a:t>
            </a:r>
            <a:r>
              <a:rPr lang="el-G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</a:t>
            </a: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υτοδιοίκησης (Ε.Σ.Δ.Δ.Α.)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Ιν</a:t>
            </a: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στιτούτο </a:t>
            </a:r>
            <a:r>
              <a:rPr lang="el-G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</a:t>
            </a: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ιμόρφωσης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ΙΝ.ΕΠ)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Μο</a:t>
            </a: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νάδα </a:t>
            </a:r>
            <a:r>
              <a:rPr lang="el-G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Τε</a:t>
            </a: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κμηρίωσης και </a:t>
            </a:r>
            <a:r>
              <a:rPr lang="el-G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</a:t>
            </a: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αινοτομιών (ΜΟ.ΤΕ.Κ)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Διοικητικές Υπηρεσίες</a:t>
            </a:r>
            <a:endParaRPr lang="el-G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A022EB-CA5D-487D-B260-074039DD8800}" type="slidenum">
              <a:rPr lang="el-GR" smtClean="0"/>
              <a:pPr>
                <a:defRPr/>
              </a:pPr>
              <a:t>3</a:t>
            </a:fld>
            <a:endParaRPr lang="el-GR" dirty="0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xmlns="" id="{E4D334EB-825D-404C-809F-5EA38C4C791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6237312"/>
            <a:ext cx="1640704" cy="87971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864096"/>
          </a:xfrm>
        </p:spPr>
        <p:txBody>
          <a:bodyPr/>
          <a:lstStyle/>
          <a:p>
            <a:r>
              <a:rPr lang="el-GR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 Ινστιτούτο Επιμόρφωσης </a:t>
            </a:r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(IN</a:t>
            </a:r>
            <a:r>
              <a:rPr lang="el-GR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</a:t>
            </a:r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l-GR" dirty="0">
              <a:solidFill>
                <a:srgbClr val="FFC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756150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l-GR" sz="2400" dirty="0" smtClean="0"/>
              <a:t>Η επιμόρφωση των στελεχών της δημόσιας διοίκησης και της τοπικής αυτοδιοίκησης σχεδιάζεται και υλοποιείται από το Ινστιτούτο Επιμόρφωσης και την </a:t>
            </a:r>
            <a:r>
              <a:rPr lang="el-GR" sz="2400" dirty="0" smtClean="0">
                <a:solidFill>
                  <a:srgbClr val="FFC000"/>
                </a:solidFill>
              </a:rPr>
              <a:t>αποκεντρωμένη δομή </a:t>
            </a:r>
            <a:r>
              <a:rPr lang="el-GR" sz="2400" dirty="0" smtClean="0"/>
              <a:t>του στη Θεσσαλονίκη (</a:t>
            </a:r>
            <a:r>
              <a:rPr lang="el-GR" sz="2400" dirty="0" smtClean="0">
                <a:solidFill>
                  <a:srgbClr val="FFC000"/>
                </a:solidFill>
              </a:rPr>
              <a:t>ΠΙΝΕΠΘ</a:t>
            </a:r>
            <a:r>
              <a:rPr lang="el-GR" sz="2400" dirty="0" smtClean="0"/>
              <a:t>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l-GR" sz="2400" dirty="0" smtClean="0"/>
              <a:t>Η πλειονότητα των επιμορφωτικών προγραμμάτων είναι  </a:t>
            </a:r>
            <a:r>
              <a:rPr lang="el-GR" sz="2400" dirty="0" smtClean="0">
                <a:solidFill>
                  <a:srgbClr val="FFC000"/>
                </a:solidFill>
              </a:rPr>
              <a:t>πιστοποιημένα</a:t>
            </a:r>
            <a:r>
              <a:rPr lang="el-GR" sz="2400" dirty="0" smtClean="0"/>
              <a:t> και προκύπτουν από </a:t>
            </a:r>
            <a:r>
              <a:rPr lang="el-GR" sz="2400" dirty="0" smtClean="0">
                <a:solidFill>
                  <a:srgbClr val="FFC000"/>
                </a:solidFill>
              </a:rPr>
              <a:t>επιχειρησιακά σχέδια εκπαίδευσης</a:t>
            </a:r>
            <a:r>
              <a:rPr lang="el-GR" sz="2400" dirty="0" smtClean="0"/>
              <a:t> που κατατίθενται στην  «</a:t>
            </a:r>
            <a:r>
              <a:rPr lang="el-GR" sz="2000" b="1" dirty="0" smtClean="0">
                <a:cs typeface="Times New Roman" panose="02020603050405020304" pitchFamily="18" charset="0"/>
              </a:rPr>
              <a:t>ΗΛΕΚΤΡΟΝΙΚΗ </a:t>
            </a:r>
            <a:r>
              <a:rPr lang="el-GR" sz="2000" b="1" dirty="0">
                <a:cs typeface="Times New Roman" panose="02020603050405020304" pitchFamily="18" charset="0"/>
              </a:rPr>
              <a:t>ΥΠΗΡΕΣΙΑ ΥΠΟΒΟΛΗΣ ΑΙΤΗΜΑΤΩΝ ΕΚΠΑΙΔΕΥΣΗΣ ΓΙΑ ΟΡΓΑΝΙΚΕΣ ΜΟΝΑΔΕΣ </a:t>
            </a:r>
            <a:r>
              <a:rPr lang="el-GR" sz="2000" b="1" dirty="0" smtClean="0">
                <a:cs typeface="Times New Roman" panose="02020603050405020304" pitchFamily="18" charset="0"/>
              </a:rPr>
              <a:t>ΕΚΠΑΙΔΕΥΣΗΣ»</a:t>
            </a: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b="1" dirty="0" smtClean="0"/>
              <a:t>ή/και </a:t>
            </a:r>
            <a:r>
              <a:rPr lang="el-GR" sz="2400" dirty="0" smtClean="0"/>
              <a:t>μέσω διμερών προγραμματικών συμφωνιών συνεργασίας</a:t>
            </a:r>
            <a:endParaRPr lang="el-GR" sz="2400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el-GR" sz="2400" dirty="0" smtClean="0"/>
              <a:t>Εκπαιδεύονται κατά μέσο όρο </a:t>
            </a:r>
            <a:r>
              <a:rPr lang="el-GR" sz="2400" dirty="0" smtClean="0">
                <a:solidFill>
                  <a:srgbClr val="FFC000"/>
                </a:solidFill>
              </a:rPr>
              <a:t>35.000</a:t>
            </a:r>
            <a:r>
              <a:rPr lang="el-GR" sz="2400" dirty="0" smtClean="0"/>
              <a:t> στελέχη της Δημόσιας Διοίκησης και Αυτοδιοίκησης ετησίως</a:t>
            </a:r>
          </a:p>
          <a:p>
            <a:endParaRPr lang="el-GR" sz="24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A022EB-CA5D-487D-B260-074039DD8800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E4D334EB-825D-404C-809F-5EA38C4C791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6237312"/>
            <a:ext cx="1640704" cy="87971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- Τίτλος"/>
          <p:cNvSpPr>
            <a:spLocks noGrp="1"/>
          </p:cNvSpPr>
          <p:nvPr>
            <p:ph type="title"/>
          </p:nvPr>
        </p:nvSpPr>
        <p:spPr>
          <a:xfrm>
            <a:off x="666368" y="260648"/>
            <a:ext cx="8100392" cy="649288"/>
          </a:xfrm>
        </p:spPr>
        <p:txBody>
          <a:bodyPr/>
          <a:lstStyle/>
          <a:p>
            <a:pPr>
              <a:defRPr/>
            </a:pPr>
            <a:r>
              <a:rPr lang="el-GR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Θεματικοί τομείς ΙΝΕΠ</a:t>
            </a:r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A022EB-CA5D-487D-B260-074039DD8800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  <p:sp>
        <p:nvSpPr>
          <p:cNvPr id="2" name="Έλλειψη 1"/>
          <p:cNvSpPr/>
          <p:nvPr/>
        </p:nvSpPr>
        <p:spPr>
          <a:xfrm>
            <a:off x="240263" y="1004684"/>
            <a:ext cx="3188669" cy="172819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1600" dirty="0" smtClean="0"/>
              <a:t>ΔΗΜΟΣΙΑ ΔΙΟΙΚΗΣΗ &amp; ΔΙΑΚΥΒΕΡΝΗΣΗ</a:t>
            </a:r>
            <a:endParaRPr lang="el-GR" sz="1600" dirty="0"/>
          </a:p>
        </p:txBody>
      </p:sp>
      <p:sp>
        <p:nvSpPr>
          <p:cNvPr id="5" name="Έλλειψη 4"/>
          <p:cNvSpPr/>
          <p:nvPr/>
        </p:nvSpPr>
        <p:spPr>
          <a:xfrm>
            <a:off x="3758781" y="1215392"/>
            <a:ext cx="2736304" cy="12954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1600" dirty="0" smtClean="0"/>
              <a:t>ΠΛΗΡΟΦΟΡΙΚΗ &amp; ΨΗΦΙΑΚΕΣ ΥΠΗΡΕΣΙΕΣ</a:t>
            </a:r>
            <a:endParaRPr lang="el-GR" sz="1600" dirty="0"/>
          </a:p>
        </p:txBody>
      </p:sp>
      <p:sp>
        <p:nvSpPr>
          <p:cNvPr id="6" name="Έλλειψη 5"/>
          <p:cNvSpPr/>
          <p:nvPr/>
        </p:nvSpPr>
        <p:spPr>
          <a:xfrm>
            <a:off x="6677894" y="1183642"/>
            <a:ext cx="2466106" cy="132715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1600" dirty="0"/>
              <a:t>ΒΙΩΣΙΜΗ ΑΝΑΠΤΥΞΗ</a:t>
            </a:r>
          </a:p>
        </p:txBody>
      </p:sp>
      <p:sp>
        <p:nvSpPr>
          <p:cNvPr id="9" name="Έλλειψη 8"/>
          <p:cNvSpPr/>
          <p:nvPr/>
        </p:nvSpPr>
        <p:spPr>
          <a:xfrm>
            <a:off x="2339753" y="2510792"/>
            <a:ext cx="2664296" cy="178120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1600" dirty="0"/>
              <a:t>ΟΙΚΟΝΟΜΙΑ &amp; ΔΗΜΟΣΙΟΝΟΜΙΚΗ ΠΟΛΙΤΙΚΗ</a:t>
            </a:r>
          </a:p>
        </p:txBody>
      </p:sp>
      <p:sp>
        <p:nvSpPr>
          <p:cNvPr id="10" name="Έλλειψη 9"/>
          <p:cNvSpPr/>
          <p:nvPr/>
        </p:nvSpPr>
        <p:spPr>
          <a:xfrm>
            <a:off x="5220073" y="2708876"/>
            <a:ext cx="2690874" cy="143973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1600" dirty="0" smtClean="0"/>
              <a:t>ΑΝΘΡΩΠΙΝΑ ΔΙΚΑΙΩΜΑΤΑ &amp; ΚΟΙΝΩΝΙΚΗ ΠΟΛΙΤΙΚΗ</a:t>
            </a:r>
            <a:endParaRPr lang="el-GR" sz="1600" dirty="0"/>
          </a:p>
        </p:txBody>
      </p:sp>
      <p:sp>
        <p:nvSpPr>
          <p:cNvPr id="11" name="Έλλειψη 10"/>
          <p:cNvSpPr/>
          <p:nvPr/>
        </p:nvSpPr>
        <p:spPr>
          <a:xfrm>
            <a:off x="1403648" y="4488895"/>
            <a:ext cx="2736304" cy="144145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1600" dirty="0" smtClean="0"/>
              <a:t>ΠΟΛΙΤΙΣΤΙΚΗ &amp; ΤΟΥΡΙΣΤΙΚΗ ΑΝΑΠΤΥΞΗ</a:t>
            </a:r>
            <a:endParaRPr lang="el-GR" sz="1600" dirty="0"/>
          </a:p>
        </p:txBody>
      </p:sp>
      <p:sp>
        <p:nvSpPr>
          <p:cNvPr id="12" name="Έλλειψη 11"/>
          <p:cNvSpPr/>
          <p:nvPr/>
        </p:nvSpPr>
        <p:spPr>
          <a:xfrm>
            <a:off x="5580112" y="4436341"/>
            <a:ext cx="2736304" cy="144145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1600" dirty="0"/>
              <a:t>ΕΙΣΑΓΩΓΙΚΗ ΕΚΠΑΙΔΕΥΣΗ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- Τίτλος"/>
          <p:cNvSpPr>
            <a:spLocks noGrp="1"/>
          </p:cNvSpPr>
          <p:nvPr>
            <p:ph type="title"/>
          </p:nvPr>
        </p:nvSpPr>
        <p:spPr>
          <a:xfrm>
            <a:off x="539552" y="332655"/>
            <a:ext cx="8229600" cy="1080219"/>
          </a:xfrm>
        </p:spPr>
        <p:txBody>
          <a:bodyPr/>
          <a:lstStyle/>
          <a:p>
            <a:pPr>
              <a:defRPr/>
            </a:pPr>
            <a:r>
              <a:rPr lang="el-GR" sz="3200" b="1" dirty="0" smtClean="0">
                <a:solidFill>
                  <a:srgbClr val="FFC000"/>
                </a:solidFill>
              </a:rPr>
              <a:t>Συντελεστές εξασφάλισης ποιότητας στην παρεχόμενη επιμόρφωση του ΙΝΕΠ</a:t>
            </a:r>
            <a:endParaRPr lang="en-US" sz="3200" b="1" dirty="0" smtClean="0">
              <a:solidFill>
                <a:srgbClr val="FFC000"/>
              </a:solidFill>
            </a:endParaRPr>
          </a:p>
        </p:txBody>
      </p:sp>
      <p:sp>
        <p:nvSpPr>
          <p:cNvPr id="13315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1340769"/>
            <a:ext cx="8449661" cy="5328591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l-GR" altLang="el-GR" sz="2200" dirty="0" smtClean="0"/>
              <a:t>Καθιέρωση σύγχρονου συστήματος </a:t>
            </a:r>
            <a:r>
              <a:rPr lang="el-GR" altLang="el-GR" sz="2200" dirty="0" smtClean="0">
                <a:solidFill>
                  <a:srgbClr val="FFC000"/>
                </a:solidFill>
              </a:rPr>
              <a:t>Ανίχνευσης Εκπαιδευτικών </a:t>
            </a:r>
            <a:r>
              <a:rPr lang="el-GR" altLang="el-GR" sz="2200" dirty="0" smtClean="0">
                <a:solidFill>
                  <a:srgbClr val="FFC000"/>
                </a:solidFill>
              </a:rPr>
              <a:t>Αναγκών</a:t>
            </a:r>
            <a:r>
              <a:rPr lang="el-GR" altLang="el-GR" sz="2200" dirty="0" smtClean="0"/>
              <a:t>.</a:t>
            </a:r>
            <a:r>
              <a:rPr lang="el-GR" sz="2200" dirty="0" smtClean="0">
                <a:solidFill>
                  <a:srgbClr val="EE7E1B"/>
                </a:solidFill>
              </a:rPr>
              <a:t> </a:t>
            </a:r>
            <a:r>
              <a:rPr lang="el-GR" sz="2200" dirty="0" smtClean="0">
                <a:solidFill>
                  <a:schemeClr val="tx1"/>
                </a:solidFill>
              </a:rPr>
              <a:t>Η </a:t>
            </a:r>
            <a:r>
              <a:rPr lang="el-GR" sz="2200" dirty="0">
                <a:solidFill>
                  <a:schemeClr val="tx1"/>
                </a:solidFill>
              </a:rPr>
              <a:t>ανίχνευση των εκπαιδευτικών αναγκών </a:t>
            </a:r>
            <a:r>
              <a:rPr lang="el-GR" sz="2200" dirty="0" smtClean="0">
                <a:solidFill>
                  <a:schemeClr val="tx1"/>
                </a:solidFill>
              </a:rPr>
              <a:t>έχει στόχο η </a:t>
            </a:r>
            <a:r>
              <a:rPr lang="el-GR" sz="2200" dirty="0">
                <a:solidFill>
                  <a:schemeClr val="tx1"/>
                </a:solidFill>
              </a:rPr>
              <a:t>επιμορφωτική παρέμβαση </a:t>
            </a:r>
            <a:r>
              <a:rPr lang="el-GR" sz="2200" dirty="0">
                <a:solidFill>
                  <a:srgbClr val="FFC000"/>
                </a:solidFill>
              </a:rPr>
              <a:t>να ανταποκρίνεται στις εξατομικευμένες ανάγκες των υπαλλήλων και να συνδέεται με τους επιχειρησιακούς στόχους </a:t>
            </a:r>
            <a:r>
              <a:rPr lang="el-GR" sz="2200" dirty="0">
                <a:solidFill>
                  <a:schemeClr val="tx1"/>
                </a:solidFill>
              </a:rPr>
              <a:t>και τις οργανωσιακές αλλαγές </a:t>
            </a:r>
            <a:r>
              <a:rPr lang="el-GR" sz="2200" dirty="0" smtClean="0">
                <a:solidFill>
                  <a:schemeClr val="tx1"/>
                </a:solidFill>
              </a:rPr>
              <a:t>του φορέα </a:t>
            </a:r>
            <a:r>
              <a:rPr lang="el-GR" sz="2200" dirty="0">
                <a:solidFill>
                  <a:schemeClr val="tx1"/>
                </a:solidFill>
              </a:rPr>
              <a:t>του δημοσίου.</a:t>
            </a:r>
            <a:endParaRPr lang="el-GR" altLang="el-GR" sz="2200" dirty="0" smtClean="0">
              <a:solidFill>
                <a:schemeClr val="tx1"/>
              </a:solidFill>
            </a:endParaRP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l-GR" altLang="el-GR" sz="2200" dirty="0" smtClean="0"/>
              <a:t>Δημιουργία </a:t>
            </a:r>
            <a:r>
              <a:rPr lang="el-GR" altLang="el-GR" sz="2200" dirty="0" smtClean="0">
                <a:solidFill>
                  <a:srgbClr val="FFC000"/>
                </a:solidFill>
              </a:rPr>
              <a:t>Δικτύου Πυρήνων Εκπαίδευσης </a:t>
            </a:r>
            <a:r>
              <a:rPr lang="el-GR" altLang="el-GR" sz="2200" dirty="0" smtClean="0"/>
              <a:t>στα Υπουργεία με τη συγκρότηση  των Εσωτερικών Ομάδων Επιμορφωτών και των Ομάδων Ειδικών Επιστημόνων στις Περιφέρειες, στους Δήμους και τα ΝΠΔΔ.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l-GR" altLang="el-GR" sz="2200" dirty="0" smtClean="0">
                <a:solidFill>
                  <a:srgbClr val="FFC000"/>
                </a:solidFill>
              </a:rPr>
              <a:t>Αξιολόγηση- Αποτίμηση </a:t>
            </a:r>
            <a:r>
              <a:rPr lang="el-GR" altLang="el-GR" sz="2200" dirty="0" smtClean="0"/>
              <a:t>της Επιμόρφωσης .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l-GR" altLang="el-GR" sz="2200" dirty="0" smtClean="0"/>
              <a:t>Καθιέρωση </a:t>
            </a:r>
            <a:r>
              <a:rPr lang="el-GR" altLang="el-GR" sz="2200" dirty="0" smtClean="0">
                <a:solidFill>
                  <a:srgbClr val="FFC000"/>
                </a:solidFill>
              </a:rPr>
              <a:t>Ατομικού Δελτίου Εκπαίδευσης </a:t>
            </a:r>
            <a:r>
              <a:rPr lang="el-GR" altLang="el-GR" sz="2200" dirty="0" smtClean="0"/>
              <a:t>και αυτοματοποίηση της διαδικασίας λήψης δικαιολογητικών παρακολούθησης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q"/>
            </a:pPr>
            <a:endParaRPr lang="el-GR" altLang="el-GR" sz="2200" dirty="0" smtClean="0"/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q"/>
            </a:pPr>
            <a:endParaRPr lang="el-GR" altLang="el-GR" sz="2200" i="1" dirty="0" smtClean="0"/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endParaRPr lang="en-US" altLang="el-GR" sz="2200" i="1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A022EB-CA5D-487D-B260-074039DD8800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E4D334EB-825D-404C-809F-5EA38C4C791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6237312"/>
            <a:ext cx="1640704" cy="87971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- Τίτλος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l-GR" sz="3600" b="1" i="1" dirty="0" smtClean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Διαδικασία της υλοποίησης της επιμόρφωσης από το ΙΝΕΠ</a:t>
            </a:r>
            <a:endParaRPr lang="el-GR" sz="3600" b="1" i="1" dirty="0">
              <a:solidFill>
                <a:srgbClr val="FFC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A022EB-CA5D-487D-B260-074039DD8800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  <p:sp>
        <p:nvSpPr>
          <p:cNvPr id="7" name="2 - Θέση περιεχομένου"/>
          <p:cNvSpPr txBox="1">
            <a:spLocks/>
          </p:cNvSpPr>
          <p:nvPr/>
        </p:nvSpPr>
        <p:spPr bwMode="auto">
          <a:xfrm>
            <a:off x="611188" y="2636912"/>
            <a:ext cx="8064500" cy="4321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ts val="600"/>
              </a:spcBef>
              <a:defRPr/>
            </a:pPr>
            <a:endParaRPr lang="el-GR" sz="2000" dirty="0">
              <a:latin typeface="+mn-lt"/>
              <a:cs typeface="+mn-cs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6636" y="1989420"/>
            <a:ext cx="9107364" cy="440120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marL="685800" lvl="1" indent="-228600" algn="just" eaLnBrk="0" hangingPunct="0">
              <a:lnSpc>
                <a:spcPct val="200000"/>
              </a:lnSpc>
            </a:pPr>
            <a:r>
              <a:rPr lang="el-GR" altLang="el-GR" sz="2800" dirty="0" smtClean="0">
                <a:solidFill>
                  <a:schemeClr val="tx1"/>
                </a:solidFill>
                <a:cs typeface="Times New Roman" pitchFamily="18" charset="0"/>
              </a:rPr>
              <a:t>Ενέργειες από τις/τους ενδιαφερόμενες/ους:</a:t>
            </a:r>
            <a:endParaRPr lang="el-GR" altLang="el-GR" sz="2800" dirty="0">
              <a:solidFill>
                <a:schemeClr val="tx1"/>
              </a:solidFill>
              <a:cs typeface="Times New Roman" pitchFamily="18" charset="0"/>
            </a:endParaRPr>
          </a:p>
          <a:p>
            <a:pPr marL="800100" lvl="1" indent="-342900" eaLnBrk="0" hangingPunct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l-GR" altLang="el-GR" sz="2800" dirty="0">
                <a:solidFill>
                  <a:schemeClr val="tx1"/>
                </a:solidFill>
                <a:cs typeface="Times New Roman" pitchFamily="18" charset="0"/>
              </a:rPr>
              <a:t>Υποβολή ατομικής αίτησης συμμετοχής σε επιμορφωτικό </a:t>
            </a:r>
            <a:r>
              <a:rPr lang="el-GR" altLang="el-GR" sz="2800" dirty="0" smtClean="0">
                <a:solidFill>
                  <a:schemeClr val="tx1"/>
                </a:solidFill>
                <a:cs typeface="Times New Roman" pitchFamily="18" charset="0"/>
              </a:rPr>
              <a:t>πρόγραμμα/δράση</a:t>
            </a:r>
            <a:endParaRPr lang="el-GR" altLang="el-GR" sz="2800" dirty="0">
              <a:solidFill>
                <a:schemeClr val="tx1"/>
              </a:solidFill>
              <a:cs typeface="Times New Roman" pitchFamily="18" charset="0"/>
            </a:endParaRPr>
          </a:p>
          <a:p>
            <a:pPr marL="800100" lvl="1" indent="-342900" eaLnBrk="0" hangingPunct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l-GR" altLang="el-GR" sz="2800" dirty="0">
                <a:solidFill>
                  <a:schemeClr val="tx1"/>
                </a:solidFill>
                <a:cs typeface="Times New Roman" pitchFamily="18" charset="0"/>
              </a:rPr>
              <a:t>Υποβολή υπηρεσιακού αιτήματος στην Εισαγωγική </a:t>
            </a:r>
            <a:r>
              <a:rPr lang="el-GR" altLang="el-GR" sz="2800" dirty="0" smtClean="0">
                <a:solidFill>
                  <a:schemeClr val="tx1"/>
                </a:solidFill>
                <a:cs typeface="Times New Roman" pitchFamily="18" charset="0"/>
              </a:rPr>
              <a:t>Εκπαίδευση</a:t>
            </a:r>
            <a:endParaRPr lang="el-GR" altLang="el-GR" sz="2800" dirty="0">
              <a:solidFill>
                <a:srgbClr val="484848"/>
              </a:solidFill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9512" y="1512365"/>
            <a:ext cx="89644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Ενέργειες από τους/τις ενδιαφερόμενους/ες και τις Δημόσιες Υπηρεσίες</a:t>
            </a:r>
            <a:endParaRPr lang="el-GR" sz="24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xmlns="" id="{E4D334EB-825D-404C-809F-5EA38C4C791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6237312"/>
            <a:ext cx="1640704" cy="87971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- Τίτλος"/>
          <p:cNvSpPr>
            <a:spLocks noGrp="1"/>
          </p:cNvSpPr>
          <p:nvPr>
            <p:ph type="title"/>
          </p:nvPr>
        </p:nvSpPr>
        <p:spPr>
          <a:xfrm>
            <a:off x="-108520" y="0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l-GR" sz="3600" b="1" i="1" dirty="0" smtClean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Διαδικασία της υλοποίησης της επιμόρφωσης από το ΙΝΕΠ</a:t>
            </a:r>
            <a:endParaRPr lang="el-GR" sz="3600" b="1" i="1" dirty="0">
              <a:solidFill>
                <a:srgbClr val="FFC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A022EB-CA5D-487D-B260-074039DD8800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79511" y="1677213"/>
            <a:ext cx="8640961" cy="5078313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marL="342900" indent="-342900" eaLnBrk="0" hangingPunct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altLang="el-GR" sz="2400" dirty="0" smtClean="0">
                <a:solidFill>
                  <a:schemeClr val="tx1"/>
                </a:solidFill>
                <a:cs typeface="Times New Roman" pitchFamily="18" charset="0"/>
              </a:rPr>
              <a:t>Ηλεκτρονική ενημέρωση επιλεγεισών/επιλεγέντων</a:t>
            </a:r>
            <a:endParaRPr lang="el-GR" altLang="el-GR" sz="2400" dirty="0">
              <a:solidFill>
                <a:schemeClr val="tx1"/>
              </a:solidFill>
              <a:cs typeface="Times New Roman" pitchFamily="18" charset="0"/>
            </a:endParaRPr>
          </a:p>
          <a:p>
            <a:pPr marL="342900" indent="-342900" eaLnBrk="0" hangingPunct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altLang="el-GR" sz="2400" dirty="0" smtClean="0">
                <a:solidFill>
                  <a:schemeClr val="tx1"/>
                </a:solidFill>
                <a:cs typeface="Times New Roman" pitchFamily="18" charset="0"/>
              </a:rPr>
              <a:t>Υποβολή ατομικού ερωτηματολογίου αξιολόγησης επιμορφωτικού προγράμματος από τις/τους εκπαιδευόμενες/ους</a:t>
            </a:r>
          </a:p>
          <a:p>
            <a:pPr marL="342900" indent="-342900" eaLnBrk="0" hangingPunct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altLang="el-GR" sz="2400" dirty="0" smtClean="0">
                <a:solidFill>
                  <a:schemeClr val="tx1"/>
                </a:solidFill>
                <a:cs typeface="Times New Roman" pitchFamily="18" charset="0"/>
              </a:rPr>
              <a:t>Υποβολή ερωτηματολογίου αξιολόγησης επιμορφωτικού προγράμματος από τις/τους εκπαιδεύτριες/εκπαιδευτές</a:t>
            </a:r>
          </a:p>
          <a:p>
            <a:pPr marL="342900" indent="-342900" eaLnBrk="0" hangingPunct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altLang="el-GR" sz="2400" dirty="0" smtClean="0">
                <a:solidFill>
                  <a:schemeClr val="tx1"/>
                </a:solidFill>
                <a:cs typeface="Times New Roman" pitchFamily="18" charset="0"/>
              </a:rPr>
              <a:t>Υποβολή ερωτηματολογίου αποτίμησης επιμορφωτικού προγράμματος από τις/τους εκπαιδευόμενες/ους </a:t>
            </a:r>
          </a:p>
          <a:p>
            <a:pPr marL="228600" indent="-228600" algn="just" eaLnBrk="0" hangingPunct="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l-GR" altLang="el-GR" sz="1200" dirty="0" smtClean="0">
              <a:solidFill>
                <a:schemeClr val="bg1"/>
              </a:solidFill>
              <a:cs typeface="Times New Roman" pitchFamily="18" charset="0"/>
            </a:endParaRPr>
          </a:p>
          <a:p>
            <a:pPr marL="228600" indent="-228600" algn="just" eaLnBrk="0" hangingPunct="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l-GR" altLang="el-GR" sz="1200" dirty="0">
              <a:solidFill>
                <a:srgbClr val="484848"/>
              </a:solidFill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27584" y="1224434"/>
            <a:ext cx="64589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Υλοποίηση Επιμόρφωσης  και Αξιολόγηση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xmlns="" id="{E4D334EB-825D-404C-809F-5EA38C4C791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6237312"/>
            <a:ext cx="1640704" cy="87971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- Τίτλος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el-GR" sz="3600" b="1" dirty="0" smtClean="0">
                <a:solidFill>
                  <a:srgbClr val="FFC000"/>
                </a:solidFill>
              </a:rPr>
              <a:t>Η Εθνική Σχολή Δημόσιας Διοίκησης και Αυτοδιοίκησης (ΕΣΔΔΑ)</a:t>
            </a:r>
          </a:p>
        </p:txBody>
      </p:sp>
      <p:sp>
        <p:nvSpPr>
          <p:cNvPr id="1536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349080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just"/>
            <a:r>
              <a:rPr lang="el-GR" sz="2400" dirty="0" smtClean="0"/>
              <a:t>Έχει προκύψει από την συνένωση της </a:t>
            </a:r>
            <a:r>
              <a:rPr lang="el-GR" sz="2400" dirty="0" smtClean="0">
                <a:solidFill>
                  <a:srgbClr val="FFC000"/>
                </a:solidFill>
              </a:rPr>
              <a:t>Εθνικής Σχολής Δημόσιας Διοίκησης </a:t>
            </a:r>
            <a:r>
              <a:rPr lang="el-GR" sz="2400" dirty="0" smtClean="0"/>
              <a:t>(ΕΣΔΔ) και της </a:t>
            </a:r>
            <a:r>
              <a:rPr lang="el-GR" sz="2400" dirty="0" smtClean="0">
                <a:solidFill>
                  <a:srgbClr val="FFC000"/>
                </a:solidFill>
              </a:rPr>
              <a:t>Εθνικής Σχολής Τοπικής Αυτοδιοίκησης </a:t>
            </a:r>
            <a:r>
              <a:rPr lang="el-GR" sz="2400" dirty="0" smtClean="0"/>
              <a:t>(ΕΣΤΑ)</a:t>
            </a:r>
          </a:p>
          <a:p>
            <a:pPr algn="just"/>
            <a:r>
              <a:rPr lang="el-GR" sz="2400" dirty="0" smtClean="0"/>
              <a:t>Αποστολή της είναι η </a:t>
            </a:r>
            <a:r>
              <a:rPr lang="el-GR" sz="2400" dirty="0" smtClean="0">
                <a:solidFill>
                  <a:srgbClr val="FFC000"/>
                </a:solidFill>
              </a:rPr>
              <a:t>εκπαίδευση στελεχών ταχείας εξέλιξης </a:t>
            </a:r>
            <a:r>
              <a:rPr lang="el-GR" sz="2400" dirty="0" smtClean="0"/>
              <a:t>της ελληνικής </a:t>
            </a:r>
            <a:r>
              <a:rPr lang="el-GR" sz="2400" dirty="0"/>
              <a:t>δ</a:t>
            </a:r>
            <a:r>
              <a:rPr lang="el-GR" sz="2400" dirty="0" smtClean="0"/>
              <a:t>ημόσιας </a:t>
            </a:r>
            <a:r>
              <a:rPr lang="el-GR" sz="2400" dirty="0"/>
              <a:t>δ</a:t>
            </a:r>
            <a:r>
              <a:rPr lang="el-GR" sz="2400" dirty="0" smtClean="0"/>
              <a:t>ιοίκησης. </a:t>
            </a:r>
          </a:p>
          <a:p>
            <a:pPr algn="just"/>
            <a:r>
              <a:rPr lang="el-GR" sz="2400" dirty="0" smtClean="0"/>
              <a:t>Η εισαγωγή σπουδαστών/</a:t>
            </a:r>
            <a:r>
              <a:rPr lang="el-GR" sz="2400" dirty="0" err="1" smtClean="0"/>
              <a:t>στριών</a:t>
            </a:r>
            <a:r>
              <a:rPr lang="el-GR" sz="2400" dirty="0" smtClean="0"/>
              <a:t> στην ΕΣΔΔΑ γίνεται μέσω </a:t>
            </a:r>
            <a:r>
              <a:rPr lang="el-GR" sz="2400" dirty="0" smtClean="0">
                <a:solidFill>
                  <a:srgbClr val="FFC000"/>
                </a:solidFill>
              </a:rPr>
              <a:t>ετήσιου διαγωνισμού</a:t>
            </a:r>
          </a:p>
          <a:p>
            <a:pPr algn="just"/>
            <a:r>
              <a:rPr lang="el-GR" sz="2400" dirty="0" smtClean="0"/>
              <a:t>Έχουν αποφοιτήσει</a:t>
            </a:r>
            <a:r>
              <a:rPr lang="el-GR" sz="2400" dirty="0"/>
              <a:t>*</a:t>
            </a:r>
            <a:r>
              <a:rPr lang="el-GR" sz="2400" dirty="0" smtClean="0"/>
              <a:t> 2</a:t>
            </a:r>
            <a:r>
              <a:rPr lang="en-US" sz="2400" dirty="0" smtClean="0"/>
              <a:t>4</a:t>
            </a:r>
            <a:r>
              <a:rPr lang="el-GR" sz="2400" dirty="0" smtClean="0"/>
              <a:t> σειρές με συνολικό πλήθος 2.</a:t>
            </a:r>
            <a:r>
              <a:rPr lang="en-US" sz="2400" dirty="0" smtClean="0"/>
              <a:t>469</a:t>
            </a:r>
            <a:r>
              <a:rPr lang="el-GR" sz="2400" dirty="0" smtClean="0"/>
              <a:t> αποφοίτων</a:t>
            </a:r>
          </a:p>
          <a:p>
            <a:pPr algn="just"/>
            <a:endParaRPr lang="el-GR" sz="2400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A022EB-CA5D-487D-B260-074039DD8800}" type="slidenum">
              <a:rPr lang="el-GR" smtClean="0"/>
              <a:pPr>
                <a:defRPr/>
              </a:pPr>
              <a:t>9</a:t>
            </a:fld>
            <a:endParaRPr lang="el-GR"/>
          </a:p>
        </p:txBody>
      </p:sp>
      <p:sp>
        <p:nvSpPr>
          <p:cNvPr id="2" name="TextBox 1"/>
          <p:cNvSpPr txBox="1"/>
          <p:nvPr/>
        </p:nvSpPr>
        <p:spPr>
          <a:xfrm>
            <a:off x="827584" y="6148942"/>
            <a:ext cx="4221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*Στοιχεία μέχρι τον Φεβρουάριο 2018</a:t>
            </a:r>
            <a:endParaRPr lang="el-GR" b="1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xmlns="" id="{E4D334EB-825D-404C-809F-5EA38C4C791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6078418"/>
            <a:ext cx="1640704" cy="87971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3531</TotalTime>
  <Words>960</Words>
  <Application>Microsoft Office PowerPoint</Application>
  <PresentationFormat>Προβολή στην οθόνη (4:3)</PresentationFormat>
  <Paragraphs>136</Paragraphs>
  <Slides>21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21</vt:i4>
      </vt:variant>
    </vt:vector>
  </HeadingPairs>
  <TitlesOfParts>
    <vt:vector size="22" baseType="lpstr">
      <vt:lpstr>Θέμα του Office</vt:lpstr>
      <vt:lpstr>Παρουσίαση του PowerPoint</vt:lpstr>
      <vt:lpstr>Παρουσίαση του PowerPoint</vt:lpstr>
      <vt:lpstr>Παρουσίαση του PowerPoint</vt:lpstr>
      <vt:lpstr>Το Ινστιτούτο Επιμόρφωσης (INΕΠ)</vt:lpstr>
      <vt:lpstr>Θεματικοί τομείς ΙΝΕΠ</vt:lpstr>
      <vt:lpstr>Συντελεστές εξασφάλισης ποιότητας στην παρεχόμενη επιμόρφωση του ΙΝΕΠ</vt:lpstr>
      <vt:lpstr>Διαδικασία της υλοποίησης της επιμόρφωσης από το ΙΝΕΠ</vt:lpstr>
      <vt:lpstr>Διαδικασία της υλοποίησης της επιμόρφωσης από το ΙΝΕΠ</vt:lpstr>
      <vt:lpstr>Η Εθνική Σχολή Δημόσιας Διοίκησης και Αυτοδιοίκησης (ΕΣΔΔΑ)</vt:lpstr>
      <vt:lpstr>Παρουσίαση του PowerPoint</vt:lpstr>
      <vt:lpstr>Παρουσίαση του PowerPoint</vt:lpstr>
      <vt:lpstr>Στρατηγικές Συμμαχίες εντός συνόρων</vt:lpstr>
      <vt:lpstr>Μνημόνια συνεργασίας του ΕΚΔΔΑ με ομόλογους φορείς της Ε.Ε. </vt:lpstr>
      <vt:lpstr>Μνημόνια συνεργασίας του ΕΚΔΔΑ με ομόλογους φορείς της Ε.Ε. </vt:lpstr>
      <vt:lpstr>Μνημόνια συνεργασίας του ΕΚΔΔΑ με φορείς της Ασίας</vt:lpstr>
      <vt:lpstr>Πρωτόκολλα συνεργασίας του ΕΚΔΔΑ</vt:lpstr>
      <vt:lpstr>Πρωτόκολλα συνεργασίας του ΕΚΔΔΑ</vt:lpstr>
      <vt:lpstr>Διαδικασίες επιλογής των υπαλλήλων στα προγράμματα</vt:lpstr>
      <vt:lpstr>Υποχρεώσεις των συμμετεχόντων/χουσών</vt:lpstr>
      <vt:lpstr>Επικοινωνήστε με το ΙΝΕΠ</vt:lpstr>
      <vt:lpstr>Ευχαριστούμε εκ των προτέρων για την συνεργασία!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Παρουσιαση Ενάρξεων ΙΝΕΠ</dc:title>
  <dc:creator>Κρίπα Ειρήνη</dc:creator>
  <cp:lastModifiedBy>223user</cp:lastModifiedBy>
  <cp:revision>470</cp:revision>
  <cp:lastPrinted>2018-01-26T10:09:42Z</cp:lastPrinted>
  <dcterms:created xsi:type="dcterms:W3CDTF">2010-07-09T08:25:55Z</dcterms:created>
  <dcterms:modified xsi:type="dcterms:W3CDTF">2018-04-25T08:34:29Z</dcterms:modified>
</cp:coreProperties>
</file>