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41" r:id="rId1"/>
    <p:sldMasterId id="2147483848" r:id="rId2"/>
  </p:sldMasterIdLst>
  <p:notesMasterIdLst>
    <p:notesMasterId r:id="rId18"/>
  </p:notesMasterIdLst>
  <p:handoutMasterIdLst>
    <p:handoutMasterId r:id="rId19"/>
  </p:handoutMasterIdLst>
  <p:sldIdLst>
    <p:sldId id="769" r:id="rId3"/>
    <p:sldId id="747" r:id="rId4"/>
    <p:sldId id="748" r:id="rId5"/>
    <p:sldId id="749" r:id="rId6"/>
    <p:sldId id="751" r:id="rId7"/>
    <p:sldId id="752" r:id="rId8"/>
    <p:sldId id="756" r:id="rId9"/>
    <p:sldId id="757" r:id="rId10"/>
    <p:sldId id="768" r:id="rId11"/>
    <p:sldId id="760" r:id="rId12"/>
    <p:sldId id="770" r:id="rId13"/>
    <p:sldId id="771" r:id="rId14"/>
    <p:sldId id="772" r:id="rId15"/>
    <p:sldId id="773" r:id="rId16"/>
    <p:sldId id="774" r:id="rId17"/>
  </p:sldIdLst>
  <p:sldSz cx="9144000" cy="6858000" type="screen4x3"/>
  <p:notesSz cx="6858000" cy="9774238"/>
  <p:defaultTextStyle>
    <a:defPPr>
      <a:defRPr lang="en-US"/>
    </a:defPPr>
    <a:lvl1pPr algn="l" rtl="0" eaLnBrk="0" fontAlgn="base" hangingPunct="0">
      <a:spcBef>
        <a:spcPct val="0"/>
      </a:spcBef>
      <a:spcAft>
        <a:spcPct val="0"/>
      </a:spcAft>
      <a:defRPr kern="1200">
        <a:solidFill>
          <a:schemeClr val="tx1"/>
        </a:solidFill>
        <a:latin typeface="Franklin Gothic Book"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itchFamily="34" charset="0"/>
        <a:ea typeface="+mn-ea"/>
        <a:cs typeface="+mn-cs"/>
      </a:defRPr>
    </a:lvl5pPr>
    <a:lvl6pPr marL="2286000" algn="l" defTabSz="914400" rtl="0" eaLnBrk="1" latinLnBrk="0" hangingPunct="1">
      <a:defRPr kern="1200">
        <a:solidFill>
          <a:schemeClr val="tx1"/>
        </a:solidFill>
        <a:latin typeface="Franklin Gothic Book" pitchFamily="34" charset="0"/>
        <a:ea typeface="+mn-ea"/>
        <a:cs typeface="+mn-cs"/>
      </a:defRPr>
    </a:lvl6pPr>
    <a:lvl7pPr marL="2743200" algn="l" defTabSz="914400" rtl="0" eaLnBrk="1" latinLnBrk="0" hangingPunct="1">
      <a:defRPr kern="1200">
        <a:solidFill>
          <a:schemeClr val="tx1"/>
        </a:solidFill>
        <a:latin typeface="Franklin Gothic Book" pitchFamily="34" charset="0"/>
        <a:ea typeface="+mn-ea"/>
        <a:cs typeface="+mn-cs"/>
      </a:defRPr>
    </a:lvl7pPr>
    <a:lvl8pPr marL="3200400" algn="l" defTabSz="914400" rtl="0" eaLnBrk="1" latinLnBrk="0" hangingPunct="1">
      <a:defRPr kern="1200">
        <a:solidFill>
          <a:schemeClr val="tx1"/>
        </a:solidFill>
        <a:latin typeface="Franklin Gothic Book" pitchFamily="34" charset="0"/>
        <a:ea typeface="+mn-ea"/>
        <a:cs typeface="+mn-cs"/>
      </a:defRPr>
    </a:lvl8pPr>
    <a:lvl9pPr marL="3657600" algn="l" defTabSz="914400" rtl="0" eaLnBrk="1" latinLnBrk="0" hangingPunct="1">
      <a:defRPr kern="1200">
        <a:solidFill>
          <a:schemeClr val="tx1"/>
        </a:solidFill>
        <a:latin typeface="Franklin Gothic Book"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CCFF99"/>
    <a:srgbClr val="FFFFCC"/>
    <a:srgbClr val="CC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94591" autoAdjust="0"/>
  </p:normalViewPr>
  <p:slideViewPr>
    <p:cSldViewPr>
      <p:cViewPr varScale="1">
        <p:scale>
          <a:sx n="90" d="100"/>
          <a:sy n="90" d="100"/>
        </p:scale>
        <p:origin x="25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20"/>
    </p:cViewPr>
  </p:sorterViewPr>
  <p:notesViewPr>
    <p:cSldViewPr>
      <p:cViewPr varScale="1">
        <p:scale>
          <a:sx n="43" d="100"/>
          <a:sy n="43" d="100"/>
        </p:scale>
        <p:origin x="-1476" y="-96"/>
      </p:cViewPr>
      <p:guideLst>
        <p:guide orient="horz" pos="307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32771" name="Rectangle 3"/>
          <p:cNvSpPr>
            <a:spLocks noGrp="1" noChangeArrowheads="1"/>
          </p:cNvSpPr>
          <p:nvPr>
            <p:ph type="dt" sz="quarter" idx="1"/>
          </p:nvPr>
        </p:nvSpPr>
        <p:spPr bwMode="auto">
          <a:xfrm>
            <a:off x="3886200" y="0"/>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New Roman" pitchFamily="18" charset="0"/>
              </a:defRPr>
            </a:lvl1pPr>
          </a:lstStyle>
          <a:p>
            <a:pPr>
              <a:defRPr/>
            </a:pPr>
            <a:endParaRPr lang="el-GR"/>
          </a:p>
        </p:txBody>
      </p:sp>
      <p:sp>
        <p:nvSpPr>
          <p:cNvPr id="32772" name="Rectangle 4"/>
          <p:cNvSpPr>
            <a:spLocks noGrp="1" noChangeArrowheads="1"/>
          </p:cNvSpPr>
          <p:nvPr>
            <p:ph type="ftr" sz="quarter" idx="2"/>
          </p:nvPr>
        </p:nvSpPr>
        <p:spPr bwMode="auto">
          <a:xfrm>
            <a:off x="0" y="9285288"/>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32773" name="Rectangle 5"/>
          <p:cNvSpPr>
            <a:spLocks noGrp="1" noChangeArrowheads="1"/>
          </p:cNvSpPr>
          <p:nvPr>
            <p:ph type="sldNum" sz="quarter" idx="3"/>
          </p:nvPr>
        </p:nvSpPr>
        <p:spPr bwMode="auto">
          <a:xfrm>
            <a:off x="3886200" y="9285288"/>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6A7D979C-1906-48D9-90F6-60E0584B10AD}" type="slidenum">
              <a:rPr lang="el-GR" altLang="el-GR"/>
              <a:pPr>
                <a:defRPr/>
              </a:pPr>
              <a:t>‹#›</a:t>
            </a:fld>
            <a:endParaRPr lang="el-GR" altLang="el-GR"/>
          </a:p>
        </p:txBody>
      </p:sp>
    </p:spTree>
    <p:extLst>
      <p:ext uri="{BB962C8B-B14F-4D97-AF65-F5344CB8AC3E}">
        <p14:creationId xmlns:p14="http://schemas.microsoft.com/office/powerpoint/2010/main" val="32283024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4099" name="Rectangle 3"/>
          <p:cNvSpPr>
            <a:spLocks noGrp="1" noChangeArrowheads="1"/>
          </p:cNvSpPr>
          <p:nvPr>
            <p:ph type="dt" idx="1"/>
          </p:nvPr>
        </p:nvSpPr>
        <p:spPr bwMode="auto">
          <a:xfrm>
            <a:off x="3886200" y="0"/>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New Roman" pitchFamily="18" charset="0"/>
              </a:defRPr>
            </a:lvl1pPr>
          </a:lstStyle>
          <a:p>
            <a:pPr>
              <a:defRPr/>
            </a:pPr>
            <a:endParaRPr lang="el-GR"/>
          </a:p>
        </p:txBody>
      </p:sp>
      <p:sp>
        <p:nvSpPr>
          <p:cNvPr id="100356" name="Rectangle 4"/>
          <p:cNvSpPr>
            <a:spLocks noGrp="1" noRot="1" noChangeAspect="1" noChangeArrowheads="1" noTextEdit="1"/>
          </p:cNvSpPr>
          <p:nvPr>
            <p:ph type="sldImg" idx="2"/>
          </p:nvPr>
        </p:nvSpPr>
        <p:spPr bwMode="auto">
          <a:xfrm>
            <a:off x="984250" y="733425"/>
            <a:ext cx="4889500" cy="3665538"/>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643438"/>
            <a:ext cx="5029200" cy="439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4102" name="Rectangle 6"/>
          <p:cNvSpPr>
            <a:spLocks noGrp="1" noChangeArrowheads="1"/>
          </p:cNvSpPr>
          <p:nvPr>
            <p:ph type="ftr" sz="quarter" idx="4"/>
          </p:nvPr>
        </p:nvSpPr>
        <p:spPr bwMode="auto">
          <a:xfrm>
            <a:off x="0" y="9285288"/>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New Roman" pitchFamily="18" charset="0"/>
              </a:defRPr>
            </a:lvl1pPr>
          </a:lstStyle>
          <a:p>
            <a:pPr>
              <a:defRPr/>
            </a:pPr>
            <a:endParaRPr lang="el-GR"/>
          </a:p>
        </p:txBody>
      </p:sp>
      <p:sp>
        <p:nvSpPr>
          <p:cNvPr id="4103" name="Rectangle 7"/>
          <p:cNvSpPr>
            <a:spLocks noGrp="1" noChangeArrowheads="1"/>
          </p:cNvSpPr>
          <p:nvPr>
            <p:ph type="sldNum" sz="quarter" idx="5"/>
          </p:nvPr>
        </p:nvSpPr>
        <p:spPr bwMode="auto">
          <a:xfrm>
            <a:off x="3886200" y="9285288"/>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F145A116-1CD1-443D-A743-B6BA9AC44961}" type="slidenum">
              <a:rPr lang="el-GR" altLang="el-GR"/>
              <a:pPr>
                <a:defRPr/>
              </a:pPr>
              <a:t>‹#›</a:t>
            </a:fld>
            <a:endParaRPr lang="el-GR" altLang="el-GR"/>
          </a:p>
        </p:txBody>
      </p:sp>
    </p:spTree>
    <p:extLst>
      <p:ext uri="{BB962C8B-B14F-4D97-AF65-F5344CB8AC3E}">
        <p14:creationId xmlns:p14="http://schemas.microsoft.com/office/powerpoint/2010/main" val="1167573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4" name="Εικόνα 1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pic>
        <p:nvPicPr>
          <p:cNvPr id="5" name="Picture 12"/>
          <p:cNvPicPr>
            <a:picLocks noChangeAspect="1" noChangeArrowheads="1"/>
          </p:cNvPicPr>
          <p:nvPr userDrawn="1"/>
        </p:nvPicPr>
        <p:blipFill>
          <a:blip r:embed="rId3" cstate="print"/>
          <a:srcRect/>
          <a:stretch>
            <a:fillRect/>
          </a:stretch>
        </p:blipFill>
        <p:spPr bwMode="auto">
          <a:xfrm>
            <a:off x="3175" y="177800"/>
            <a:ext cx="1239838" cy="693738"/>
          </a:xfrm>
          <a:prstGeom prst="rect">
            <a:avLst/>
          </a:prstGeom>
          <a:noFill/>
          <a:ln w="9525">
            <a:noFill/>
            <a:miter lim="800000"/>
            <a:headEnd/>
            <a:tailEnd/>
          </a:ln>
        </p:spPr>
      </p:pic>
      <p:grpSp>
        <p:nvGrpSpPr>
          <p:cNvPr id="6" name="Group 18"/>
          <p:cNvGrpSpPr>
            <a:grpSpLocks/>
          </p:cNvGrpSpPr>
          <p:nvPr userDrawn="1"/>
        </p:nvGrpSpPr>
        <p:grpSpPr bwMode="auto">
          <a:xfrm>
            <a:off x="531813" y="6103938"/>
            <a:ext cx="8467725" cy="719137"/>
            <a:chOff x="645544" y="6125841"/>
            <a:chExt cx="7337313" cy="719113"/>
          </a:xfrm>
        </p:grpSpPr>
        <p:sp>
          <p:nvSpPr>
            <p:cNvPr id="7" name="Rectangle 16">
              <a:extLst>
                <a:ext uri="{FF2B5EF4-FFF2-40B4-BE49-F238E27FC236}"/>
              </a:extLst>
            </p:cNvPr>
            <p:cNvSpPr/>
            <p:nvPr userDrawn="1"/>
          </p:nvSpPr>
          <p:spPr>
            <a:xfrm>
              <a:off x="645544" y="6635411"/>
              <a:ext cx="7337313" cy="20954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8" name="Picture 22" descr="European Commission logo"/>
            <p:cNvPicPr>
              <a:picLocks noChangeAspect="1" noChangeArrowheads="1"/>
            </p:cNvPicPr>
            <p:nvPr userDrawn="1"/>
          </p:nvPicPr>
          <p:blipFill>
            <a:blip r:embed="rId4" cstate="print"/>
            <a:srcRect/>
            <a:stretch>
              <a:fillRect/>
            </a:stretch>
          </p:blipFill>
          <p:spPr bwMode="auto">
            <a:xfrm>
              <a:off x="645544" y="6125841"/>
              <a:ext cx="1007410" cy="697963"/>
            </a:xfrm>
            <a:prstGeom prst="rect">
              <a:avLst/>
            </a:prstGeom>
            <a:noFill/>
            <a:ln w="9525">
              <a:noFill/>
              <a:miter lim="800000"/>
              <a:headEnd/>
              <a:tailEnd/>
            </a:ln>
          </p:spPr>
        </p:pic>
      </p:grpSp>
      <p:sp>
        <p:nvSpPr>
          <p:cNvPr id="9" name="Rectangle 8">
            <a:extLst>
              <a:ext uri="{FF2B5EF4-FFF2-40B4-BE49-F238E27FC236}"/>
            </a:extLst>
          </p:cNvPr>
          <p:cNvSpPr/>
          <p:nvPr userDrawn="1"/>
        </p:nvSpPr>
        <p:spPr>
          <a:xfrm>
            <a:off x="325438" y="874713"/>
            <a:ext cx="171450" cy="594836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852" name="Rectangle 12"/>
          <p:cNvSpPr>
            <a:spLocks noGrp="1" noChangeArrowheads="1"/>
          </p:cNvSpPr>
          <p:nvPr>
            <p:ph type="ctrTitle"/>
          </p:nvPr>
        </p:nvSpPr>
        <p:spPr>
          <a:xfrm>
            <a:off x="990600" y="1268760"/>
            <a:ext cx="7772400" cy="1296144"/>
          </a:xfrm>
        </p:spPr>
        <p:txBody>
          <a:bodyPr/>
          <a:lstStyle>
            <a:lvl1pPr>
              <a:defRPr sz="3200"/>
            </a:lvl1pPr>
          </a:lstStyle>
          <a:p>
            <a:pPr lvl="0"/>
            <a:r>
              <a:rPr lang="el-GR" noProof="0" dirty="0"/>
              <a:t>Στυλ κύριου τίτλου</a:t>
            </a:r>
          </a:p>
        </p:txBody>
      </p:sp>
      <p:sp>
        <p:nvSpPr>
          <p:cNvPr id="35853" name="Rectangle 13"/>
          <p:cNvSpPr>
            <a:spLocks noGrp="1" noChangeArrowheads="1"/>
          </p:cNvSpPr>
          <p:nvPr>
            <p:ph type="subTitle" idx="1"/>
          </p:nvPr>
        </p:nvSpPr>
        <p:spPr>
          <a:xfrm>
            <a:off x="1371600" y="3429000"/>
            <a:ext cx="6400800" cy="2209800"/>
          </a:xfrm>
        </p:spPr>
        <p:txBody>
          <a:bodyPr/>
          <a:lstStyle>
            <a:lvl1pPr marL="0" indent="0" algn="ctr">
              <a:buFont typeface="Wingdings" pitchFamily="2" charset="2"/>
              <a:buNone/>
              <a:defRPr/>
            </a:lvl1pPr>
          </a:lstStyle>
          <a:p>
            <a:pPr lvl="0"/>
            <a:r>
              <a:rPr lang="el-GR" noProof="0" dirty="0"/>
              <a:t>Στυλ κύριου υπότιτλου</a:t>
            </a:r>
          </a:p>
        </p:txBody>
      </p:sp>
    </p:spTree>
    <p:extLst>
      <p:ext uri="{BB962C8B-B14F-4D97-AF65-F5344CB8AC3E}">
        <p14:creationId xmlns:p14="http://schemas.microsoft.com/office/powerpoint/2010/main" val="379966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513159" y="2006600"/>
            <a:ext cx="6400801" cy="2281600"/>
          </a:xfrm>
        </p:spPr>
        <p:txBody>
          <a:bodyPr anchor="b"/>
          <a:lstStyle>
            <a:lvl1pPr algn="l">
              <a:defRPr sz="2700" b="0" cap="all"/>
            </a:lvl1pPr>
          </a:lstStyle>
          <a:p>
            <a:r>
              <a:rPr lang="el-GR"/>
              <a:t>Στυλ κύριου τίτλου</a:t>
            </a:r>
            <a:endParaRPr lang="en-US" dirty="0"/>
          </a:p>
        </p:txBody>
      </p:sp>
      <p:sp>
        <p:nvSpPr>
          <p:cNvPr id="3" name="Text Placeholder 2"/>
          <p:cNvSpPr>
            <a:spLocks noGrp="1"/>
          </p:cNvSpPr>
          <p:nvPr>
            <p:ph type="body" idx="1"/>
          </p:nvPr>
        </p:nvSpPr>
        <p:spPr>
          <a:xfrm>
            <a:off x="513160" y="4495800"/>
            <a:ext cx="6400800" cy="1498600"/>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026C4BE-B29E-4904-8B2B-D9C810D9C544}"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7E4A91-A11A-4929-9C01-B11591E72F12}" type="slidenum">
              <a:rPr lang="en-US" altLang="el-GR"/>
              <a:pPr>
                <a:defRPr/>
              </a:pPr>
              <a:t>‹#›</a:t>
            </a:fld>
            <a:endParaRPr lang="en-US" alt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513159" y="685801"/>
            <a:ext cx="3703241" cy="3615267"/>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356100" y="685801"/>
            <a:ext cx="3700859" cy="3615266"/>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p:cNvSpPr>
            <a:spLocks noGrp="1"/>
          </p:cNvSpPr>
          <p:nvPr>
            <p:ph type="dt" sz="half" idx="10"/>
          </p:nvPr>
        </p:nvSpPr>
        <p:spPr/>
        <p:txBody>
          <a:bodyPr/>
          <a:lstStyle>
            <a:lvl1pPr>
              <a:defRPr/>
            </a:lvl1pPr>
          </a:lstStyle>
          <a:p>
            <a:pPr>
              <a:defRPr/>
            </a:pPr>
            <a:fld id="{31FC0223-FE40-4FC4-88AD-5F0E4F966023}" type="datetime1">
              <a:rPr lang="en-US"/>
              <a:pPr>
                <a:defRPr/>
              </a:pPr>
              <a:t>6/13/2018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0A69B3-4532-477A-8CE7-BC1D5F649153}" type="slidenum">
              <a:rPr lang="en-US" altLang="el-GR"/>
              <a:pPr>
                <a:defRPr/>
              </a:pPr>
              <a:t>‹#›</a:t>
            </a:fld>
            <a:endParaRPr lang="en-US" alt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729061" y="685800"/>
            <a:ext cx="3487340" cy="576262"/>
          </a:xfrm>
        </p:spPr>
        <p:txBody>
          <a:bodyPr anchor="b">
            <a:noAutofit/>
          </a:bodyPr>
          <a:lstStyle>
            <a:lvl1pPr marL="0" indent="0">
              <a:buNone/>
              <a:defRPr sz="21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513159" y="1270529"/>
            <a:ext cx="3703241" cy="3030538"/>
          </a:xfrm>
        </p:spPr>
        <p:txBody>
          <a:bodyPr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559299" y="685800"/>
            <a:ext cx="3498851" cy="576262"/>
          </a:xfrm>
        </p:spPr>
        <p:txBody>
          <a:bodyPr anchor="b">
            <a:noAutofit/>
          </a:bodyPr>
          <a:lstStyle>
            <a:lvl1pPr marL="0" indent="0">
              <a:buNone/>
              <a:defRPr sz="21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4354909" y="1262062"/>
            <a:ext cx="3696891" cy="3030538"/>
          </a:xfrm>
        </p:spPr>
        <p:txBody>
          <a:bodyPr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D41A1570-151A-4C6F-B318-E0A2AB6AD29C}" type="datetime1">
              <a:rPr lang="en-US"/>
              <a:pPr>
                <a:defRPr/>
              </a:pPr>
              <a:t>6/13/2018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1DE3C4E-D9C1-4783-A758-59FECE07D89F}" type="slidenum">
              <a:rPr lang="en-US" altLang="el-GR"/>
              <a:pPr>
                <a:defRPr/>
              </a:pPr>
              <a:t>‹#›</a:t>
            </a:fld>
            <a:endParaRPr lang="en-US" alt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3"/>
          <p:cNvSpPr>
            <a:spLocks noGrp="1"/>
          </p:cNvSpPr>
          <p:nvPr>
            <p:ph type="dt" sz="half" idx="10"/>
          </p:nvPr>
        </p:nvSpPr>
        <p:spPr/>
        <p:txBody>
          <a:bodyPr/>
          <a:lstStyle>
            <a:lvl1pPr>
              <a:defRPr/>
            </a:lvl1pPr>
          </a:lstStyle>
          <a:p>
            <a:pPr>
              <a:defRPr/>
            </a:pPr>
            <a:fld id="{7DC4661A-41E4-4BAC-8D3C-4A4FCD3EEC3E}" type="datetime1">
              <a:rPr lang="en-US"/>
              <a:pPr>
                <a:defRPr/>
              </a:pPr>
              <a:t>6/13/2018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21E1C9-7452-4DDD-B40D-F5AD3D913901}" type="slidenum">
              <a:rPr lang="en-US" altLang="el-GR"/>
              <a:pPr>
                <a:defRPr/>
              </a:pPr>
              <a:t>‹#›</a:t>
            </a:fld>
            <a:endParaRPr lang="en-US" alt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1720EBB-3160-4356-AF81-AFA62A109EDA}" type="datetime1">
              <a:rPr lang="en-US"/>
              <a:pPr>
                <a:defRPr/>
              </a:pPr>
              <a:t>6/13/2018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E46D823-686A-486E-946E-1E6C8B922E9A}" type="slidenum">
              <a:rPr lang="en-US" altLang="el-GR"/>
              <a:pPr>
                <a:defRPr/>
              </a:pPr>
              <a:t>‹#›</a:t>
            </a:fld>
            <a:endParaRPr lang="en-US" alt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313759" y="685800"/>
            <a:ext cx="2743200" cy="1371600"/>
          </a:xfrm>
        </p:spPr>
        <p:txBody>
          <a:bodyPr anchor="b"/>
          <a:lstStyle>
            <a:lvl1pPr algn="l">
              <a:defRPr sz="1800" b="0"/>
            </a:lvl1pPr>
          </a:lstStyle>
          <a:p>
            <a:r>
              <a:rPr lang="el-GR"/>
              <a:t>Στυλ κύριου τίτλου</a:t>
            </a:r>
            <a:endParaRPr lang="en-US" dirty="0"/>
          </a:p>
        </p:txBody>
      </p:sp>
      <p:sp>
        <p:nvSpPr>
          <p:cNvPr id="3" name="Content Placeholder 2"/>
          <p:cNvSpPr>
            <a:spLocks noGrp="1"/>
          </p:cNvSpPr>
          <p:nvPr>
            <p:ph idx="1"/>
          </p:nvPr>
        </p:nvSpPr>
        <p:spPr>
          <a:xfrm>
            <a:off x="513159" y="685800"/>
            <a:ext cx="4457701" cy="53086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5313759" y="2209800"/>
            <a:ext cx="2743200" cy="2091267"/>
          </a:xfrm>
        </p:spPr>
        <p:txBody>
          <a:bodyPr anchor="t"/>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15E98925-5580-4A84-A685-36E0B08C8263}" type="datetime1">
              <a:rPr lang="en-US"/>
              <a:pPr>
                <a:defRPr/>
              </a:pPr>
              <a:t>6/13/2018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056BBA-9498-41EF-8B40-F9056F547965}" type="slidenum">
              <a:rPr lang="en-US" altLang="el-GR"/>
              <a:pPr>
                <a:defRPr/>
              </a:pPr>
              <a:t>‹#›</a:t>
            </a:fld>
            <a:endParaRPr lang="en-US" alt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42109" y="1447800"/>
            <a:ext cx="4514850" cy="1143000"/>
          </a:xfrm>
        </p:spPr>
        <p:txBody>
          <a:bodyPr anchor="b"/>
          <a:lstStyle>
            <a:lvl1pPr algn="l">
              <a:defRPr sz="2100" b="0"/>
            </a:lvl1pPr>
          </a:lstStyle>
          <a:p>
            <a:r>
              <a:rPr lang="el-GR"/>
              <a:t>Στυλ κύριου τίτλου</a:t>
            </a:r>
            <a:endParaRPr lang="en-US" dirty="0"/>
          </a:p>
        </p:txBody>
      </p:sp>
      <p:sp>
        <p:nvSpPr>
          <p:cNvPr id="14" name="Picture Placeholder 2"/>
          <p:cNvSpPr>
            <a:spLocks noGrp="1" noChangeAspect="1"/>
          </p:cNvSpPr>
          <p:nvPr>
            <p:ph type="pic" idx="1"/>
          </p:nvPr>
        </p:nvSpPr>
        <p:spPr>
          <a:xfrm>
            <a:off x="741759" y="914400"/>
            <a:ext cx="2460731"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3542109" y="2777067"/>
            <a:ext cx="4516041" cy="2048933"/>
          </a:xfrm>
        </p:spPr>
        <p:txBody>
          <a:bodyPr anchor="t"/>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l-GR"/>
              <a:t>Επεξεργασία στυλ υποδείγματος κειμένου</a:t>
            </a:r>
          </a:p>
        </p:txBody>
      </p:sp>
      <p:sp>
        <p:nvSpPr>
          <p:cNvPr id="5" name="Date Placeholder 3"/>
          <p:cNvSpPr>
            <a:spLocks noGrp="1"/>
          </p:cNvSpPr>
          <p:nvPr>
            <p:ph type="dt" sz="half" idx="10"/>
          </p:nvPr>
        </p:nvSpPr>
        <p:spPr/>
        <p:txBody>
          <a:bodyPr/>
          <a:lstStyle>
            <a:lvl1pPr>
              <a:defRPr/>
            </a:lvl1pPr>
          </a:lstStyle>
          <a:p>
            <a:pPr>
              <a:defRPr/>
            </a:pPr>
            <a:fld id="{71AA0F17-6066-4018-89EE-6D9283FF2704}" type="datetime1">
              <a:rPr lang="en-US"/>
              <a:pPr>
                <a:defRPr/>
              </a:pPr>
              <a:t>6/13/2018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C572053-32EC-466F-AD1E-303B4A5FBFE1}" type="slidenum">
              <a:rPr lang="en-US" altLang="el-GR"/>
              <a:pPr>
                <a:defRPr/>
              </a:pPr>
              <a:t>‹#›</a:t>
            </a:fld>
            <a:endParaRPr lang="en-US" alt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17" name="Picture Placeholder 2"/>
          <p:cNvSpPr>
            <a:spLocks noGrp="1" noChangeAspect="1"/>
          </p:cNvSpPr>
          <p:nvPr>
            <p:ph type="pic" idx="13"/>
          </p:nvPr>
        </p:nvSpPr>
        <p:spPr>
          <a:xfrm>
            <a:off x="514350" y="533400"/>
            <a:ext cx="8114109"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l-GR" noProof="0"/>
              <a:t>Κάντε κλικ στο εικονίδιο για να προσθέσετε εικόνα</a:t>
            </a:r>
            <a:endParaRPr lang="en-US" noProof="0" dirty="0"/>
          </a:p>
        </p:txBody>
      </p:sp>
      <p:sp>
        <p:nvSpPr>
          <p:cNvPr id="16" name="Text Placeholder 9"/>
          <p:cNvSpPr>
            <a:spLocks noGrp="1"/>
          </p:cNvSpPr>
          <p:nvPr>
            <p:ph type="body" sz="quarter" idx="14"/>
          </p:nvPr>
        </p:nvSpPr>
        <p:spPr>
          <a:xfrm>
            <a:off x="685801" y="3843867"/>
            <a:ext cx="6228158" cy="457200"/>
          </a:xfrm>
        </p:spPr>
        <p:txBody>
          <a:bodyPr anchor="t"/>
          <a:lstStyle>
            <a:lvl1pPr marL="0" indent="0">
              <a:buFontTx/>
              <a:buNone/>
              <a:defRPr sz="1200"/>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l-GR"/>
              <a:t>Επεξεργασία στυλ υποδείγματος κειμένου</a:t>
            </a:r>
          </a:p>
        </p:txBody>
      </p:sp>
      <p:sp>
        <p:nvSpPr>
          <p:cNvPr id="5" name="Date Placeholder 3"/>
          <p:cNvSpPr>
            <a:spLocks noGrp="1"/>
          </p:cNvSpPr>
          <p:nvPr>
            <p:ph type="dt" sz="half" idx="15"/>
          </p:nvPr>
        </p:nvSpPr>
        <p:spPr/>
        <p:txBody>
          <a:bodyPr/>
          <a:lstStyle>
            <a:lvl1pPr>
              <a:defRPr/>
            </a:lvl1pPr>
          </a:lstStyle>
          <a:p>
            <a:pPr>
              <a:defRPr/>
            </a:pPr>
            <a:fld id="{30777459-CBEF-4118-9BB7-156687BE6304}" type="datetime1">
              <a:rPr lang="en-US"/>
              <a:pPr>
                <a:defRPr/>
              </a:pPr>
              <a:t>6/13/2018</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AC2A6CE6-8EF7-4720-9C2C-C0E0FCF6ECCC}" type="slidenum">
              <a:rPr lang="en-US" altLang="el-GR"/>
              <a:pPr>
                <a:defRPr/>
              </a:pPr>
              <a:t>‹#›</a:t>
            </a:fld>
            <a:endParaRPr lang="en-US" alt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13160" y="685800"/>
            <a:ext cx="7543800" cy="2743200"/>
          </a:xfrm>
        </p:spPr>
        <p:txBody>
          <a:bodyPr/>
          <a:lstStyle>
            <a:lvl1pPr algn="l">
              <a:defRPr sz="2400" b="0" cap="all"/>
            </a:lvl1pPr>
          </a:lstStyle>
          <a:p>
            <a:r>
              <a:rPr lang="el-GR"/>
              <a:t>Στυλ κύριου τίτλου</a:t>
            </a:r>
            <a:endParaRPr lang="en-US" dirty="0"/>
          </a:p>
        </p:txBody>
      </p:sp>
      <p:sp>
        <p:nvSpPr>
          <p:cNvPr id="3" name="Text Placeholder 2"/>
          <p:cNvSpPr>
            <a:spLocks noGrp="1"/>
          </p:cNvSpPr>
          <p:nvPr>
            <p:ph type="body" idx="1"/>
          </p:nvPr>
        </p:nvSpPr>
        <p:spPr>
          <a:xfrm>
            <a:off x="513159" y="4114800"/>
            <a:ext cx="6401991" cy="1879600"/>
          </a:xfrm>
        </p:spPr>
        <p:txBody>
          <a:bodyPr/>
          <a:lstStyle>
            <a:lvl1pPr marL="0" indent="0" algn="l">
              <a:buNone/>
              <a:defRPr sz="150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16C38914-EE6C-44EE-89C7-78755B714FE5}"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1DFA40-A7F8-4CAA-B26B-AD3B3AF5B063}" type="slidenum">
              <a:rPr lang="en-US" altLang="el-GR"/>
              <a:pPr>
                <a:defRPr/>
              </a:pPr>
              <a:t>‹#›</a:t>
            </a:fld>
            <a:endParaRPr lang="en-US" alt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398463" y="812800"/>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eaLnBrk="1" hangingPunct="1">
              <a:defRPr/>
            </a:pPr>
            <a:r>
              <a:rPr lang="en-US" altLang="el-GR" sz="6000">
                <a:latin typeface="Century Gothic" panose="020B0502020202020204" pitchFamily="34" charset="0"/>
              </a:rPr>
              <a:t>“</a:t>
            </a:r>
          </a:p>
        </p:txBody>
      </p:sp>
      <p:sp>
        <p:nvSpPr>
          <p:cNvPr id="6" name="TextBox 5"/>
          <p:cNvSpPr txBox="1">
            <a:spLocks noChangeArrowheads="1"/>
          </p:cNvSpPr>
          <p:nvPr/>
        </p:nvSpPr>
        <p:spPr bwMode="auto">
          <a:xfrm>
            <a:off x="7713663" y="2768600"/>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r" eaLnBrk="1" hangingPunct="1">
              <a:defRPr/>
            </a:pPr>
            <a:r>
              <a:rPr lang="en-US" altLang="el-GR" sz="6000">
                <a:latin typeface="Century Gothic" panose="020B0502020202020204" pitchFamily="34" charset="0"/>
              </a:rPr>
              <a:t>”</a:t>
            </a:r>
          </a:p>
        </p:txBody>
      </p:sp>
      <p:sp>
        <p:nvSpPr>
          <p:cNvPr id="2" name="Title 1"/>
          <p:cNvSpPr>
            <a:spLocks noGrp="1"/>
          </p:cNvSpPr>
          <p:nvPr>
            <p:ph type="title"/>
          </p:nvPr>
        </p:nvSpPr>
        <p:spPr>
          <a:xfrm>
            <a:off x="856059" y="685800"/>
            <a:ext cx="6858001" cy="2743200"/>
          </a:xfrm>
        </p:spPr>
        <p:txBody>
          <a:bodyPr/>
          <a:lstStyle>
            <a:lvl1pPr algn="l">
              <a:defRPr sz="24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1084659" y="3429000"/>
            <a:ext cx="6400800" cy="381000"/>
          </a:xfrm>
        </p:spPr>
        <p:txBody>
          <a:bodyP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513160" y="4301068"/>
            <a:ext cx="6400800" cy="1684865"/>
          </a:xfrm>
        </p:spPr>
        <p:txBody>
          <a:bodyPr/>
          <a:lstStyle>
            <a:lvl1pPr marL="0" indent="0" algn="l">
              <a:buNone/>
              <a:defRPr sz="150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7" name="Date Placeholder 3"/>
          <p:cNvSpPr>
            <a:spLocks noGrp="1"/>
          </p:cNvSpPr>
          <p:nvPr>
            <p:ph type="dt" sz="half" idx="14"/>
          </p:nvPr>
        </p:nvSpPr>
        <p:spPr/>
        <p:txBody>
          <a:bodyPr/>
          <a:lstStyle>
            <a:lvl1pPr>
              <a:defRPr/>
            </a:lvl1pPr>
          </a:lstStyle>
          <a:p>
            <a:pPr>
              <a:defRPr/>
            </a:pPr>
            <a:fld id="{D8BD8305-3483-450C-A5FE-911AD04679D8}" type="datetime1">
              <a:rPr lang="en-US"/>
              <a:pPr>
                <a:defRPr/>
              </a:pPr>
              <a:t>6/13/2018</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D6980186-874F-44DB-8EBE-644A256D8EAB}" type="slidenum">
              <a:rPr lang="en-US" altLang="el-GR"/>
              <a:pPr>
                <a:defRPr/>
              </a:pPr>
              <a:t>‹#›</a:t>
            </a:fld>
            <a:endParaRPr lang="en-US"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4" name="Εικόνα 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1243320" y="214313"/>
            <a:ext cx="6713055" cy="766415"/>
          </a:xfrm>
        </p:spPr>
        <p:txBody>
          <a:bodyPr/>
          <a:lstStyle>
            <a:lvl1pPr>
              <a:defRPr sz="2800"/>
            </a:lvl1pPr>
          </a:lstStyle>
          <a:p>
            <a:r>
              <a:rPr lang="el-GR" dirty="0"/>
              <a:t>Στυλ κύριου τίτλου</a:t>
            </a:r>
          </a:p>
        </p:txBody>
      </p:sp>
      <p:sp>
        <p:nvSpPr>
          <p:cNvPr id="3" name="Θέση περιεχομένου 2"/>
          <p:cNvSpPr>
            <a:spLocks noGrp="1"/>
          </p:cNvSpPr>
          <p:nvPr>
            <p:ph idx="1"/>
          </p:nvPr>
        </p:nvSpPr>
        <p:spPr>
          <a:xfrm>
            <a:off x="1149249" y="1628801"/>
            <a:ext cx="6879135" cy="4176464"/>
          </a:xfrm>
        </p:spPr>
        <p:txBody>
          <a:bodyPr/>
          <a:lstStyle>
            <a:lvl1pPr>
              <a:defRPr sz="2000"/>
            </a:lvl1pPr>
            <a:lvl2pPr>
              <a:defRPr sz="1800"/>
            </a:lvl2pPr>
            <a:lvl3pPr>
              <a:defRPr sz="1600"/>
            </a:lvl3pPr>
            <a:lvl4pPr>
              <a:defRPr sz="1600"/>
            </a:lvl4pPr>
            <a:lvl5pPr>
              <a:defRPr sz="12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Tree>
    <p:extLst>
      <p:ext uri="{BB962C8B-B14F-4D97-AF65-F5344CB8AC3E}">
        <p14:creationId xmlns:p14="http://schemas.microsoft.com/office/powerpoint/2010/main" val="917053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513159" y="3429000"/>
            <a:ext cx="6400800" cy="1697400"/>
          </a:xfrm>
        </p:spPr>
        <p:txBody>
          <a:bodyPr anchor="b"/>
          <a:lstStyle>
            <a:lvl1pPr algn="l">
              <a:defRPr sz="2400" b="0" cap="all"/>
            </a:lvl1pPr>
          </a:lstStyle>
          <a:p>
            <a:r>
              <a:rPr lang="el-GR"/>
              <a:t>Στυλ κύριου τίτλου</a:t>
            </a:r>
            <a:endParaRPr lang="en-US" dirty="0"/>
          </a:p>
        </p:txBody>
      </p:sp>
      <p:sp>
        <p:nvSpPr>
          <p:cNvPr id="3" name="Text Placeholder 2"/>
          <p:cNvSpPr>
            <a:spLocks noGrp="1"/>
          </p:cNvSpPr>
          <p:nvPr>
            <p:ph type="body" idx="1"/>
          </p:nvPr>
        </p:nvSpPr>
        <p:spPr>
          <a:xfrm>
            <a:off x="513158" y="5132981"/>
            <a:ext cx="6401993" cy="860400"/>
          </a:xfrm>
        </p:spPr>
        <p:txBody>
          <a:bodyPr anchor="t"/>
          <a:lstStyle>
            <a:lvl1pPr marL="0" indent="0" algn="l">
              <a:buNone/>
              <a:defRPr sz="150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6DDCEC25-0A1D-4927-9CFA-E318808E1B70}"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9C2E9E-1C86-44AC-9E63-691AD0169000}" type="slidenum">
              <a:rPr lang="en-US" altLang="el-GR"/>
              <a:pPr>
                <a:defRPr/>
              </a:pPr>
              <a:t>‹#›</a:t>
            </a:fld>
            <a:endParaRPr lang="en-US" alt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398463" y="812800"/>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eaLnBrk="1" hangingPunct="1">
              <a:defRPr/>
            </a:pPr>
            <a:r>
              <a:rPr lang="en-US" altLang="el-GR" sz="6000">
                <a:latin typeface="Century Gothic" panose="020B0502020202020204" pitchFamily="34" charset="0"/>
              </a:rPr>
              <a:t>“</a:t>
            </a:r>
          </a:p>
        </p:txBody>
      </p:sp>
      <p:sp>
        <p:nvSpPr>
          <p:cNvPr id="6" name="TextBox 5"/>
          <p:cNvSpPr txBox="1">
            <a:spLocks noChangeArrowheads="1"/>
          </p:cNvSpPr>
          <p:nvPr/>
        </p:nvSpPr>
        <p:spPr bwMode="auto">
          <a:xfrm>
            <a:off x="7713663" y="2768600"/>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Franklin Gothic Book" panose="020B0503020102020204" pitchFamily="34" charset="0"/>
              </a:defRPr>
            </a:lvl1pPr>
            <a:lvl2pPr marL="742950" indent="-285750">
              <a:defRPr>
                <a:solidFill>
                  <a:schemeClr val="tx1"/>
                </a:solidFill>
                <a:latin typeface="Franklin Gothic Book" panose="020B0503020102020204" pitchFamily="34" charset="0"/>
              </a:defRPr>
            </a:lvl2pPr>
            <a:lvl3pPr marL="1143000" indent="-228600">
              <a:defRPr>
                <a:solidFill>
                  <a:schemeClr val="tx1"/>
                </a:solidFill>
                <a:latin typeface="Franklin Gothic Book" panose="020B0503020102020204" pitchFamily="34" charset="0"/>
              </a:defRPr>
            </a:lvl3pPr>
            <a:lvl4pPr marL="1600200" indent="-228600">
              <a:defRPr>
                <a:solidFill>
                  <a:schemeClr val="tx1"/>
                </a:solidFill>
                <a:latin typeface="Franklin Gothic Book" panose="020B0503020102020204" pitchFamily="34" charset="0"/>
              </a:defRPr>
            </a:lvl4pPr>
            <a:lvl5pPr marL="2057400" indent="-228600">
              <a:defRPr>
                <a:solidFill>
                  <a:schemeClr val="tx1"/>
                </a:solidFill>
                <a:latin typeface="Franklin Gothic Book" panose="020B0503020102020204" pitchFamily="34" charset="0"/>
              </a:defRPr>
            </a:lvl5pPr>
            <a:lvl6pPr marL="2514600" indent="-228600" fontAlgn="base">
              <a:spcBef>
                <a:spcPct val="0"/>
              </a:spcBef>
              <a:spcAft>
                <a:spcPct val="0"/>
              </a:spcAft>
              <a:defRPr>
                <a:solidFill>
                  <a:schemeClr val="tx1"/>
                </a:solidFill>
                <a:latin typeface="Franklin Gothic Book" panose="020B0503020102020204" pitchFamily="34" charset="0"/>
              </a:defRPr>
            </a:lvl6pPr>
            <a:lvl7pPr marL="2971800" indent="-228600" fontAlgn="base">
              <a:spcBef>
                <a:spcPct val="0"/>
              </a:spcBef>
              <a:spcAft>
                <a:spcPct val="0"/>
              </a:spcAft>
              <a:defRPr>
                <a:solidFill>
                  <a:schemeClr val="tx1"/>
                </a:solidFill>
                <a:latin typeface="Franklin Gothic Book" panose="020B0503020102020204" pitchFamily="34" charset="0"/>
              </a:defRPr>
            </a:lvl7pPr>
            <a:lvl8pPr marL="3429000" indent="-228600" fontAlgn="base">
              <a:spcBef>
                <a:spcPct val="0"/>
              </a:spcBef>
              <a:spcAft>
                <a:spcPct val="0"/>
              </a:spcAft>
              <a:defRPr>
                <a:solidFill>
                  <a:schemeClr val="tx1"/>
                </a:solidFill>
                <a:latin typeface="Franklin Gothic Book" panose="020B0503020102020204" pitchFamily="34" charset="0"/>
              </a:defRPr>
            </a:lvl8pPr>
            <a:lvl9pPr marL="3886200" indent="-228600" fontAlgn="base">
              <a:spcBef>
                <a:spcPct val="0"/>
              </a:spcBef>
              <a:spcAft>
                <a:spcPct val="0"/>
              </a:spcAft>
              <a:defRPr>
                <a:solidFill>
                  <a:schemeClr val="tx1"/>
                </a:solidFill>
                <a:latin typeface="Franklin Gothic Book" panose="020B0503020102020204" pitchFamily="34" charset="0"/>
              </a:defRPr>
            </a:lvl9pPr>
          </a:lstStyle>
          <a:p>
            <a:pPr algn="r" eaLnBrk="1" hangingPunct="1">
              <a:defRPr/>
            </a:pPr>
            <a:r>
              <a:rPr lang="en-US" altLang="el-GR" sz="6000">
                <a:latin typeface="Century Gothic" panose="020B0502020202020204" pitchFamily="34" charset="0"/>
              </a:rPr>
              <a:t>”</a:t>
            </a:r>
          </a:p>
        </p:txBody>
      </p:sp>
      <p:sp>
        <p:nvSpPr>
          <p:cNvPr id="2" name="Title 1"/>
          <p:cNvSpPr>
            <a:spLocks noGrp="1"/>
          </p:cNvSpPr>
          <p:nvPr>
            <p:ph type="title"/>
          </p:nvPr>
        </p:nvSpPr>
        <p:spPr>
          <a:xfrm>
            <a:off x="856060" y="685800"/>
            <a:ext cx="6858000" cy="2743200"/>
          </a:xfrm>
        </p:spPr>
        <p:txBody>
          <a:bodyPr/>
          <a:lstStyle>
            <a:lvl1pPr algn="l">
              <a:defRPr sz="24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513159" y="3928534"/>
            <a:ext cx="6400801" cy="1049866"/>
          </a:xfrm>
        </p:spPr>
        <p:txBody>
          <a:bodyPr anchor="b"/>
          <a:lstStyle>
            <a:lvl1pPr>
              <a:buNone/>
              <a:defRPr lang="en-US" sz="1800" b="0" cap="all" dirty="0">
                <a:ln w="3175" cmpd="sng">
                  <a:noFill/>
                </a:ln>
                <a:solidFill>
                  <a:schemeClr val="tx1"/>
                </a:solidFill>
                <a:effectLst/>
              </a:defRPr>
            </a:lvl1pPr>
          </a:lstStyle>
          <a:p>
            <a:pPr lvl="0"/>
            <a:r>
              <a:rPr lang="el-GR"/>
              <a:t>Επεξεργασία στυλ υποδείγματος κειμένου</a:t>
            </a:r>
          </a:p>
        </p:txBody>
      </p:sp>
      <p:sp>
        <p:nvSpPr>
          <p:cNvPr id="3" name="Text Placeholder 2"/>
          <p:cNvSpPr>
            <a:spLocks noGrp="1"/>
          </p:cNvSpPr>
          <p:nvPr>
            <p:ph type="body" idx="1"/>
          </p:nvPr>
        </p:nvSpPr>
        <p:spPr>
          <a:xfrm>
            <a:off x="513159" y="4978400"/>
            <a:ext cx="6400801" cy="1016000"/>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7" name="Date Placeholder 3"/>
          <p:cNvSpPr>
            <a:spLocks noGrp="1"/>
          </p:cNvSpPr>
          <p:nvPr>
            <p:ph type="dt" sz="half" idx="14"/>
          </p:nvPr>
        </p:nvSpPr>
        <p:spPr/>
        <p:txBody>
          <a:bodyPr/>
          <a:lstStyle>
            <a:lvl1pPr>
              <a:defRPr/>
            </a:lvl1pPr>
          </a:lstStyle>
          <a:p>
            <a:pPr>
              <a:defRPr/>
            </a:pPr>
            <a:fld id="{7A9A232D-0F43-438B-84D0-7AFF7F6C1885}" type="datetime1">
              <a:rPr lang="en-US"/>
              <a:pPr>
                <a:defRPr/>
              </a:pPr>
              <a:t>6/13/2018</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D464994E-18C0-4258-8242-C7BB38378288}" type="slidenum">
              <a:rPr lang="en-US" altLang="el-GR"/>
              <a:pPr>
                <a:defRPr/>
              </a:pPr>
              <a:t>‹#›</a:t>
            </a:fld>
            <a:endParaRPr lang="en-US" altLang="el-G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513160" y="685800"/>
            <a:ext cx="7543800" cy="2743200"/>
          </a:xfrm>
        </p:spPr>
        <p:txBody>
          <a:bodyPr/>
          <a:lstStyle>
            <a:lvl1pPr>
              <a:defRPr lang="en-US" b="0" dirty="0"/>
            </a:lvl1pPr>
          </a:lstStyle>
          <a:p>
            <a:pPr lvl="0"/>
            <a:r>
              <a:rPr lang="el-GR"/>
              <a:t>Στυλ κύριου τίτλου</a:t>
            </a:r>
            <a:endParaRPr lang="en-US" dirty="0"/>
          </a:p>
        </p:txBody>
      </p:sp>
      <p:sp>
        <p:nvSpPr>
          <p:cNvPr id="10" name="Text Placeholder 9"/>
          <p:cNvSpPr>
            <a:spLocks noGrp="1"/>
          </p:cNvSpPr>
          <p:nvPr>
            <p:ph type="body" sz="quarter" idx="13"/>
          </p:nvPr>
        </p:nvSpPr>
        <p:spPr>
          <a:xfrm>
            <a:off x="513159" y="3928534"/>
            <a:ext cx="6400800" cy="838200"/>
          </a:xfrm>
        </p:spPr>
        <p:txBody>
          <a:bodyPr anchor="b"/>
          <a:lstStyle>
            <a:lvl1pPr>
              <a:buNone/>
              <a:defRPr lang="en-US" sz="1800" b="0" cap="all" dirty="0">
                <a:ln w="3175" cmpd="sng">
                  <a:noFill/>
                </a:ln>
                <a:solidFill>
                  <a:schemeClr val="tx1"/>
                </a:solidFill>
                <a:effectLst/>
              </a:defRPr>
            </a:lvl1pPr>
          </a:lstStyle>
          <a:p>
            <a:pPr lvl="0"/>
            <a:r>
              <a:rPr lang="el-GR"/>
              <a:t>Επεξεργασία στυλ υποδείγματος κειμένου</a:t>
            </a:r>
          </a:p>
        </p:txBody>
      </p:sp>
      <p:sp>
        <p:nvSpPr>
          <p:cNvPr id="3" name="Text Placeholder 2"/>
          <p:cNvSpPr>
            <a:spLocks noGrp="1"/>
          </p:cNvSpPr>
          <p:nvPr>
            <p:ph type="body" idx="1"/>
          </p:nvPr>
        </p:nvSpPr>
        <p:spPr>
          <a:xfrm>
            <a:off x="513159" y="4766733"/>
            <a:ext cx="6400801" cy="1227667"/>
          </a:xfrm>
        </p:spPr>
        <p:txBody>
          <a:bodyPr anchor="t"/>
          <a:lstStyle>
            <a:lvl1pPr marL="0" indent="0" algn="l">
              <a:buNone/>
              <a:defRPr sz="1350">
                <a:solidFill>
                  <a:schemeClr val="bg2">
                    <a:lumMod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l-GR"/>
              <a:t>Επεξεργασία στυλ υποδείγματος κειμένου</a:t>
            </a:r>
          </a:p>
        </p:txBody>
      </p:sp>
      <p:sp>
        <p:nvSpPr>
          <p:cNvPr id="5" name="Date Placeholder 3"/>
          <p:cNvSpPr>
            <a:spLocks noGrp="1"/>
          </p:cNvSpPr>
          <p:nvPr>
            <p:ph type="dt" sz="half" idx="14"/>
          </p:nvPr>
        </p:nvSpPr>
        <p:spPr/>
        <p:txBody>
          <a:bodyPr/>
          <a:lstStyle>
            <a:lvl1pPr>
              <a:defRPr/>
            </a:lvl1pPr>
          </a:lstStyle>
          <a:p>
            <a:pPr>
              <a:defRPr/>
            </a:pPr>
            <a:fld id="{DD94FE82-BDC3-457F-8D44-8344A7FD7FE7}" type="datetime1">
              <a:rPr lang="en-US"/>
              <a:pPr>
                <a:defRPr/>
              </a:pPr>
              <a:t>6/13/2018</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CC4E3CAB-ACB2-4A15-A17C-E266F90A0872}" type="slidenum">
              <a:rPr lang="en-US" altLang="el-GR"/>
              <a:pPr>
                <a:defRPr/>
              </a:pPr>
              <a:t>‹#›</a:t>
            </a:fld>
            <a:endParaRPr lang="en-US" altLang="el-G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AE3D33FD-667B-4036-BBCE-708ED1D37D06}"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071A5-D076-4DEB-AA87-DC9D4DDA47DF}" type="slidenum">
              <a:rPr lang="en-US" altLang="el-GR"/>
              <a:pPr>
                <a:defRPr/>
              </a:pPr>
              <a:t>‹#›</a:t>
            </a:fld>
            <a:endParaRPr lang="en-US" altLang="el-G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3909" y="685800"/>
            <a:ext cx="1543050" cy="45720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514350" y="685800"/>
            <a:ext cx="5867400" cy="5308600"/>
          </a:xfrm>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78F8C3A3-C284-48B2-A07D-B9A70429F613}"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F2C63C-31C1-44FA-94B7-732CC10CD4AC}" type="slidenum">
              <a:rPr lang="en-US" altLang="el-GR"/>
              <a:pPr>
                <a:defRPr/>
              </a:pPr>
              <a:t>‹#›</a:t>
            </a:fld>
            <a:endParaRPr lang="en-US"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4" name="Εικόνα 6"/>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dirty="0"/>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dirty="0"/>
              <a:t>Στυλ υποδείγματος κειμένου</a:t>
            </a:r>
          </a:p>
        </p:txBody>
      </p:sp>
    </p:spTree>
    <p:extLst>
      <p:ext uri="{BB962C8B-B14F-4D97-AF65-F5344CB8AC3E}">
        <p14:creationId xmlns:p14="http://schemas.microsoft.com/office/powerpoint/2010/main" val="1471523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5" name="Εικόνα 7"/>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1243320" y="214313"/>
            <a:ext cx="7739486" cy="1342479"/>
          </a:xfrm>
        </p:spPr>
        <p:txBody>
          <a:bodyPr/>
          <a:lstStyle/>
          <a:p>
            <a:r>
              <a:rPr lang="el-GR"/>
              <a:t>Στυλ κύριου τίτλου</a:t>
            </a:r>
          </a:p>
        </p:txBody>
      </p:sp>
      <p:sp>
        <p:nvSpPr>
          <p:cNvPr id="3" name="Θέση περιεχομένου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p:cNvSpPr>
            <a:spLocks noGrp="1"/>
          </p:cNvSpPr>
          <p:nvPr>
            <p:ph sz="half" idx="2"/>
          </p:nvPr>
        </p:nvSpPr>
        <p:spPr>
          <a:xfrm>
            <a:off x="5148064" y="198884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4100222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7" name="Εικόνα 9"/>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383155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3" name="Εικόνα 5"/>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
        <p:nvSpPr>
          <p:cNvPr id="2" name="Τίτλος 1"/>
          <p:cNvSpPr>
            <a:spLocks noGrp="1"/>
          </p:cNvSpPr>
          <p:nvPr>
            <p:ph type="title"/>
          </p:nvPr>
        </p:nvSpPr>
        <p:spPr/>
        <p:txBody>
          <a:bodyPr/>
          <a:lstStyle/>
          <a:p>
            <a:r>
              <a:rPr lang="el-GR"/>
              <a:t>Στυλ κύριου τίτλου</a:t>
            </a:r>
          </a:p>
        </p:txBody>
      </p:sp>
    </p:spTree>
    <p:extLst>
      <p:ext uri="{BB962C8B-B14F-4D97-AF65-F5344CB8AC3E}">
        <p14:creationId xmlns:p14="http://schemas.microsoft.com/office/powerpoint/2010/main" val="3925184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2" name="Εικόνα 4"/>
          <p:cNvPicPr>
            <a:picLocks noChangeAspect="1"/>
          </p:cNvPicPr>
          <p:nvPr userDrawn="1"/>
        </p:nvPicPr>
        <p:blipFill>
          <a:blip r:embed="rId2" cstate="print"/>
          <a:srcRect/>
          <a:stretch>
            <a:fillRect/>
          </a:stretch>
        </p:blipFill>
        <p:spPr bwMode="auto">
          <a:xfrm>
            <a:off x="7885113" y="212725"/>
            <a:ext cx="1096962" cy="588963"/>
          </a:xfrm>
          <a:prstGeom prst="rect">
            <a:avLst/>
          </a:prstGeom>
          <a:noFill/>
          <a:ln w="9525">
            <a:noFill/>
            <a:miter lim="800000"/>
            <a:headEnd/>
            <a:tailEnd/>
          </a:ln>
        </p:spPr>
      </p:pic>
    </p:spTree>
    <p:extLst>
      <p:ext uri="{BB962C8B-B14F-4D97-AF65-F5344CB8AC3E}">
        <p14:creationId xmlns:p14="http://schemas.microsoft.com/office/powerpoint/2010/main" val="204574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cxnSp>
        <p:nvCxnSpPr>
          <p:cNvPr id="4" name="Straight Connector 15"/>
          <p:cNvCxnSpPr/>
          <p:nvPr/>
        </p:nvCxnSpPr>
        <p:spPr>
          <a:xfrm flipH="1">
            <a:off x="6170613" y="7938"/>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4581525" y="92075"/>
            <a:ext cx="4560888"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5427663"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5502275" y="31750"/>
            <a:ext cx="3640138"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5884863" y="609600"/>
            <a:ext cx="325755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513159" y="685800"/>
            <a:ext cx="6000750" cy="2971801"/>
          </a:xfrm>
        </p:spPr>
        <p:txBody>
          <a:bodyPr anchor="b"/>
          <a:lstStyle>
            <a:lvl1pPr algn="l">
              <a:defRPr sz="3600">
                <a:effectLst/>
              </a:defRPr>
            </a:lvl1pPr>
          </a:lstStyle>
          <a:p>
            <a:r>
              <a:rPr lang="el-GR"/>
              <a:t>Στυλ κύριου τίτλου</a:t>
            </a:r>
            <a:endParaRPr lang="en-US" dirty="0"/>
          </a:p>
        </p:txBody>
      </p:sp>
      <p:sp>
        <p:nvSpPr>
          <p:cNvPr id="3" name="Subtitle 2"/>
          <p:cNvSpPr>
            <a:spLocks noGrp="1"/>
          </p:cNvSpPr>
          <p:nvPr>
            <p:ph type="subTitle" idx="1"/>
          </p:nvPr>
        </p:nvSpPr>
        <p:spPr>
          <a:xfrm>
            <a:off x="513159" y="3843868"/>
            <a:ext cx="4800600" cy="1947333"/>
          </a:xfrm>
        </p:spPr>
        <p:txBody>
          <a:bodyPr anchor="t"/>
          <a:lstStyle>
            <a:lvl1pPr marL="0" indent="0" algn="l">
              <a:buNone/>
              <a:defRPr sz="1575">
                <a:solidFill>
                  <a:schemeClr val="bg2">
                    <a:lumMod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9" name="Date Placeholder 3"/>
          <p:cNvSpPr>
            <a:spLocks noGrp="1"/>
          </p:cNvSpPr>
          <p:nvPr>
            <p:ph type="dt" sz="half" idx="10"/>
          </p:nvPr>
        </p:nvSpPr>
        <p:spPr/>
        <p:txBody>
          <a:bodyPr/>
          <a:lstStyle>
            <a:lvl1pPr>
              <a:defRPr/>
            </a:lvl1pPr>
          </a:lstStyle>
          <a:p>
            <a:pPr>
              <a:defRPr/>
            </a:pPr>
            <a:fld id="{2632D8E2-C941-4317-B46E-30EFAD7FCEA0}" type="datetime1">
              <a:rPr lang="en-US"/>
              <a:pPr>
                <a:defRPr/>
              </a:pPr>
              <a:t>6/13/2018</a:t>
            </a:fld>
            <a:endParaRPr lang="en-US" dirty="0"/>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4DCBACBD-6CDE-4B5D-93B3-CA9F8FAD6136}" type="slidenum">
              <a:rPr lang="en-US" altLang="el-GR"/>
              <a:pPr>
                <a:defRPr/>
              </a:pPr>
              <a:t>‹#›</a:t>
            </a:fld>
            <a:endParaRPr lang="en-US"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2DEDC940-F801-4515-BB38-CEBF01827EA6}" type="datetime1">
              <a:rPr lang="en-US"/>
              <a:pPr>
                <a:defRPr/>
              </a:pPr>
              <a:t>6/13/2018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64A6D7-B7F0-4EFD-B335-57D559C0A808}" type="slidenum">
              <a:rPr lang="en-US" altLang="el-GR"/>
              <a:pPr>
                <a:defRPr/>
              </a:pPr>
              <a:t>‹#›</a:t>
            </a:fld>
            <a:endParaRPr lang="en-US" alt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1243013" y="214313"/>
            <a:ext cx="6713537" cy="1054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να επεξεργαστείτε το στυλ τίτλου του υποδείγματος</a:t>
            </a:r>
          </a:p>
        </p:txBody>
      </p:sp>
      <p:sp>
        <p:nvSpPr>
          <p:cNvPr id="1027" name="Rectangle 10"/>
          <p:cNvSpPr>
            <a:spLocks noGrp="1" noChangeArrowheads="1"/>
          </p:cNvSpPr>
          <p:nvPr>
            <p:ph type="body" idx="1"/>
          </p:nvPr>
        </p:nvSpPr>
        <p:spPr bwMode="auto">
          <a:xfrm>
            <a:off x="1149350" y="1557338"/>
            <a:ext cx="7772400" cy="4568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το στυλ κειμένου του υποδείγματος</a:t>
            </a:r>
          </a:p>
          <a:p>
            <a:pPr lvl="1"/>
            <a:r>
              <a:rPr lang="el-GR" smtClean="0"/>
              <a:t>Δευτέρου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pic>
        <p:nvPicPr>
          <p:cNvPr id="1028" name="Picture 12"/>
          <p:cNvPicPr>
            <a:picLocks noChangeAspect="1" noChangeArrowheads="1"/>
          </p:cNvPicPr>
          <p:nvPr userDrawn="1"/>
        </p:nvPicPr>
        <p:blipFill>
          <a:blip r:embed="rId9" cstate="print"/>
          <a:srcRect/>
          <a:stretch>
            <a:fillRect/>
          </a:stretch>
        </p:blipFill>
        <p:spPr bwMode="auto">
          <a:xfrm>
            <a:off x="3175" y="177800"/>
            <a:ext cx="1239838" cy="693738"/>
          </a:xfrm>
          <a:prstGeom prst="rect">
            <a:avLst/>
          </a:prstGeom>
          <a:noFill/>
          <a:ln w="9525">
            <a:noFill/>
            <a:miter lim="800000"/>
            <a:headEnd/>
            <a:tailEnd/>
          </a:ln>
        </p:spPr>
      </p:pic>
      <p:sp>
        <p:nvSpPr>
          <p:cNvPr id="15" name="Rectangle 8">
            <a:extLst>
              <a:ext uri="{FF2B5EF4-FFF2-40B4-BE49-F238E27FC236}"/>
            </a:extLst>
          </p:cNvPr>
          <p:cNvSpPr/>
          <p:nvPr userDrawn="1"/>
        </p:nvSpPr>
        <p:spPr>
          <a:xfrm>
            <a:off x="325438" y="874713"/>
            <a:ext cx="171450" cy="594836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30" name="Group 18"/>
          <p:cNvGrpSpPr>
            <a:grpSpLocks/>
          </p:cNvGrpSpPr>
          <p:nvPr userDrawn="1"/>
        </p:nvGrpSpPr>
        <p:grpSpPr bwMode="auto">
          <a:xfrm>
            <a:off x="531813" y="6103938"/>
            <a:ext cx="8467725" cy="719137"/>
            <a:chOff x="645544" y="6125841"/>
            <a:chExt cx="7337313" cy="719113"/>
          </a:xfrm>
        </p:grpSpPr>
        <p:sp>
          <p:nvSpPr>
            <p:cNvPr id="17" name="Rectangle 16">
              <a:extLst>
                <a:ext uri="{FF2B5EF4-FFF2-40B4-BE49-F238E27FC236}"/>
              </a:extLst>
            </p:cNvPr>
            <p:cNvSpPr/>
            <p:nvPr userDrawn="1"/>
          </p:nvSpPr>
          <p:spPr>
            <a:xfrm>
              <a:off x="645544" y="6635411"/>
              <a:ext cx="7337313" cy="20954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033" name="Picture 22" descr="European Commission logo"/>
            <p:cNvPicPr>
              <a:picLocks noChangeAspect="1" noChangeArrowheads="1"/>
            </p:cNvPicPr>
            <p:nvPr userDrawn="1"/>
          </p:nvPicPr>
          <p:blipFill>
            <a:blip r:embed="rId10" cstate="print"/>
            <a:srcRect/>
            <a:stretch>
              <a:fillRect/>
            </a:stretch>
          </p:blipFill>
          <p:spPr bwMode="auto">
            <a:xfrm>
              <a:off x="645544" y="6125841"/>
              <a:ext cx="1007410" cy="697963"/>
            </a:xfrm>
            <a:prstGeom prst="rect">
              <a:avLst/>
            </a:prstGeom>
            <a:noFill/>
            <a:ln w="9525">
              <a:noFill/>
              <a:miter lim="800000"/>
              <a:headEnd/>
              <a:tailEnd/>
            </a:ln>
          </p:spPr>
        </p:pic>
        <p:sp>
          <p:nvSpPr>
            <p:cNvPr id="19" name="Ορθογώνιο 10">
              <a:extLst>
                <a:ext uri="{FF2B5EF4-FFF2-40B4-BE49-F238E27FC236}"/>
              </a:extLst>
            </p:cNvPr>
            <p:cNvSpPr>
              <a:spLocks noChangeArrowheads="1"/>
            </p:cNvSpPr>
            <p:nvPr userDrawn="1"/>
          </p:nvSpPr>
          <p:spPr bwMode="auto">
            <a:xfrm>
              <a:off x="4209656" y="6402057"/>
              <a:ext cx="3327515" cy="277803"/>
            </a:xfrm>
            <a:prstGeom prst="rect">
              <a:avLst/>
            </a:prstGeom>
            <a:noFill/>
            <a:ln>
              <a:noFill/>
            </a:ln>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eaLnBrk="1" fontAlgn="auto" hangingPunct="1">
                <a:spcBef>
                  <a:spcPts val="0"/>
                </a:spcBef>
                <a:spcAft>
                  <a:spcPts val="0"/>
                </a:spcAft>
                <a:defRPr/>
              </a:pPr>
              <a:r>
                <a:rPr lang="en-GB" altLang="el-GR" sz="1200" b="1" dirty="0" err="1">
                  <a:solidFill>
                    <a:srgbClr val="C00000"/>
                  </a:solidFill>
                </a:rPr>
                <a:t>SlideWiki</a:t>
              </a:r>
              <a:r>
                <a:rPr lang="en-GB" altLang="el-GR" sz="1200" b="1" dirty="0">
                  <a:solidFill>
                    <a:srgbClr val="C00000"/>
                  </a:solidFill>
                </a:rPr>
                <a:t> Horizon 2020 - 688095</a:t>
              </a:r>
            </a:p>
          </p:txBody>
        </p:sp>
      </p:grpSp>
      <p:pic>
        <p:nvPicPr>
          <p:cNvPr id="1031" name="Εικόνα 16"/>
          <p:cNvPicPr>
            <a:picLocks noChangeAspect="1"/>
          </p:cNvPicPr>
          <p:nvPr userDrawn="1"/>
        </p:nvPicPr>
        <p:blipFill>
          <a:blip r:embed="rId11" cstate="print"/>
          <a:srcRect/>
          <a:stretch>
            <a:fillRect/>
          </a:stretch>
        </p:blipFill>
        <p:spPr bwMode="auto">
          <a:xfrm>
            <a:off x="7885113" y="212725"/>
            <a:ext cx="1096962" cy="588963"/>
          </a:xfrm>
          <a:prstGeom prst="rect">
            <a:avLst/>
          </a:prstGeom>
          <a:noFill/>
          <a:ln w="9525">
            <a:noFill/>
            <a:miter lim="800000"/>
            <a:headEnd/>
            <a:tailEnd/>
          </a:ln>
        </p:spPr>
      </p:pic>
    </p:spTree>
    <p:extLst>
      <p:ext uri="{BB962C8B-B14F-4D97-AF65-F5344CB8AC3E}">
        <p14:creationId xmlns:p14="http://schemas.microsoft.com/office/powerpoint/2010/main" val="104027176"/>
      </p:ext>
    </p:extLst>
  </p:cSld>
  <p:clrMap bg1="lt1" tx1="dk1" bg2="lt2" tx2="dk2" accent1="accent1" accent2="accent2" accent3="accent3" accent4="accent4" accent5="accent5" accent6="accent6" hlink="hlink" folHlink="folHlink"/>
  <p:sldLayoutIdLst>
    <p:sldLayoutId id="2147484242" r:id="rId1"/>
    <p:sldLayoutId id="2147484243" r:id="rId2"/>
    <p:sldLayoutId id="2147484244" r:id="rId3"/>
    <p:sldLayoutId id="2147484245" r:id="rId4"/>
    <p:sldLayoutId id="2147484246" r:id="rId5"/>
    <p:sldLayoutId id="2147484247" r:id="rId6"/>
    <p:sldLayoutId id="2147484248" r:id="rId7"/>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Tahoma" charset="0"/>
        </a:defRPr>
      </a:lvl2pPr>
      <a:lvl3pPr algn="l" rtl="0" eaLnBrk="0" fontAlgn="base" hangingPunct="0">
        <a:spcBef>
          <a:spcPct val="0"/>
        </a:spcBef>
        <a:spcAft>
          <a:spcPct val="0"/>
        </a:spcAft>
        <a:defRPr sz="3200">
          <a:solidFill>
            <a:schemeClr val="tx2"/>
          </a:solidFill>
          <a:latin typeface="Tahoma" charset="0"/>
        </a:defRPr>
      </a:lvl3pPr>
      <a:lvl4pPr algn="l" rtl="0" eaLnBrk="0" fontAlgn="base" hangingPunct="0">
        <a:spcBef>
          <a:spcPct val="0"/>
        </a:spcBef>
        <a:spcAft>
          <a:spcPct val="0"/>
        </a:spcAft>
        <a:defRPr sz="3200">
          <a:solidFill>
            <a:schemeClr val="tx2"/>
          </a:solidFill>
          <a:latin typeface="Tahoma" charset="0"/>
        </a:defRPr>
      </a:lvl4pPr>
      <a:lvl5pPr algn="l" rtl="0" eaLnBrk="0" fontAlgn="base" hangingPunct="0">
        <a:spcBef>
          <a:spcPct val="0"/>
        </a:spcBef>
        <a:spcAft>
          <a:spcPct val="0"/>
        </a:spcAft>
        <a:defRPr sz="32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2050" name="Group 6"/>
          <p:cNvGrpSpPr>
            <a:grpSpLocks/>
          </p:cNvGrpSpPr>
          <p:nvPr/>
        </p:nvGrpSpPr>
        <p:grpSpPr bwMode="auto">
          <a:xfrm>
            <a:off x="6905625" y="2963863"/>
            <a:ext cx="2236788" cy="3208337"/>
            <a:chOff x="9206969" y="2963333"/>
            <a:chExt cx="2981858" cy="3208867"/>
          </a:xfrm>
        </p:grpSpPr>
        <p:cxnSp>
          <p:nvCxnSpPr>
            <p:cNvPr id="8" name="Straight Connector 7"/>
            <p:cNvCxnSpPr/>
            <p:nvPr/>
          </p:nvCxnSpPr>
          <p:spPr>
            <a:xfrm flipH="1">
              <a:off x="11276704" y="2963333"/>
              <a:ext cx="912123"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628" y="3285648"/>
              <a:ext cx="1896199"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2884" y="3131636"/>
              <a:ext cx="1745943"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9051" y="3682589"/>
              <a:ext cx="1269776"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12763" y="4487863"/>
            <a:ext cx="6400800" cy="1506537"/>
          </a:xfrm>
          <a:prstGeom prst="rect">
            <a:avLst/>
          </a:prstGeom>
          <a:effectLst/>
        </p:spPr>
        <p:txBody>
          <a:bodyPr vert="horz" lIns="91440" tIns="45720" rIns="91440" bIns="45720" rtlCol="0" anchor="ctr">
            <a:normAutofit/>
          </a:bodyPr>
          <a:lstStyle/>
          <a:p>
            <a:r>
              <a:rPr lang="el-GR"/>
              <a:t>Στυλ κύριου τίτλου</a:t>
            </a:r>
            <a:endParaRPr lang="en-US" dirty="0"/>
          </a:p>
        </p:txBody>
      </p:sp>
      <p:sp>
        <p:nvSpPr>
          <p:cNvPr id="2052" name="Text Placeholder 2"/>
          <p:cNvSpPr>
            <a:spLocks noGrp="1"/>
          </p:cNvSpPr>
          <p:nvPr>
            <p:ph type="body" idx="1"/>
          </p:nvPr>
        </p:nvSpPr>
        <p:spPr bwMode="auto">
          <a:xfrm>
            <a:off x="512763" y="685800"/>
            <a:ext cx="6400800" cy="36147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altLang="el-GR" smtClean="0"/>
              <a:t>Επεξεργασία 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4" name="Date Placeholder 3"/>
          <p:cNvSpPr>
            <a:spLocks noGrp="1"/>
          </p:cNvSpPr>
          <p:nvPr>
            <p:ph type="dt" sz="half" idx="2"/>
          </p:nvPr>
        </p:nvSpPr>
        <p:spPr>
          <a:xfrm>
            <a:off x="7427913" y="6172200"/>
            <a:ext cx="1200150" cy="365125"/>
          </a:xfrm>
          <a:prstGeom prst="rect">
            <a:avLst/>
          </a:prstGeom>
        </p:spPr>
        <p:txBody>
          <a:bodyPr vert="horz" lIns="91440" tIns="45720" rIns="91440" bIns="45720" rtlCol="0" anchor="t"/>
          <a:lstStyle>
            <a:lvl1pPr algn="r" eaLnBrk="1" fontAlgn="auto" hangingPunct="1">
              <a:spcBef>
                <a:spcPts val="0"/>
              </a:spcBef>
              <a:spcAft>
                <a:spcPts val="0"/>
              </a:spcAft>
              <a:defRPr sz="750" b="0" i="0">
                <a:solidFill>
                  <a:schemeClr val="bg2">
                    <a:lumMod val="50000"/>
                  </a:schemeClr>
                </a:solidFill>
                <a:effectLst/>
                <a:latin typeface="+mn-lt"/>
              </a:defRPr>
            </a:lvl1pPr>
          </a:lstStyle>
          <a:p>
            <a:pPr>
              <a:defRPr/>
            </a:pPr>
            <a:fld id="{F7C3ED0C-0391-4939-9A31-4F1EFDDB9D83}" type="datetime1">
              <a:rPr lang="en-US"/>
              <a:pPr>
                <a:defRPr/>
              </a:pPr>
              <a:t>6/13/2018</a:t>
            </a:fld>
            <a:endParaRPr lang="en-US" dirty="0"/>
          </a:p>
        </p:txBody>
      </p:sp>
      <p:sp>
        <p:nvSpPr>
          <p:cNvPr id="5" name="Footer Placeholder 4"/>
          <p:cNvSpPr>
            <a:spLocks noGrp="1"/>
          </p:cNvSpPr>
          <p:nvPr>
            <p:ph type="ftr" sz="quarter" idx="3"/>
          </p:nvPr>
        </p:nvSpPr>
        <p:spPr>
          <a:xfrm>
            <a:off x="512763" y="6172200"/>
            <a:ext cx="5657850" cy="365125"/>
          </a:xfrm>
          <a:prstGeom prst="rect">
            <a:avLst/>
          </a:prstGeom>
        </p:spPr>
        <p:txBody>
          <a:bodyPr vert="horz" lIns="91440" tIns="45720" rIns="91440" bIns="45720" rtlCol="0" anchor="t"/>
          <a:lstStyle>
            <a:lvl1pPr algn="l" eaLnBrk="1" fontAlgn="auto" hangingPunct="1">
              <a:spcBef>
                <a:spcPts val="0"/>
              </a:spcBef>
              <a:spcAft>
                <a:spcPts val="0"/>
              </a:spcAft>
              <a:defRPr sz="75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7772400" y="5578475"/>
            <a:ext cx="857250" cy="6699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2400">
                <a:solidFill>
                  <a:srgbClr val="0A304A"/>
                </a:solidFill>
                <a:latin typeface="Century Gothic" pitchFamily="34" charset="0"/>
              </a:defRPr>
            </a:lvl1pPr>
          </a:lstStyle>
          <a:p>
            <a:pPr>
              <a:defRPr/>
            </a:pPr>
            <a:fld id="{DA6508B6-048B-4810-AC9B-C47A376981FF}" type="slidenum">
              <a:rPr lang="en-US" altLang="el-GR"/>
              <a:pPr>
                <a:defRPr/>
              </a:pPr>
              <a:t>‹#›</a:t>
            </a:fld>
            <a:endParaRPr lang="en-US" altLang="el-GR"/>
          </a:p>
        </p:txBody>
      </p:sp>
    </p:spTree>
  </p:cSld>
  <p:clrMap bg1="dk1" tx1="lt1" bg2="dk2" tx2="lt2" accent1="accent1" accent2="accent2" accent3="accent3" accent4="accent4" accent5="accent5" accent6="accent6" hlink="hlink" folHlink="folHlink"/>
  <p:sldLayoutIdLst>
    <p:sldLayoutId id="2147484238" r:id="rId1"/>
    <p:sldLayoutId id="2147484213" r:id="rId2"/>
    <p:sldLayoutId id="2147484214" r:id="rId3"/>
    <p:sldLayoutId id="2147484215" r:id="rId4"/>
    <p:sldLayoutId id="2147484216" r:id="rId5"/>
    <p:sldLayoutId id="2147484217" r:id="rId6"/>
    <p:sldLayoutId id="2147484218" r:id="rId7"/>
    <p:sldLayoutId id="2147484219" r:id="rId8"/>
    <p:sldLayoutId id="2147484220" r:id="rId9"/>
    <p:sldLayoutId id="2147484221" r:id="rId10"/>
    <p:sldLayoutId id="2147484222" r:id="rId11"/>
    <p:sldLayoutId id="2147484239" r:id="rId12"/>
    <p:sldLayoutId id="2147484223" r:id="rId13"/>
    <p:sldLayoutId id="2147484240" r:id="rId14"/>
    <p:sldLayoutId id="2147484224" r:id="rId15"/>
    <p:sldLayoutId id="2147484225" r:id="rId16"/>
    <p:sldLayoutId id="2147484226" r:id="rId17"/>
  </p:sldLayoutIdLst>
  <p:hf hdr="0" ftr="0" dt="0"/>
  <p:txStyles>
    <p:titleStyle>
      <a:lvl1pPr algn="l" defTabSz="342900" rtl="0" eaLnBrk="0" fontAlgn="base" hangingPunct="0">
        <a:spcBef>
          <a:spcPct val="0"/>
        </a:spcBef>
        <a:spcAft>
          <a:spcPct val="0"/>
        </a:spcAft>
        <a:defRPr sz="2700" kern="1200" cap="all">
          <a:ln w="3175" cmpd="sng">
            <a:noFill/>
          </a:ln>
          <a:solidFill>
            <a:schemeClr val="tx1"/>
          </a:solidFill>
          <a:latin typeface="+mj-lt"/>
          <a:ea typeface="+mj-ea"/>
          <a:cs typeface="+mj-cs"/>
        </a:defRPr>
      </a:lvl1pPr>
      <a:lvl2pPr algn="l" defTabSz="342900" rtl="0" eaLnBrk="0" fontAlgn="base" hangingPunct="0">
        <a:spcBef>
          <a:spcPct val="0"/>
        </a:spcBef>
        <a:spcAft>
          <a:spcPct val="0"/>
        </a:spcAft>
        <a:defRPr sz="2700">
          <a:solidFill>
            <a:schemeClr val="tx1"/>
          </a:solidFill>
          <a:latin typeface="Century Gothic" panose="020B0502020202020204" pitchFamily="34" charset="0"/>
        </a:defRPr>
      </a:lvl2pPr>
      <a:lvl3pPr algn="l" defTabSz="342900" rtl="0" eaLnBrk="0" fontAlgn="base" hangingPunct="0">
        <a:spcBef>
          <a:spcPct val="0"/>
        </a:spcBef>
        <a:spcAft>
          <a:spcPct val="0"/>
        </a:spcAft>
        <a:defRPr sz="2700">
          <a:solidFill>
            <a:schemeClr val="tx1"/>
          </a:solidFill>
          <a:latin typeface="Century Gothic" panose="020B0502020202020204" pitchFamily="34" charset="0"/>
        </a:defRPr>
      </a:lvl3pPr>
      <a:lvl4pPr algn="l" defTabSz="342900" rtl="0" eaLnBrk="0" fontAlgn="base" hangingPunct="0">
        <a:spcBef>
          <a:spcPct val="0"/>
        </a:spcBef>
        <a:spcAft>
          <a:spcPct val="0"/>
        </a:spcAft>
        <a:defRPr sz="2700">
          <a:solidFill>
            <a:schemeClr val="tx1"/>
          </a:solidFill>
          <a:latin typeface="Century Gothic" panose="020B0502020202020204" pitchFamily="34" charset="0"/>
        </a:defRPr>
      </a:lvl4pPr>
      <a:lvl5pPr algn="l" defTabSz="342900" rtl="0" eaLnBrk="0" fontAlgn="base" hangingPunct="0">
        <a:spcBef>
          <a:spcPct val="0"/>
        </a:spcBef>
        <a:spcAft>
          <a:spcPct val="0"/>
        </a:spcAft>
        <a:defRPr sz="27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0" fontAlgn="base" hangingPunct="0">
        <a:spcBef>
          <a:spcPct val="20000"/>
        </a:spcBef>
        <a:spcAft>
          <a:spcPts val="450"/>
        </a:spcAft>
        <a:buClr>
          <a:schemeClr val="tx1"/>
        </a:buClr>
        <a:buSzPct val="80000"/>
        <a:buFont typeface="Wingdings 3" pitchFamily="18" charset="2"/>
        <a:buChar char=""/>
        <a:defRPr sz="1500" kern="1200">
          <a:solidFill>
            <a:srgbClr val="0F496F"/>
          </a:solidFill>
          <a:latin typeface="+mn-lt"/>
          <a:ea typeface="+mn-ea"/>
          <a:cs typeface="+mn-cs"/>
        </a:defRPr>
      </a:lvl1pPr>
      <a:lvl2pPr marL="557213" indent="-214313" algn="l" defTabSz="342900" rtl="0" eaLnBrk="0" fontAlgn="base" hangingPunct="0">
        <a:spcBef>
          <a:spcPct val="20000"/>
        </a:spcBef>
        <a:spcAft>
          <a:spcPts val="450"/>
        </a:spcAft>
        <a:buClr>
          <a:schemeClr val="tx1"/>
        </a:buClr>
        <a:buSzPct val="80000"/>
        <a:buFont typeface="Wingdings 3" pitchFamily="18" charset="2"/>
        <a:buChar char=""/>
        <a:defRPr sz="1300" kern="1200">
          <a:solidFill>
            <a:srgbClr val="0F496F"/>
          </a:solidFill>
          <a:latin typeface="+mn-lt"/>
          <a:ea typeface="+mn-ea"/>
          <a:cs typeface="+mn-cs"/>
        </a:defRPr>
      </a:lvl2pPr>
      <a:lvl3pPr marL="900113" indent="-214313" algn="l" defTabSz="342900" rtl="0" eaLnBrk="0" fontAlgn="base" hangingPunct="0">
        <a:spcBef>
          <a:spcPct val="20000"/>
        </a:spcBef>
        <a:spcAft>
          <a:spcPts val="450"/>
        </a:spcAft>
        <a:buClr>
          <a:schemeClr val="tx1"/>
        </a:buClr>
        <a:buSzPct val="80000"/>
        <a:buFont typeface="Wingdings 3" pitchFamily="18" charset="2"/>
        <a:buChar char=""/>
        <a:defRPr sz="1200" kern="1200">
          <a:solidFill>
            <a:srgbClr val="0F496F"/>
          </a:solidFill>
          <a:latin typeface="+mn-lt"/>
          <a:ea typeface="+mn-ea"/>
          <a:cs typeface="+mn-cs"/>
        </a:defRPr>
      </a:lvl3pPr>
      <a:lvl4pPr marL="1157288" indent="-128588" algn="l" defTabSz="342900" rtl="0" eaLnBrk="0" fontAlgn="base" hangingPunct="0">
        <a:spcBef>
          <a:spcPct val="20000"/>
        </a:spcBef>
        <a:spcAft>
          <a:spcPts val="450"/>
        </a:spcAft>
        <a:buClr>
          <a:schemeClr val="tx1"/>
        </a:buClr>
        <a:buSzPct val="80000"/>
        <a:buFont typeface="Wingdings 3" pitchFamily="18" charset="2"/>
        <a:buChar char=""/>
        <a:defRPr sz="1000" kern="1200">
          <a:solidFill>
            <a:srgbClr val="0F496F"/>
          </a:solidFill>
          <a:latin typeface="+mn-lt"/>
          <a:ea typeface="+mn-ea"/>
          <a:cs typeface="+mn-cs"/>
        </a:defRPr>
      </a:lvl4pPr>
      <a:lvl5pPr marL="1500188" indent="-128588" algn="l" defTabSz="342900" rtl="0" eaLnBrk="0" fontAlgn="base" hangingPunct="0">
        <a:spcBef>
          <a:spcPct val="20000"/>
        </a:spcBef>
        <a:spcAft>
          <a:spcPts val="450"/>
        </a:spcAft>
        <a:buClr>
          <a:schemeClr val="tx1"/>
        </a:buClr>
        <a:buSzPct val="80000"/>
        <a:buFont typeface="Wingdings 3" pitchFamily="18" charset="2"/>
        <a:buChar char=""/>
        <a:defRPr sz="1000" kern="1200">
          <a:solidFill>
            <a:srgbClr val="0F496F"/>
          </a:solidFill>
          <a:latin typeface="+mn-lt"/>
          <a:ea typeface="+mn-ea"/>
          <a:cs typeface="+mn-cs"/>
        </a:defRPr>
      </a:lvl5pPr>
      <a:lvl6pPr marL="18859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6pPr>
      <a:lvl7pPr marL="22288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7pPr>
      <a:lvl8pPr marL="25717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8pPr>
      <a:lvl9pPr marL="29146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joinup.ec.europa.eu/sites/default/files/inline-files/NIFO%20-%20Alignment%20examples%20-%20Conceptual%20Model_2017.pdf" TargetMode="External"/><Relationship Id="rId2" Type="http://schemas.openxmlformats.org/officeDocument/2006/relationships/hyperlink" Target="https://joinup.ec.europa.eu/sites/default/files/inline-files/NIFO%20-%20Alignment%20examples%20-%20Principles_2017.pdf" TargetMode="External"/><Relationship Id="rId1" Type="http://schemas.openxmlformats.org/officeDocument/2006/relationships/slideLayout" Target="../slideLayouts/slideLayout2.xml"/><Relationship Id="rId5" Type="http://schemas.openxmlformats.org/officeDocument/2006/relationships/hyperlink" Target="https://joinup.ec.europa.eu/sites/default/files/inline-files/NIFO%20-%20Alignment%20examples%20-%20IOP%20Agreements%20and%20Governance_2017.pdf" TargetMode="External"/><Relationship Id="rId4" Type="http://schemas.openxmlformats.org/officeDocument/2006/relationships/hyperlink" Target="https://joinup.ec.europa.eu/sites/default/files/inline-files/NIFO%20-%20Alignment%20examples%20-%20Interoperability%20Levels_2017.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esources.ekdd.gr/gnosis/index.php/2012-09-20-11-36-31/3-26/136-intero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joinup.ec.europa.eu/page/egovernment-factsheets" TargetMode="External"/><Relationship Id="rId2" Type="http://schemas.openxmlformats.org/officeDocument/2006/relationships/hyperlink" Target="https://joinup.ec.europa.eu/collection/national-interoperability-framework-observatory-nif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joinup.ec.europa.eu/document/uri-standard-guidelines-flemish-governm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joinup.ec.europa.eu/sites/default/files/inline-files/NIFO%20-%20Factsheet%20Greece_2016_v1_0.pdf" TargetMode="External"/><Relationship Id="rId2" Type="http://schemas.openxmlformats.org/officeDocument/2006/relationships/hyperlink" Target="https://joinup.ec.europa.eu/page/nifo-factshee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joinup.ec.europa.eu/sites/default/files/inline-files/eGovernment_in_Greece_March_2017_v2_00.pdf" TargetMode="External"/><Relationship Id="rId2" Type="http://schemas.openxmlformats.org/officeDocument/2006/relationships/hyperlink" Target="http://www.e-gif.gov.gr/portal/pls/portal/docs/1/744027.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joinup.ec.europa.eu/document/nifo-alignment-examples" TargetMode="External"/><Relationship Id="rId2" Type="http://schemas.openxmlformats.org/officeDocument/2006/relationships/hyperlink" Target="https://joinup.ec.europa.eu/page/toolbox"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l-GR" b="1" dirty="0" smtClean="0">
                <a:solidFill>
                  <a:srgbClr val="0070C0"/>
                </a:solidFill>
              </a:rPr>
              <a:t>1</a:t>
            </a:r>
            <a:r>
              <a:rPr lang="en-US" b="1" dirty="0" smtClean="0">
                <a:solidFill>
                  <a:srgbClr val="0070C0"/>
                </a:solidFill>
              </a:rPr>
              <a:t>2</a:t>
            </a:r>
            <a:endParaRPr lang="el-GR" b="1" dirty="0">
              <a:solidFill>
                <a:srgbClr val="0070C0"/>
              </a:solidFill>
            </a:endParaRPr>
          </a:p>
        </p:txBody>
      </p:sp>
      <p:sp>
        <p:nvSpPr>
          <p:cNvPr id="4" name="Rectangle 3"/>
          <p:cNvSpPr txBox="1">
            <a:spLocks noChangeArrowheads="1"/>
          </p:cNvSpPr>
          <p:nvPr/>
        </p:nvSpPr>
        <p:spPr bwMode="auto">
          <a:xfrm>
            <a:off x="1043608" y="2204865"/>
            <a:ext cx="7632848"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lnSpc>
                <a:spcPct val="90000"/>
              </a:lnSpc>
            </a:pPr>
            <a:r>
              <a:rPr lang="el-GR" altLang="el-GR" sz="2800" b="1" dirty="0"/>
              <a:t>Παρατηρητήριο Εθνικών Πλαισίων Διαλειτουργικότητας (</a:t>
            </a:r>
            <a:r>
              <a:rPr lang="el-GR" altLang="el-GR" sz="2800" b="1" dirty="0" smtClean="0"/>
              <a:t>N</a:t>
            </a:r>
            <a:r>
              <a:rPr lang="en-US" altLang="el-GR" sz="2800" b="1" dirty="0" smtClean="0"/>
              <a:t>IFO</a:t>
            </a:r>
            <a:r>
              <a:rPr lang="el-GR" altLang="el-GR" sz="2800" b="1" dirty="0" smtClean="0"/>
              <a:t>) </a:t>
            </a:r>
            <a:r>
              <a:rPr lang="el-GR" altLang="el-GR" sz="2800" b="1" dirty="0"/>
              <a:t>– </a:t>
            </a:r>
            <a:endParaRPr lang="el-GR" altLang="el-GR" sz="2800" b="1" dirty="0" smtClean="0"/>
          </a:p>
          <a:p>
            <a:pPr algn="ctr">
              <a:lnSpc>
                <a:spcPct val="90000"/>
              </a:lnSpc>
            </a:pPr>
            <a:r>
              <a:rPr lang="el-GR" altLang="el-GR" sz="2800" b="1" dirty="0" smtClean="0"/>
              <a:t>Εθνικές </a:t>
            </a:r>
            <a:r>
              <a:rPr lang="el-GR" altLang="el-GR" sz="2800" b="1" dirty="0"/>
              <a:t>πρωτοβουλίες</a:t>
            </a:r>
          </a:p>
        </p:txBody>
      </p:sp>
      <p:sp>
        <p:nvSpPr>
          <p:cNvPr id="2" name="Ορθογώνιο 1"/>
          <p:cNvSpPr/>
          <p:nvPr/>
        </p:nvSpPr>
        <p:spPr>
          <a:xfrm>
            <a:off x="1395720" y="4005064"/>
            <a:ext cx="6128608" cy="369332"/>
          </a:xfrm>
          <a:prstGeom prst="rect">
            <a:avLst/>
          </a:prstGeom>
        </p:spPr>
        <p:txBody>
          <a:bodyPr wrap="square">
            <a:spAutoFit/>
          </a:bodyPr>
          <a:lstStyle/>
          <a:p>
            <a:pPr algn="ctr"/>
            <a:r>
              <a:rPr lang="el-GR" altLang="el-GR" b="1" dirty="0"/>
              <a:t>Βασικές Αρχές και Έννοιες Διαλειτουργικότητας </a:t>
            </a:r>
            <a:endParaRPr lang="el-GR" dirty="0"/>
          </a:p>
        </p:txBody>
      </p:sp>
    </p:spTree>
    <p:extLst>
      <p:ext uri="{BB962C8B-B14F-4D97-AF65-F5344CB8AC3E}">
        <p14:creationId xmlns:p14="http://schemas.microsoft.com/office/powerpoint/2010/main" val="1104972829"/>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p:txBody>
          <a:bodyPr/>
          <a:lstStyle/>
          <a:p>
            <a:r>
              <a:rPr lang="el-GR" dirty="0"/>
              <a:t>Παραδείγματα ευθυγράμμισης υλοποίησης και παρακολούθησης </a:t>
            </a:r>
            <a:r>
              <a:rPr lang="en-US" dirty="0"/>
              <a:t>NIFO</a:t>
            </a:r>
            <a:endParaRPr lang="en-US" dirty="0" smtClean="0"/>
          </a:p>
        </p:txBody>
      </p:sp>
      <p:sp>
        <p:nvSpPr>
          <p:cNvPr id="68612" name="Content Placeholder 1"/>
          <p:cNvSpPr>
            <a:spLocks noGrp="1"/>
          </p:cNvSpPr>
          <p:nvPr>
            <p:ph idx="1"/>
          </p:nvPr>
        </p:nvSpPr>
        <p:spPr>
          <a:xfrm>
            <a:off x="798513" y="1052736"/>
            <a:ext cx="8093967" cy="4968552"/>
          </a:xfrm>
        </p:spPr>
        <p:txBody>
          <a:bodyPr/>
          <a:lstStyle/>
          <a:p>
            <a:r>
              <a:rPr lang="en-US" sz="1800" dirty="0" smtClean="0">
                <a:hlinkClick r:id="rId2"/>
              </a:rPr>
              <a:t>Principles</a:t>
            </a:r>
            <a:endParaRPr lang="en-US" sz="1800" dirty="0" smtClean="0"/>
          </a:p>
          <a:p>
            <a:pPr lvl="1"/>
            <a:r>
              <a:rPr lang="en-US" dirty="0">
                <a:hlinkClick r:id="rId2"/>
              </a:rPr>
              <a:t>https://joinup.ec.europa.eu/sites/default/files/inline-files/NIFO%20-%20Alignment%20examples%20-%20Principles_2017.pdf</a:t>
            </a:r>
            <a:endParaRPr lang="en-US" dirty="0"/>
          </a:p>
          <a:p>
            <a:r>
              <a:rPr lang="en-US" sz="1800" dirty="0" smtClean="0">
                <a:hlinkClick r:id="rId3"/>
              </a:rPr>
              <a:t>Conceptual Model</a:t>
            </a:r>
            <a:endParaRPr lang="en-US" sz="1800" dirty="0" smtClean="0"/>
          </a:p>
          <a:p>
            <a:pPr lvl="1"/>
            <a:r>
              <a:rPr lang="en-US" dirty="0"/>
              <a:t>https://joinup.ec.europa.eu/sites/default/files/inline-files/NIFO%20-%20Alignment%20examples%20-%20Conceptual%20Model_2017.pdf</a:t>
            </a:r>
          </a:p>
          <a:p>
            <a:r>
              <a:rPr lang="en-US" sz="1800" dirty="0">
                <a:hlinkClick r:id="rId4"/>
              </a:rPr>
              <a:t>Interoperability </a:t>
            </a:r>
            <a:r>
              <a:rPr lang="en-US" sz="1800" dirty="0" smtClean="0">
                <a:hlinkClick r:id="rId4"/>
              </a:rPr>
              <a:t>Levels</a:t>
            </a:r>
            <a:endParaRPr lang="en-US" sz="1800" dirty="0" smtClean="0"/>
          </a:p>
          <a:p>
            <a:pPr lvl="1"/>
            <a:r>
              <a:rPr lang="en-US" dirty="0"/>
              <a:t>https://joinup.ec.europa.eu/sites/default/files/inline-files/NIFO%20-%20Alignment%20examples%20-%20Interoperability%20Levels_2017.pdf</a:t>
            </a:r>
          </a:p>
          <a:p>
            <a:r>
              <a:rPr lang="en-US" sz="1800" dirty="0">
                <a:hlinkClick r:id="rId5"/>
              </a:rPr>
              <a:t>Interoperability Agreements and </a:t>
            </a:r>
            <a:r>
              <a:rPr lang="en-US" sz="1800" dirty="0" smtClean="0">
                <a:hlinkClick r:id="rId5"/>
              </a:rPr>
              <a:t>Governance</a:t>
            </a:r>
            <a:endParaRPr lang="en-US" sz="1800" dirty="0" smtClean="0"/>
          </a:p>
          <a:p>
            <a:pPr lvl="1"/>
            <a:r>
              <a:rPr lang="en-US" dirty="0"/>
              <a:t>https://joinup.ec.europa.eu/sites/default/files/inline-files/NIFO%20-%20Alignment%20examples%20-%20IOP%20Agreements%20and%20Governance_2017.pdf</a:t>
            </a:r>
          </a:p>
          <a:p>
            <a:pPr lvl="1">
              <a:buFont typeface="Wingdings" pitchFamily="2" charset="2"/>
              <a:buChar char="§"/>
            </a:pPr>
            <a:endParaRPr lang="en-US" dirty="0" smtClean="0">
              <a:hlinkClick r:id="rId2"/>
            </a:endParaRPr>
          </a:p>
          <a:p>
            <a:pPr lvl="1"/>
            <a:endParaRPr lang="el-GR" dirty="0" smtClean="0"/>
          </a:p>
        </p:txBody>
      </p:sp>
    </p:spTree>
    <p:extLst>
      <p:ext uri="{BB962C8B-B14F-4D97-AF65-F5344CB8AC3E}">
        <p14:creationId xmlns:p14="http://schemas.microsoft.com/office/powerpoint/2010/main" val="4027827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1484785"/>
            <a:ext cx="6879135" cy="1656184"/>
          </a:xfrm>
          <a:noFill/>
          <a:ln/>
        </p:spPr>
        <p:txBody>
          <a:bodyPr lIns="182562" tIns="46037" rIns="182562" bIns="46037"/>
          <a:lstStyle/>
          <a:p>
            <a:pPr marL="0" indent="0" algn="ctr">
              <a:buNone/>
            </a:pPr>
            <a:r>
              <a:rPr lang="el-GR" b="1" dirty="0">
                <a:solidFill>
                  <a:srgbClr val="0070C0"/>
                </a:solidFill>
              </a:rPr>
              <a:t>Τέλος Ενότητας </a:t>
            </a:r>
            <a:r>
              <a:rPr lang="el-GR" b="1" dirty="0" smtClean="0">
                <a:solidFill>
                  <a:srgbClr val="0070C0"/>
                </a:solidFill>
              </a:rPr>
              <a:t>12 </a:t>
            </a:r>
            <a:endParaRPr lang="el-GR" b="1" dirty="0">
              <a:solidFill>
                <a:srgbClr val="0070C0"/>
              </a:solidFill>
            </a:endParaRPr>
          </a:p>
          <a:p>
            <a:pPr marL="0" indent="0" algn="ctr">
              <a:buNone/>
            </a:pPr>
            <a:endParaRPr lang="el-GR" dirty="0"/>
          </a:p>
        </p:txBody>
      </p:sp>
      <p:sp>
        <p:nvSpPr>
          <p:cNvPr id="3" name="Rectangle 3"/>
          <p:cNvSpPr txBox="1">
            <a:spLocks noChangeArrowheads="1"/>
          </p:cNvSpPr>
          <p:nvPr/>
        </p:nvSpPr>
        <p:spPr bwMode="auto">
          <a:xfrm>
            <a:off x="1243320" y="2564903"/>
            <a:ext cx="7289120" cy="1080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lnSpc>
                <a:spcPct val="90000"/>
              </a:lnSpc>
            </a:pPr>
            <a:r>
              <a:rPr lang="el-GR" altLang="el-GR" sz="3200" b="1" dirty="0"/>
              <a:t>Παρατηρητήριο Εθνικών Πλαισίων Διαλειτουργικότητας (N</a:t>
            </a:r>
            <a:r>
              <a:rPr lang="en-US" altLang="el-GR" sz="3200" b="1" dirty="0"/>
              <a:t>IFO</a:t>
            </a:r>
            <a:r>
              <a:rPr lang="el-GR" altLang="el-GR" sz="3200" b="1" dirty="0"/>
              <a:t>) – </a:t>
            </a:r>
          </a:p>
          <a:p>
            <a:pPr algn="ctr">
              <a:lnSpc>
                <a:spcPct val="90000"/>
              </a:lnSpc>
            </a:pPr>
            <a:r>
              <a:rPr lang="el-GR" altLang="el-GR" sz="3200" b="1" dirty="0"/>
              <a:t>Εθνικές πρωτοβουλίες</a:t>
            </a:r>
            <a:endParaRPr lang="el-GR" altLang="el-GR" sz="3200" b="1" dirty="0"/>
          </a:p>
        </p:txBody>
      </p:sp>
    </p:spTree>
    <p:extLst>
      <p:ext uri="{BB962C8B-B14F-4D97-AF65-F5344CB8AC3E}">
        <p14:creationId xmlns:p14="http://schemas.microsoft.com/office/powerpoint/2010/main" val="1107408339"/>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3009336367"/>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237613455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smtClean="0"/>
              <a:t>Έκδοση</a:t>
            </a:r>
            <a:r>
              <a:rPr lang="en-US" dirty="0" smtClean="0"/>
              <a:t> F2F </a:t>
            </a:r>
            <a:r>
              <a:rPr lang="el-GR" dirty="0" smtClean="0"/>
              <a:t>υλικό εκπαίδευσης </a:t>
            </a:r>
          </a:p>
          <a:p>
            <a:pPr marL="457200" lvl="1" indent="0">
              <a:buNone/>
            </a:pPr>
            <a:r>
              <a:rPr lang="el-GR" dirty="0" smtClean="0"/>
              <a:t>είναι διαθέσιμο </a:t>
            </a:r>
            <a:r>
              <a:rPr lang="el-GR" dirty="0">
                <a:hlinkClick r:id="rId2"/>
              </a:rPr>
              <a:t>εδώ</a:t>
            </a:r>
            <a:r>
              <a:rPr lang="el-GR" dirty="0"/>
              <a:t>.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2198375410"/>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 xmlns:a16="http://schemas.microsoft.com/office/drawing/2014/main" id="{327E935D-3BF8-42A4-B523-E2684CC6F2AD}"/>
              </a:ext>
            </a:extLst>
          </p:cNvPr>
          <p:cNvPicPr>
            <a:picLocks noChangeAspect="1"/>
          </p:cNvPicPr>
          <p:nvPr/>
        </p:nvPicPr>
        <p:blipFill>
          <a:blip r:embed="rId2" cstate="print"/>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654051733"/>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Τίτλος 1"/>
          <p:cNvSpPr>
            <a:spLocks noGrp="1"/>
          </p:cNvSpPr>
          <p:nvPr>
            <p:ph type="title"/>
          </p:nvPr>
        </p:nvSpPr>
        <p:spPr/>
        <p:txBody>
          <a:bodyPr/>
          <a:lstStyle/>
          <a:p>
            <a:pPr lvl="0"/>
            <a:r>
              <a:rPr lang="x-none" b="1" dirty="0"/>
              <a:t>Παρατηρητήριο Εθνικών Πλαισίων Διαλειτουργικότητας </a:t>
            </a:r>
            <a:r>
              <a:rPr lang="en-US" b="1" dirty="0" smtClean="0"/>
              <a:t>(NIFO)</a:t>
            </a:r>
            <a:endParaRPr lang="el-GR" b="1" dirty="0"/>
          </a:p>
        </p:txBody>
      </p:sp>
      <p:sp>
        <p:nvSpPr>
          <p:cNvPr id="65540" name="Content Placeholder 1"/>
          <p:cNvSpPr>
            <a:spLocks noGrp="1"/>
          </p:cNvSpPr>
          <p:nvPr>
            <p:ph idx="1"/>
          </p:nvPr>
        </p:nvSpPr>
        <p:spPr>
          <a:xfrm>
            <a:off x="900113" y="1268760"/>
            <a:ext cx="7488237" cy="4536503"/>
          </a:xfrm>
        </p:spPr>
        <p:txBody>
          <a:bodyPr/>
          <a:lstStyle/>
          <a:p>
            <a:r>
              <a:rPr lang="el-GR" sz="1800" dirty="0" smtClean="0"/>
              <a:t>Το NIFO είναι ένα παρατηρητήριο όπου συζητούνται, διαμορφώνονται και δημοσιεύονται οι τελευταίες πρωτοβουλίες διαλειτουργικότητας σε εθνικό επίπεδο από ολόκληρη την Ευρώπη.</a:t>
            </a:r>
          </a:p>
          <a:p>
            <a:r>
              <a:rPr lang="el-GR" sz="1800" dirty="0" smtClean="0"/>
              <a:t>Η κοινότητα NIFO είναι ένας χώρος αφιερωμένος στην ανταλλαγή εμπειριών και βέλτιστων πρακτικών σχετικά με τις πολιτικές, τα συστήματα, τις προκλήσεις και τις επιτυχίες που σχετίζονται με τη διαλειτουργικότητα.</a:t>
            </a:r>
          </a:p>
          <a:p>
            <a:r>
              <a:rPr lang="el-GR" sz="1800" dirty="0" smtClean="0"/>
              <a:t>Οι στόχοι αυτής της κοινότητας είναι η συγκέντρωση επαφών που έχουν οριστεί από ευρωπαϊκές χώρες και άλλους ενδιαφερόμενους.</a:t>
            </a:r>
          </a:p>
          <a:p>
            <a:r>
              <a:rPr lang="en-US" sz="1800" dirty="0" smtClean="0">
                <a:hlinkClick r:id="rId2"/>
              </a:rPr>
              <a:t>https://joinup.ec.europa.eu/collection/national-interoperability-framework-observatory-nifo</a:t>
            </a:r>
            <a:endParaRPr lang="el-GR" sz="1800" dirty="0" smtClean="0"/>
          </a:p>
          <a:p>
            <a:r>
              <a:rPr lang="en-US" sz="1800" dirty="0" smtClean="0">
                <a:hlinkClick r:id="rId3"/>
              </a:rPr>
              <a:t>https://joinup.ec.europa.eu/page/egovernment-factsheets</a:t>
            </a:r>
            <a:r>
              <a:rPr lang="el-GR" sz="1800" dirty="0" smtClean="0"/>
              <a:t> </a:t>
            </a:r>
          </a:p>
          <a:p>
            <a:endParaRPr lang="el-GR" dirty="0" smtClean="0"/>
          </a:p>
          <a:p>
            <a:endParaRPr lang="el-GR" b="1" dirty="0" smtClean="0"/>
          </a:p>
          <a:p>
            <a:endParaRPr lang="el-GR" dirty="0" smtClean="0"/>
          </a:p>
        </p:txBody>
      </p:sp>
    </p:spTree>
    <p:extLst>
      <p:ext uri="{BB962C8B-B14F-4D97-AF65-F5344CB8AC3E}">
        <p14:creationId xmlns:p14="http://schemas.microsoft.com/office/powerpoint/2010/main" val="2693636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Τίτλος 1"/>
          <p:cNvSpPr>
            <a:spLocks noGrp="1"/>
          </p:cNvSpPr>
          <p:nvPr>
            <p:ph type="title"/>
          </p:nvPr>
        </p:nvSpPr>
        <p:spPr/>
        <p:txBody>
          <a:bodyPr/>
          <a:lstStyle/>
          <a:p>
            <a:r>
              <a:rPr lang="x-none" b="1" dirty="0"/>
              <a:t>Παρατηρητήριο Εθνικών Πλαισίων Διαλειτουργικότητας </a:t>
            </a:r>
            <a:r>
              <a:rPr lang="en-US" b="1" dirty="0"/>
              <a:t>(NIFO)</a:t>
            </a:r>
            <a:endParaRPr lang="en-US" b="1" dirty="0"/>
          </a:p>
        </p:txBody>
      </p:sp>
      <p:sp>
        <p:nvSpPr>
          <p:cNvPr id="66564" name="Content Placeholder 1"/>
          <p:cNvSpPr>
            <a:spLocks noGrp="1"/>
          </p:cNvSpPr>
          <p:nvPr>
            <p:ph idx="1"/>
          </p:nvPr>
        </p:nvSpPr>
        <p:spPr>
          <a:xfrm>
            <a:off x="900113" y="1340769"/>
            <a:ext cx="7488237" cy="4382170"/>
          </a:xfrm>
        </p:spPr>
        <p:txBody>
          <a:bodyPr/>
          <a:lstStyle/>
          <a:p>
            <a:r>
              <a:rPr lang="el-GR" sz="1800" dirty="0" smtClean="0"/>
              <a:t>Το NIFO αναλύει τα εθνικά πλαίσια διαλειτουργικότητας (NIF) των κρατών μελών και των συνδεδεμένων χωρών και την ευθυγράμμισή τους με το ευρωπαϊκό πλαίσιο διαλειτουργικότητας (EIF). </a:t>
            </a:r>
            <a:endParaRPr lang="en-US" sz="1800" dirty="0" smtClean="0"/>
          </a:p>
          <a:p>
            <a:r>
              <a:rPr lang="el-GR" sz="1800" dirty="0" smtClean="0"/>
              <a:t>Σκοπός του παρατηρητηρίου αυτού είναι να αποτελέσει πηγή έμπνευσης για την καθιέρωση και περαιτέρω ανάπτυξη των εθνικών πλαισίων διαλειτουργικότητας. </a:t>
            </a:r>
            <a:endParaRPr lang="en-US" sz="1800" dirty="0" smtClean="0"/>
          </a:p>
          <a:p>
            <a:r>
              <a:rPr lang="el-GR" sz="1800" dirty="0" smtClean="0"/>
              <a:t>Η ανάλυση βασίζεται σε ένα μοντέλο που επιτρέπει τη σύγκριση των διαφόρων πτυχών των NIF</a:t>
            </a:r>
            <a:r>
              <a:rPr lang="en-US" sz="1800" dirty="0" smtClean="0"/>
              <a:t>s</a:t>
            </a:r>
            <a:r>
              <a:rPr lang="el-GR" sz="1800" dirty="0" smtClean="0"/>
              <a:t> με το EIF και στοχεύει να επισημάνει χαρακτηριστικά παρόμοια. </a:t>
            </a:r>
            <a:endParaRPr lang="en-US" sz="1800" dirty="0" smtClean="0"/>
          </a:p>
          <a:p>
            <a:r>
              <a:rPr lang="el-GR" sz="1800" dirty="0" smtClean="0"/>
              <a:t>Το μοντέλο λαμβάνει υπόψη το ψηφιακό θεματολόγιο.</a:t>
            </a:r>
            <a:endParaRPr lang="en-US" sz="1800" dirty="0" smtClean="0"/>
          </a:p>
          <a:p>
            <a:r>
              <a:rPr lang="el-GR" sz="1800" dirty="0" smtClean="0"/>
              <a:t>Το NIFO παρέχει τις τελευταίες πληροφορίες σχετικά με τη διαλειτουργικότητα και τα ενημερωτικά δελτία χώρας, εργαλεία ευθυγράμμισης των </a:t>
            </a:r>
            <a:r>
              <a:rPr lang="en-US" sz="1800" dirty="0" smtClean="0"/>
              <a:t>NIFs </a:t>
            </a:r>
            <a:r>
              <a:rPr lang="el-GR" sz="1800" dirty="0" smtClean="0"/>
              <a:t>με το </a:t>
            </a:r>
            <a:r>
              <a:rPr lang="en-US" sz="1800" dirty="0" smtClean="0"/>
              <a:t>EIF</a:t>
            </a:r>
            <a:r>
              <a:rPr lang="el-GR" sz="1800" dirty="0" smtClean="0"/>
              <a:t>και συνδέσμους με εμπειρογνώμονες διαλειτουργικότητας. </a:t>
            </a:r>
          </a:p>
          <a:p>
            <a:endParaRPr lang="el-GR" dirty="0" smtClean="0"/>
          </a:p>
          <a:p>
            <a:endParaRPr lang="el-GR" b="1" dirty="0" smtClean="0"/>
          </a:p>
          <a:p>
            <a:endParaRPr lang="el-GR" dirty="0" smtClean="0"/>
          </a:p>
        </p:txBody>
      </p:sp>
    </p:spTree>
    <p:extLst>
      <p:ext uri="{BB962C8B-B14F-4D97-AF65-F5344CB8AC3E}">
        <p14:creationId xmlns:p14="http://schemas.microsoft.com/office/powerpoint/2010/main" val="208078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Τίτλος 1"/>
          <p:cNvSpPr>
            <a:spLocks noGrp="1"/>
          </p:cNvSpPr>
          <p:nvPr>
            <p:ph type="title"/>
          </p:nvPr>
        </p:nvSpPr>
        <p:spPr/>
        <p:txBody>
          <a:bodyPr/>
          <a:lstStyle/>
          <a:p>
            <a:pPr algn="ctr"/>
            <a:r>
              <a:rPr lang="x-none" b="1" dirty="0"/>
              <a:t>Παρατηρητήριο Εθνικών Πλαισίων Διαλειτουργικότητας </a:t>
            </a:r>
            <a:r>
              <a:rPr lang="en-US" b="1" dirty="0"/>
              <a:t>(NIFO)</a:t>
            </a:r>
            <a:endParaRPr lang="en-US" dirty="0" smtClean="0"/>
          </a:p>
        </p:txBody>
      </p:sp>
      <p:sp>
        <p:nvSpPr>
          <p:cNvPr id="67588" name="Content Placeholder 1"/>
          <p:cNvSpPr>
            <a:spLocks noGrp="1"/>
          </p:cNvSpPr>
          <p:nvPr>
            <p:ph idx="1"/>
          </p:nvPr>
        </p:nvSpPr>
        <p:spPr>
          <a:xfrm>
            <a:off x="900113" y="980729"/>
            <a:ext cx="7776343" cy="4742210"/>
          </a:xfrm>
        </p:spPr>
        <p:txBody>
          <a:bodyPr/>
          <a:lstStyle/>
          <a:p>
            <a:pPr algn="just"/>
            <a:r>
              <a:rPr lang="el-GR" sz="1800" dirty="0" smtClean="0"/>
              <a:t>Ενημερωτικά δελτία NIFO</a:t>
            </a:r>
            <a:r>
              <a:rPr lang="en-US" sz="1800" dirty="0" smtClean="0"/>
              <a:t>: </a:t>
            </a:r>
          </a:p>
          <a:p>
            <a:pPr lvl="1" algn="just"/>
            <a:r>
              <a:rPr lang="el-GR" dirty="0" smtClean="0"/>
              <a:t>Τα ενημερωτικά δελτία του NIFO περιγράφουν τις τελευταίες πολιτικές και πρωτοβουλίες διαλειτουργικότητας στις ευρωπαϊκές χώρες.</a:t>
            </a:r>
          </a:p>
          <a:p>
            <a:pPr lvl="1" algn="just"/>
            <a:r>
              <a:rPr lang="el-GR" dirty="0" smtClean="0"/>
              <a:t>Τα ενημερωτικά δελτία ηλεκτρονικής διακυβέρνησης περιγράφουν τις τελευταίες πολιτικές και πρωτοβουλίες ηλεκτρονικής διακυβέρνησης σε ευρωπαϊκές χώρες και σε επίπεδο ΕΕ.</a:t>
            </a:r>
          </a:p>
          <a:p>
            <a:pPr algn="just"/>
            <a:r>
              <a:rPr lang="el-GR" sz="1800" dirty="0" smtClean="0"/>
              <a:t>Βέλτιστες πρακτικές της ευθυγράμμισης του NIF με το ευρωπαϊκό πλαίσιο διαλειτουργικότητας</a:t>
            </a:r>
            <a:r>
              <a:rPr lang="en-US" sz="1800" dirty="0" smtClean="0"/>
              <a:t> </a:t>
            </a:r>
            <a:r>
              <a:rPr lang="el-GR" sz="1800" dirty="0" smtClean="0"/>
              <a:t>και εφαρμογής και παρακολούθησης των NIF</a:t>
            </a:r>
            <a:r>
              <a:rPr lang="en-US" sz="1800" dirty="0" smtClean="0"/>
              <a:t>s</a:t>
            </a:r>
            <a:endParaRPr lang="el-GR" sz="1800" dirty="0" smtClean="0"/>
          </a:p>
          <a:p>
            <a:pPr algn="just"/>
            <a:r>
              <a:rPr lang="el-GR" sz="1800" dirty="0" smtClean="0"/>
              <a:t>Εργαλεία</a:t>
            </a:r>
            <a:r>
              <a:rPr lang="en-US" sz="1800" dirty="0" smtClean="0"/>
              <a:t> </a:t>
            </a:r>
            <a:r>
              <a:rPr lang="el-GR" sz="1800" dirty="0" smtClean="0"/>
              <a:t>ευθυγράμμισης</a:t>
            </a:r>
            <a:r>
              <a:rPr lang="en-US" sz="1800" dirty="0" smtClean="0"/>
              <a:t> </a:t>
            </a:r>
            <a:r>
              <a:rPr lang="el-GR" sz="1800" dirty="0" smtClean="0"/>
              <a:t>για συγκέντρωση πληροφοριών σχετικές με την άσκηση ευθυγράμμισης των εθνικών πλαισίων διαλειτουργικότητας με το ευρωπαϊκό πλαίσιο διαλειτουργικότητας</a:t>
            </a:r>
          </a:p>
          <a:p>
            <a:pPr algn="just"/>
            <a:r>
              <a:rPr lang="el-GR" sz="1800" dirty="0" smtClean="0"/>
              <a:t>Μοντέλο σύγκρισης χωρών προκειμένου να αναδειχθεί η ευθυγράμμιση του Εθνικού Πλαισίου Διαλειτουργικότητας (NIF) που σχετίζεται με το Ευρωπαϊκό Πλαίσιο Διαλειτουργικότητας (EIF). </a:t>
            </a:r>
            <a:endParaRPr lang="el-GR" sz="1800" b="1" dirty="0" smtClean="0"/>
          </a:p>
          <a:p>
            <a:pPr algn="just"/>
            <a:endParaRPr lang="el-GR" sz="1800" dirty="0" smtClean="0"/>
          </a:p>
        </p:txBody>
      </p:sp>
    </p:spTree>
    <p:extLst>
      <p:ext uri="{BB962C8B-B14F-4D97-AF65-F5344CB8AC3E}">
        <p14:creationId xmlns:p14="http://schemas.microsoft.com/office/powerpoint/2010/main" val="3172150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p:txBody>
          <a:bodyPr/>
          <a:lstStyle/>
          <a:p>
            <a:r>
              <a:rPr lang="x-none" b="1" dirty="0"/>
              <a:t>Παρατηρητήριο Εθνικών Πλαισίων Διαλειτουργικότητας </a:t>
            </a:r>
            <a:r>
              <a:rPr lang="en-US" b="1" dirty="0"/>
              <a:t>(NIFO)</a:t>
            </a:r>
            <a:endParaRPr lang="en-US" dirty="0" smtClean="0"/>
          </a:p>
        </p:txBody>
      </p:sp>
      <p:sp>
        <p:nvSpPr>
          <p:cNvPr id="68612" name="Content Placeholder 1"/>
          <p:cNvSpPr>
            <a:spLocks noGrp="1"/>
          </p:cNvSpPr>
          <p:nvPr>
            <p:ph idx="1"/>
          </p:nvPr>
        </p:nvSpPr>
        <p:spPr>
          <a:xfrm>
            <a:off x="798513" y="1124744"/>
            <a:ext cx="7949951" cy="3949378"/>
          </a:xfrm>
        </p:spPr>
        <p:txBody>
          <a:bodyPr/>
          <a:lstStyle/>
          <a:p>
            <a:r>
              <a:rPr lang="en-US" sz="1800" dirty="0">
                <a:hlinkClick r:id="rId2"/>
              </a:rPr>
              <a:t>https://</a:t>
            </a:r>
            <a:r>
              <a:rPr lang="en-US" sz="1800" dirty="0" smtClean="0">
                <a:hlinkClick r:id="rId2"/>
              </a:rPr>
              <a:t>joinup.ec.europa.eu/document/uri-standard-guidelines-flemish-government</a:t>
            </a:r>
            <a:endParaRPr lang="en-US" sz="1800" dirty="0" smtClean="0"/>
          </a:p>
          <a:p>
            <a:r>
              <a:rPr lang="el-GR" sz="1800" dirty="0"/>
              <a:t>ο παρόν έγγραφο περιγράφει το φλαμανδικό πρότυπο </a:t>
            </a:r>
            <a:r>
              <a:rPr lang="en-US" sz="1800" dirty="0"/>
              <a:t>Uniform Resource Identifier </a:t>
            </a:r>
            <a:r>
              <a:rPr lang="el-GR" sz="1800" dirty="0" smtClean="0"/>
              <a:t>για </a:t>
            </a:r>
            <a:r>
              <a:rPr lang="el-GR" sz="1800" dirty="0"/>
              <a:t>την αποκάλυψη πόρων, πληροφοριών και δεδομένων από τις φλαμανδικές αρχές και έχει καθοριστεί από την Flanders Information. Στο </a:t>
            </a:r>
            <a:r>
              <a:rPr lang="el-GR" sz="1800" dirty="0" smtClean="0"/>
              <a:t>έγγραφο </a:t>
            </a:r>
            <a:r>
              <a:rPr lang="el-GR" sz="1800" dirty="0"/>
              <a:t>περιλαμβάνεται ένας κατάλογος ελέγχου, ο οποίος μπορεί να χρησιμοποιηθεί ως μέσο αυτοαξιολόγησης για την αξιολόγηση των URI.</a:t>
            </a:r>
          </a:p>
          <a:p>
            <a:r>
              <a:rPr lang="el-GR" sz="1800" dirty="0" smtClean="0"/>
              <a:t>Οι </a:t>
            </a:r>
            <a:r>
              <a:rPr lang="el-GR" sz="1800" dirty="0"/>
              <a:t>κατευθυντήριες γραμμές σχετικά με τη διακυβέρνηση των </a:t>
            </a:r>
            <a:r>
              <a:rPr lang="el-GR" sz="1800" dirty="0" smtClean="0"/>
              <a:t>URI </a:t>
            </a:r>
            <a:r>
              <a:rPr lang="el-GR" sz="1800" dirty="0"/>
              <a:t>αναπτύχθηκαν στο πλαίσιο του προγράμματος «Ανοικτά πρότυπα για συνδεδεμένες οργανώσεις» (OSLO²</a:t>
            </a:r>
            <a:r>
              <a:rPr lang="el-GR" sz="1800" dirty="0" smtClean="0"/>
              <a:t>) που συγκεντρώνει </a:t>
            </a:r>
            <a:r>
              <a:rPr lang="el-GR" sz="1800" dirty="0"/>
              <a:t>εμπειρογνωμοσύνη από διαφορετικούς επιχειρηματικούς τομείς και κυβερνητικά επίπεδα, ανεξάρτητα από ένα συγκεκριμένο θεματικό πρόγραμμα. </a:t>
            </a:r>
            <a:endParaRPr lang="el-GR" sz="1800" dirty="0" smtClean="0"/>
          </a:p>
          <a:p>
            <a:r>
              <a:rPr lang="el-GR" sz="1800" dirty="0" smtClean="0"/>
              <a:t>Η </a:t>
            </a:r>
            <a:r>
              <a:rPr lang="el-GR" sz="1800" dirty="0"/>
              <a:t>φλαμανδική κυβέρνηση ανέπτυξε ένα μοντέλο τομέα σύμφωνα με τα διεθνή πρότυπα, συμπεριλαμβανομένων των ISA2 και INSPIRE εμπλουτισμένων με τις επεκτάσεις δεδομένων για να συμμορφωθούν με το τοπικό πλαίσιο. </a:t>
            </a:r>
          </a:p>
        </p:txBody>
      </p:sp>
    </p:spTree>
    <p:extLst>
      <p:ext uri="{BB962C8B-B14F-4D97-AF65-F5344CB8AC3E}">
        <p14:creationId xmlns:p14="http://schemas.microsoft.com/office/powerpoint/2010/main" val="53283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p:txBody>
          <a:bodyPr/>
          <a:lstStyle/>
          <a:p>
            <a:r>
              <a:rPr lang="x-none" b="1" dirty="0"/>
              <a:t>Παρατηρητήριο Εθνικών Πλαισίων Διαλειτουργικότητας </a:t>
            </a:r>
            <a:r>
              <a:rPr lang="en-US" b="1" dirty="0"/>
              <a:t>(NIFO)</a:t>
            </a:r>
            <a:endParaRPr lang="en-US" dirty="0" smtClean="0"/>
          </a:p>
        </p:txBody>
      </p:sp>
      <p:sp>
        <p:nvSpPr>
          <p:cNvPr id="68612" name="Content Placeholder 1"/>
          <p:cNvSpPr>
            <a:spLocks noGrp="1"/>
          </p:cNvSpPr>
          <p:nvPr>
            <p:ph idx="1"/>
          </p:nvPr>
        </p:nvSpPr>
        <p:spPr>
          <a:xfrm>
            <a:off x="798513" y="1196752"/>
            <a:ext cx="7949951" cy="4176464"/>
          </a:xfrm>
        </p:spPr>
        <p:txBody>
          <a:bodyPr/>
          <a:lstStyle/>
          <a:p>
            <a:pPr algn="just"/>
            <a:r>
              <a:rPr lang="el-GR" sz="1800" dirty="0" smtClean="0"/>
              <a:t>Το </a:t>
            </a:r>
            <a:r>
              <a:rPr lang="el-GR" sz="1800" dirty="0"/>
              <a:t>πρότυπο ορίζει τις ελάχιστες απαιτήσεις στις οποίες πρέπει να συμμορφώνονται οι φλαμανδικές αρχές προκειμένου να αποκαλύπτουν τους πόρους με ομοιόμορφο τρόπο μέσω του ιστού. </a:t>
            </a:r>
            <a:endParaRPr lang="el-GR" sz="1800" dirty="0" smtClean="0"/>
          </a:p>
          <a:p>
            <a:pPr algn="just"/>
            <a:r>
              <a:rPr lang="el-GR" sz="1800" dirty="0" smtClean="0"/>
              <a:t>Επιπλέον</a:t>
            </a:r>
            <a:r>
              <a:rPr lang="el-GR" sz="1800" dirty="0"/>
              <a:t>, </a:t>
            </a:r>
            <a:r>
              <a:rPr lang="el-GR" sz="1800" dirty="0" smtClean="0"/>
              <a:t>περιγράφει </a:t>
            </a:r>
            <a:r>
              <a:rPr lang="el-GR" sz="1800" dirty="0"/>
              <a:t>τον τρόπο με τον οποίο θα πρέπει να οριστούν τα «Ομοιόμορφα αναγνωριστικά στοιχεία πόρων» (URI), προκειμένου να εντοπιστούν αυτοί οι πόροι </a:t>
            </a:r>
            <a:r>
              <a:rPr lang="el-GR" sz="1800" dirty="0" smtClean="0"/>
              <a:t>και να διατηρηθοπυν. </a:t>
            </a:r>
            <a:r>
              <a:rPr lang="el-GR" sz="1800" dirty="0"/>
              <a:t>Αυτό επιτρέπει στα συστήματα back-office να εξελιχθούν ενώ το URI παραμένει σταθερό. </a:t>
            </a:r>
            <a:endParaRPr lang="el-GR" sz="1800" dirty="0" smtClean="0"/>
          </a:p>
          <a:p>
            <a:pPr algn="just"/>
            <a:r>
              <a:rPr lang="el-GR" sz="1800" dirty="0" smtClean="0"/>
              <a:t>Το έγγραφο </a:t>
            </a:r>
            <a:r>
              <a:rPr lang="el-GR" sz="1800" dirty="0"/>
              <a:t>ισχύει επίσης για τα δεδομένα που αποκαλύπτονται μέσω υπηρεσιών, αλλά δεν ισχύει αναγκαστικά για τις ίδιες τις υπηρεσίες, δεδομένου ότι η </a:t>
            </a:r>
            <a:r>
              <a:rPr lang="el-GR" sz="1800" dirty="0" smtClean="0"/>
              <a:t>διατήρηση για </a:t>
            </a:r>
            <a:r>
              <a:rPr lang="el-GR" sz="1800" dirty="0"/>
              <a:t>υπηρεσίες είναι δύσκολο να πραγματοποιηθεί και είναι αναποτελεσματική.</a:t>
            </a:r>
          </a:p>
          <a:p>
            <a:pPr algn="just"/>
            <a:r>
              <a:rPr lang="el-GR" sz="1800" dirty="0" smtClean="0"/>
              <a:t>Το </a:t>
            </a:r>
            <a:r>
              <a:rPr lang="el-GR" sz="1800" dirty="0"/>
              <a:t>πρότυπο URI και οι οδηγίες για τη Φλάνδρα βασίζονται στην πολιτική ISA² URI.</a:t>
            </a:r>
            <a:endParaRPr lang="el-GR" sz="1800" dirty="0" smtClean="0"/>
          </a:p>
        </p:txBody>
      </p:sp>
    </p:spTree>
    <p:extLst>
      <p:ext uri="{BB962C8B-B14F-4D97-AF65-F5344CB8AC3E}">
        <p14:creationId xmlns:p14="http://schemas.microsoft.com/office/powerpoint/2010/main" val="3983238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a:xfrm>
            <a:off x="1243320" y="214313"/>
            <a:ext cx="6713055" cy="622399"/>
          </a:xfrm>
        </p:spPr>
        <p:txBody>
          <a:bodyPr/>
          <a:lstStyle/>
          <a:p>
            <a:pPr marL="342900" indent="-342900" algn="ctr"/>
            <a:r>
              <a:rPr lang="en-US" dirty="0" smtClean="0"/>
              <a:t>NIFO factsheets</a:t>
            </a:r>
          </a:p>
        </p:txBody>
      </p:sp>
      <p:sp>
        <p:nvSpPr>
          <p:cNvPr id="68612" name="Content Placeholder 1"/>
          <p:cNvSpPr>
            <a:spLocks noGrp="1"/>
          </p:cNvSpPr>
          <p:nvPr>
            <p:ph idx="1"/>
          </p:nvPr>
        </p:nvSpPr>
        <p:spPr>
          <a:xfrm>
            <a:off x="798513" y="980728"/>
            <a:ext cx="8165975" cy="5040560"/>
          </a:xfrm>
        </p:spPr>
        <p:txBody>
          <a:bodyPr/>
          <a:lstStyle/>
          <a:p>
            <a:r>
              <a:rPr lang="en-US" sz="1800" dirty="0">
                <a:hlinkClick r:id="rId2"/>
              </a:rPr>
              <a:t>https://</a:t>
            </a:r>
            <a:r>
              <a:rPr lang="en-US" sz="1800" dirty="0" smtClean="0">
                <a:hlinkClick r:id="rId2"/>
              </a:rPr>
              <a:t>joinup.ec.europa.eu/page/nifo-factsheets</a:t>
            </a:r>
            <a:endParaRPr lang="en-US" sz="1800" dirty="0" smtClean="0"/>
          </a:p>
          <a:p>
            <a:r>
              <a:rPr lang="en-US" sz="1800" dirty="0">
                <a:hlinkClick r:id="rId3"/>
              </a:rPr>
              <a:t>https://joinup.ec.europa.eu/sites/default/files/inline-files/NIFO%20-%</a:t>
            </a:r>
            <a:r>
              <a:rPr lang="en-US" sz="1800" dirty="0" smtClean="0">
                <a:hlinkClick r:id="rId3"/>
              </a:rPr>
              <a:t>20Factsheet%20Greece_2016_v1_0.pdf</a:t>
            </a:r>
            <a:endParaRPr lang="en-US" sz="1800" dirty="0" smtClean="0"/>
          </a:p>
          <a:p>
            <a:r>
              <a:rPr lang="el-GR" sz="1800" dirty="0"/>
              <a:t>Το ελληνικό NIF ευθυγραμμίζεται με έξι από τις δώδεκα αρχές του </a:t>
            </a:r>
            <a:r>
              <a:rPr lang="en-US" sz="1800" dirty="0" smtClean="0"/>
              <a:t>EIF</a:t>
            </a:r>
            <a:r>
              <a:rPr lang="el-GR" sz="1800" dirty="0" smtClean="0"/>
              <a:t>. </a:t>
            </a:r>
            <a:r>
              <a:rPr lang="el-GR" sz="1800" dirty="0"/>
              <a:t>Αυτές οι έξι αρχές είναι: </a:t>
            </a:r>
            <a:endParaRPr lang="en-US" sz="1800" dirty="0" smtClean="0"/>
          </a:p>
          <a:p>
            <a:pPr lvl="1"/>
            <a:r>
              <a:rPr lang="el-GR" dirty="0" smtClean="0"/>
              <a:t>Βέλτιστες </a:t>
            </a:r>
            <a:r>
              <a:rPr lang="el-GR" dirty="0"/>
              <a:t>πρακτικές, </a:t>
            </a:r>
            <a:endParaRPr lang="en-US" dirty="0" smtClean="0"/>
          </a:p>
          <a:p>
            <a:pPr lvl="1"/>
            <a:r>
              <a:rPr lang="el-GR" dirty="0" smtClean="0"/>
              <a:t>Συμπερίληψη </a:t>
            </a:r>
            <a:r>
              <a:rPr lang="el-GR" dirty="0"/>
              <a:t>και προσβασιμότητα, </a:t>
            </a:r>
            <a:endParaRPr lang="en-US" dirty="0" smtClean="0"/>
          </a:p>
          <a:p>
            <a:pPr lvl="1"/>
            <a:r>
              <a:rPr lang="el-GR" dirty="0" smtClean="0"/>
              <a:t>Ασφάλεια </a:t>
            </a:r>
            <a:r>
              <a:rPr lang="el-GR" dirty="0"/>
              <a:t>και προστασία της ιδιωτικής ζωής, </a:t>
            </a:r>
            <a:endParaRPr lang="en-US" dirty="0" smtClean="0"/>
          </a:p>
          <a:p>
            <a:pPr lvl="1"/>
            <a:r>
              <a:rPr lang="el-GR" dirty="0" smtClean="0"/>
              <a:t>Διαφάνεια</a:t>
            </a:r>
            <a:r>
              <a:rPr lang="el-GR" dirty="0"/>
              <a:t>, </a:t>
            </a:r>
            <a:endParaRPr lang="en-US" dirty="0" smtClean="0"/>
          </a:p>
          <a:p>
            <a:pPr lvl="1"/>
            <a:r>
              <a:rPr lang="el-GR" dirty="0" smtClean="0"/>
              <a:t>Επαναχρησιμοποίηση </a:t>
            </a:r>
            <a:r>
              <a:rPr lang="el-GR" dirty="0"/>
              <a:t>και Αποτελεσματικότητα και αποδοτικότητα. </a:t>
            </a:r>
            <a:endParaRPr lang="en-US" dirty="0" smtClean="0"/>
          </a:p>
          <a:p>
            <a:r>
              <a:rPr lang="el-GR" sz="1800" dirty="0" smtClean="0"/>
              <a:t>Το </a:t>
            </a:r>
            <a:r>
              <a:rPr lang="el-GR" sz="1800" dirty="0"/>
              <a:t>ελληνικό NIF </a:t>
            </a:r>
            <a:r>
              <a:rPr lang="el-GR" sz="1800" dirty="0" smtClean="0"/>
              <a:t>εν </a:t>
            </a:r>
            <a:r>
              <a:rPr lang="el-GR" sz="1800" dirty="0"/>
              <a:t>μέρει ευθυγραμμίζεται με τις ακόλουθες </a:t>
            </a:r>
            <a:r>
              <a:rPr lang="el-GR" sz="1800" dirty="0" smtClean="0"/>
              <a:t>αρχές:</a:t>
            </a:r>
            <a:endParaRPr lang="en-US" sz="1800" dirty="0" smtClean="0"/>
          </a:p>
          <a:p>
            <a:pPr lvl="1"/>
            <a:r>
              <a:rPr lang="el-GR" dirty="0" smtClean="0"/>
              <a:t>Πολυγλωσσία,</a:t>
            </a:r>
            <a:endParaRPr lang="en-US" dirty="0" smtClean="0"/>
          </a:p>
          <a:p>
            <a:pPr lvl="1"/>
            <a:r>
              <a:rPr lang="el-GR" dirty="0" smtClean="0"/>
              <a:t> </a:t>
            </a:r>
            <a:r>
              <a:rPr lang="el-GR" dirty="0"/>
              <a:t>Διοικητική απλοποίηση, </a:t>
            </a:r>
            <a:endParaRPr lang="en-US" dirty="0" smtClean="0"/>
          </a:p>
          <a:p>
            <a:pPr lvl="1"/>
            <a:r>
              <a:rPr lang="el-GR" dirty="0" smtClean="0"/>
              <a:t>Διατήρηση </a:t>
            </a:r>
            <a:r>
              <a:rPr lang="el-GR" dirty="0"/>
              <a:t>πληροφοριών</a:t>
            </a:r>
            <a:r>
              <a:rPr lang="el-GR" dirty="0" smtClean="0"/>
              <a:t>,</a:t>
            </a:r>
            <a:endParaRPr lang="en-US" dirty="0" smtClean="0"/>
          </a:p>
          <a:p>
            <a:pPr lvl="1"/>
            <a:r>
              <a:rPr lang="el-GR" dirty="0" smtClean="0"/>
              <a:t>Διαφάνεια </a:t>
            </a:r>
            <a:r>
              <a:rPr lang="el-GR" dirty="0"/>
              <a:t>και Τεχνολογική ουδετερότητα και προσαρμοστικότητα.</a:t>
            </a:r>
            <a:endParaRPr lang="el-GR" dirty="0" smtClean="0"/>
          </a:p>
        </p:txBody>
      </p:sp>
    </p:spTree>
    <p:extLst>
      <p:ext uri="{BB962C8B-B14F-4D97-AF65-F5344CB8AC3E}">
        <p14:creationId xmlns:p14="http://schemas.microsoft.com/office/powerpoint/2010/main" val="1629557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p:txBody>
          <a:bodyPr/>
          <a:lstStyle/>
          <a:p>
            <a:pPr marL="342900" indent="-342900" algn="ctr"/>
            <a:r>
              <a:rPr lang="en-US" dirty="0" smtClean="0"/>
              <a:t>NIFO factsheets - Greece</a:t>
            </a:r>
          </a:p>
        </p:txBody>
      </p:sp>
      <p:sp>
        <p:nvSpPr>
          <p:cNvPr id="68612" name="Content Placeholder 1"/>
          <p:cNvSpPr>
            <a:spLocks noGrp="1"/>
          </p:cNvSpPr>
          <p:nvPr>
            <p:ph idx="1"/>
          </p:nvPr>
        </p:nvSpPr>
        <p:spPr>
          <a:xfrm>
            <a:off x="798513" y="1052736"/>
            <a:ext cx="7949951" cy="4968552"/>
          </a:xfrm>
        </p:spPr>
        <p:txBody>
          <a:bodyPr/>
          <a:lstStyle/>
          <a:p>
            <a:r>
              <a:rPr lang="el-GR" sz="1800" dirty="0"/>
              <a:t>Παραδείγματα ευθυγράμμισης - Επίπεδα διαλειτουργικότητας</a:t>
            </a:r>
          </a:p>
          <a:p>
            <a:r>
              <a:rPr lang="el-GR" sz="1800" dirty="0"/>
              <a:t>Στην Ελλάδα, το NIF ορίζει ότι οι επιχειρησιακές διαδικασίες τεκμηριώνονται με έναν συμφωνημένο τρόπο προκειμένου οι άλλες διοικήσεις να κατανοήσουν τη συνολική επιχειρηματική διαδικασία. Συγκεκριμένα, το NIF περιέχει τις ακόλουθες διατάξεις:</a:t>
            </a:r>
          </a:p>
          <a:p>
            <a:pPr lvl="1"/>
            <a:r>
              <a:rPr lang="el-GR" sz="1600" dirty="0" smtClean="0"/>
              <a:t>χαρτογράφηση </a:t>
            </a:r>
            <a:r>
              <a:rPr lang="el-GR" sz="1600" dirty="0"/>
              <a:t>και τεκμηρίωση διεργασιών και υπηρεσιών, με στόχο να εξασφαλιστεί ότι οι ηλεκτρονικές υπηρεσίες που προσφέρονται από τους δημόσιους οργανισμούς είναι καλά τεκμηριωμένες (ροές διεργασιών, περιγραφές μεταδεδομένων κ.λπ.) και να διαχειρίζονται σωστά, δηλαδή είναι σαφές ποιος είναι υπεύθυνος για τη διαχείριση και την παράδοση (ή μέρος της υπηρεσίας) και αυτές οι ευθύνες περιγράφονται στην τεκμηρίωση της υπηρεσίας.</a:t>
            </a:r>
          </a:p>
          <a:p>
            <a:r>
              <a:rPr lang="el-GR" sz="1800" dirty="0" smtClean="0"/>
              <a:t>Επιπλέον</a:t>
            </a:r>
            <a:r>
              <a:rPr lang="el-GR" sz="1800" dirty="0"/>
              <a:t>, η ελληνική NIF ενθαρρύνει τις δημόσιες διοικήσεις να διευκρινίσουν τις οργανωτικές τους σχέσεις στο πλαίσιο της ίδρυσης μιας (ευρωπαϊκής) δημόσιας υπηρεσίας. </a:t>
            </a:r>
          </a:p>
          <a:p>
            <a:r>
              <a:rPr lang="el-GR" sz="1800" dirty="0" smtClean="0">
                <a:hlinkClick r:id="rId2"/>
              </a:rPr>
              <a:t>http</a:t>
            </a:r>
            <a:r>
              <a:rPr lang="el-GR" sz="1800" dirty="0">
                <a:hlinkClick r:id="rId2"/>
              </a:rPr>
              <a:t>://</a:t>
            </a:r>
            <a:r>
              <a:rPr lang="el-GR" sz="1800" dirty="0" smtClean="0">
                <a:hlinkClick r:id="rId2"/>
              </a:rPr>
              <a:t>www.e-gif.gov.gr/portal/pls/portal/docs/1/744027.PDF</a:t>
            </a:r>
            <a:endParaRPr lang="en-US" sz="1800" dirty="0" smtClean="0"/>
          </a:p>
          <a:p>
            <a:r>
              <a:rPr lang="en-US" sz="1800" dirty="0" smtClean="0"/>
              <a:t>E-government factsheets </a:t>
            </a:r>
            <a:r>
              <a:rPr lang="en-US" sz="1400" dirty="0" smtClean="0">
                <a:hlinkClick r:id="rId3"/>
              </a:rPr>
              <a:t>https</a:t>
            </a:r>
            <a:r>
              <a:rPr lang="en-US" sz="1400" dirty="0">
                <a:hlinkClick r:id="rId3"/>
              </a:rPr>
              <a:t>://</a:t>
            </a:r>
            <a:r>
              <a:rPr lang="en-US" sz="1400" dirty="0" smtClean="0">
                <a:hlinkClick r:id="rId3"/>
              </a:rPr>
              <a:t>joinup.ec.europa.eu/sites/default/files/inline-files/eGovernment_in_Greece_March_2017_v2_00.pdf</a:t>
            </a:r>
            <a:r>
              <a:rPr lang="el-GR" sz="1400" dirty="0" smtClean="0"/>
              <a:t> </a:t>
            </a:r>
            <a:endParaRPr lang="el-GR" sz="1400" dirty="0"/>
          </a:p>
          <a:p>
            <a:endParaRPr lang="el-GR" sz="1400" dirty="0" smtClean="0"/>
          </a:p>
        </p:txBody>
      </p:sp>
    </p:spTree>
    <p:extLst>
      <p:ext uri="{BB962C8B-B14F-4D97-AF65-F5344CB8AC3E}">
        <p14:creationId xmlns:p14="http://schemas.microsoft.com/office/powerpoint/2010/main" val="819364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p:txBody>
          <a:bodyPr/>
          <a:lstStyle/>
          <a:p>
            <a:r>
              <a:rPr lang="el-GR" sz="3200" dirty="0"/>
              <a:t>Παραδείγματα ευθυγράμμισης </a:t>
            </a:r>
            <a:r>
              <a:rPr lang="el-GR" sz="3200" dirty="0" smtClean="0"/>
              <a:t>υλοποίησης </a:t>
            </a:r>
            <a:r>
              <a:rPr lang="el-GR" sz="3200" dirty="0"/>
              <a:t>και παρακολούθησης </a:t>
            </a:r>
            <a:r>
              <a:rPr lang="en-US" sz="3200" dirty="0"/>
              <a:t>NIFO</a:t>
            </a:r>
            <a:endParaRPr lang="en-US" sz="3200" dirty="0" smtClean="0"/>
          </a:p>
        </p:txBody>
      </p:sp>
      <p:sp>
        <p:nvSpPr>
          <p:cNvPr id="68612" name="Content Placeholder 1"/>
          <p:cNvSpPr>
            <a:spLocks noGrp="1"/>
          </p:cNvSpPr>
          <p:nvPr>
            <p:ph idx="1"/>
          </p:nvPr>
        </p:nvSpPr>
        <p:spPr>
          <a:xfrm>
            <a:off x="798513" y="1052736"/>
            <a:ext cx="7488237" cy="4968552"/>
          </a:xfrm>
        </p:spPr>
        <p:txBody>
          <a:bodyPr/>
          <a:lstStyle/>
          <a:p>
            <a:endParaRPr lang="en-US" dirty="0" smtClean="0"/>
          </a:p>
          <a:p>
            <a:r>
              <a:rPr lang="en-US" dirty="0" smtClean="0"/>
              <a:t>Toolbox</a:t>
            </a:r>
          </a:p>
          <a:p>
            <a:pPr lvl="1"/>
            <a:r>
              <a:rPr lang="en-US" dirty="0" smtClean="0">
                <a:hlinkClick r:id="rId2"/>
              </a:rPr>
              <a:t>https</a:t>
            </a:r>
            <a:r>
              <a:rPr lang="en-US" dirty="0">
                <a:hlinkClick r:id="rId2"/>
              </a:rPr>
              <a:t>://</a:t>
            </a:r>
            <a:r>
              <a:rPr lang="en-US" dirty="0" smtClean="0">
                <a:hlinkClick r:id="rId2"/>
              </a:rPr>
              <a:t>joinup.ec.europa.eu/page/toolbox</a:t>
            </a:r>
            <a:endParaRPr lang="en-US" dirty="0" smtClean="0"/>
          </a:p>
          <a:p>
            <a:r>
              <a:rPr lang="el-GR" dirty="0"/>
              <a:t>Αυτή η ενότητα είναι μια "εργαλειοθήκη" που περιέχει υλικό υποστήριξης σχετικά με το θέμα της διαλειτουργικότητας στην Ευρώπη. </a:t>
            </a:r>
            <a:endParaRPr lang="en-US" dirty="0" smtClean="0"/>
          </a:p>
          <a:p>
            <a:r>
              <a:rPr lang="el-GR" dirty="0" smtClean="0"/>
              <a:t>Μεταξύ </a:t>
            </a:r>
            <a:r>
              <a:rPr lang="el-GR" dirty="0"/>
              <a:t>άλλων, παρουσιάζει πληροφορίες σχετικά με την αξιολόγηση των εθνικών πλαισίων διαλειτουργικότητας με το ευρωπαϊκό πλαίσιο διαλειτουργικότητας. </a:t>
            </a:r>
            <a:endParaRPr lang="en-US" dirty="0" smtClean="0"/>
          </a:p>
          <a:p>
            <a:r>
              <a:rPr lang="el-GR" dirty="0" smtClean="0"/>
              <a:t>Καλύπτει </a:t>
            </a:r>
            <a:r>
              <a:rPr lang="el-GR" dirty="0"/>
              <a:t>τις πτυχές ευθυγράμμισης, εφαρμογής και παρακολούθησης αυτής της άσκησης παρέχοντας σχετικά παραδείγματα</a:t>
            </a:r>
            <a:r>
              <a:rPr lang="el-GR" dirty="0" smtClean="0"/>
              <a:t>.</a:t>
            </a:r>
            <a:endParaRPr lang="en-US" dirty="0" smtClean="0"/>
          </a:p>
          <a:p>
            <a:r>
              <a:rPr lang="el-GR" dirty="0"/>
              <a:t>Παραδείγματα ευθυγράμμισης</a:t>
            </a:r>
          </a:p>
          <a:p>
            <a:pPr lvl="1"/>
            <a:r>
              <a:rPr lang="el-GR" dirty="0" smtClean="0"/>
              <a:t>Αυτά </a:t>
            </a:r>
            <a:r>
              <a:rPr lang="el-GR" dirty="0"/>
              <a:t>τα έγγραφα παρουσιάζουν παραδείγματα ευθυγράμμισης μεταξύ των </a:t>
            </a:r>
            <a:r>
              <a:rPr lang="en-US" dirty="0" smtClean="0"/>
              <a:t>NIFs </a:t>
            </a:r>
            <a:r>
              <a:rPr lang="el-GR" dirty="0" smtClean="0"/>
              <a:t>και του </a:t>
            </a:r>
            <a:r>
              <a:rPr lang="en-US" dirty="0" smtClean="0"/>
              <a:t>EIF</a:t>
            </a:r>
            <a:r>
              <a:rPr lang="el-GR" dirty="0" smtClean="0"/>
              <a:t> </a:t>
            </a:r>
            <a:r>
              <a:rPr lang="el-GR" dirty="0"/>
              <a:t>(στο πλαίσιο της προηγούμενης έκδοσης του </a:t>
            </a:r>
            <a:r>
              <a:rPr lang="en-US" dirty="0"/>
              <a:t>EIF</a:t>
            </a:r>
            <a:r>
              <a:rPr lang="el-GR" dirty="0"/>
              <a:t> </a:t>
            </a:r>
            <a:r>
              <a:rPr lang="el-GR" dirty="0" smtClean="0"/>
              <a:t>- </a:t>
            </a:r>
            <a:r>
              <a:rPr lang="el-GR" dirty="0"/>
              <a:t>v2</a:t>
            </a:r>
            <a:r>
              <a:rPr lang="el-GR" dirty="0" smtClean="0"/>
              <a:t>).</a:t>
            </a:r>
            <a:endParaRPr lang="en-US" dirty="0" smtClean="0"/>
          </a:p>
          <a:p>
            <a:pPr lvl="1"/>
            <a:r>
              <a:rPr lang="en-US" dirty="0">
                <a:hlinkClick r:id="rId3"/>
              </a:rPr>
              <a:t>https</a:t>
            </a:r>
            <a:r>
              <a:rPr lang="en-US" dirty="0" smtClean="0">
                <a:hlinkClick r:id="rId3"/>
              </a:rPr>
              <a:t>://joinup.ec.europa.eu/document/nifo-alignment-examples</a:t>
            </a:r>
            <a:endParaRPr lang="en-US" dirty="0" smtClean="0"/>
          </a:p>
          <a:p>
            <a:pPr lvl="1"/>
            <a:endParaRPr lang="el-GR" dirty="0" smtClean="0"/>
          </a:p>
        </p:txBody>
      </p:sp>
      <p:pic>
        <p:nvPicPr>
          <p:cNvPr id="68611" name="Εικόνα 3"/>
          <p:cNvPicPr>
            <a:picLocks noChangeAspect="1" noChangeArrowheads="1"/>
          </p:cNvPicPr>
          <p:nvPr/>
        </p:nvPicPr>
        <p:blipFill>
          <a:blip r:embed="rId4" cstate="print"/>
          <a:srcRect/>
          <a:stretch>
            <a:fillRect/>
          </a:stretch>
        </p:blipFill>
        <p:spPr bwMode="auto">
          <a:xfrm>
            <a:off x="7524750" y="5867400"/>
            <a:ext cx="1524000" cy="612775"/>
          </a:xfrm>
          <a:prstGeom prst="rect">
            <a:avLst/>
          </a:prstGeom>
          <a:noFill/>
          <a:ln w="9525">
            <a:noFill/>
            <a:miter lim="800000"/>
            <a:headEnd/>
            <a:tailEnd/>
          </a:ln>
        </p:spPr>
      </p:pic>
    </p:spTree>
    <p:extLst>
      <p:ext uri="{BB962C8B-B14F-4D97-AF65-F5344CB8AC3E}">
        <p14:creationId xmlns:p14="http://schemas.microsoft.com/office/powerpoint/2010/main" val="260684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Παρουσίαση εκπαίδευσης προσωπικού">
  <a:themeElements>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Κομμάτι">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D1_2_v0.1</Template>
  <TotalTime>7771</TotalTime>
  <Words>1126</Words>
  <Application>Microsoft Office PowerPoint</Application>
  <PresentationFormat>Προβολή στην οθόνη (4:3)</PresentationFormat>
  <Paragraphs>91</Paragraphs>
  <Slides>15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15</vt:i4>
      </vt:variant>
    </vt:vector>
  </HeadingPairs>
  <TitlesOfParts>
    <vt:vector size="23" baseType="lpstr">
      <vt:lpstr>Century Gothic</vt:lpstr>
      <vt:lpstr>Franklin Gothic Book</vt:lpstr>
      <vt:lpstr>Tahoma</vt:lpstr>
      <vt:lpstr>Times New Roman</vt:lpstr>
      <vt:lpstr>Wingdings</vt:lpstr>
      <vt:lpstr>Wingdings 3</vt:lpstr>
      <vt:lpstr>Παρουσίαση εκπαίδευσης προσωπικού</vt:lpstr>
      <vt:lpstr>Κομμάτι</vt:lpstr>
      <vt:lpstr>Έναρξη Ενότητας 12</vt:lpstr>
      <vt:lpstr>Παρατηρητήριο Εθνικών Πλαισίων Διαλειτουργικότητας (NIFO)</vt:lpstr>
      <vt:lpstr>Παρατηρητήριο Εθνικών Πλαισίων Διαλειτουργικότητας (NIFO)</vt:lpstr>
      <vt:lpstr>Παρατηρητήριο Εθνικών Πλαισίων Διαλειτουργικότητας (NIFO)</vt:lpstr>
      <vt:lpstr>Παρατηρητήριο Εθνικών Πλαισίων Διαλειτουργικότητας (NIFO)</vt:lpstr>
      <vt:lpstr>Παρατηρητήριο Εθνικών Πλαισίων Διαλειτουργικότητας (NIFO)</vt:lpstr>
      <vt:lpstr>NIFO factsheets</vt:lpstr>
      <vt:lpstr>NIFO factsheets - Greece</vt:lpstr>
      <vt:lpstr>Παραδείγματα ευθυγράμμισης υλοποίησης και παρακολούθησης NIFO</vt:lpstr>
      <vt:lpstr>Παραδείγματα ευθυγράμμισης υλοποίησης και παρακολούθησης NIFO</vt:lpstr>
      <vt:lpstr>Παρουσίαση του PowerPoint</vt:lpstr>
      <vt:lpstr>Χρηματοδότηση</vt:lpstr>
      <vt:lpstr>Παρουσίαση του PowerPoint</vt:lpstr>
      <vt:lpstr>Σημείωμα Ιστορικού Εκδόσεων Έργου</vt:lpstr>
      <vt:lpstr>Σημείωμα Αδειοδότησης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ddddd</dc:title>
  <dc:creator>AGGELOS</dc:creator>
  <cp:lastModifiedBy>Αγγελος Καρβουνης</cp:lastModifiedBy>
  <cp:revision>1340</cp:revision>
  <dcterms:created xsi:type="dcterms:W3CDTF">2002-11-27T07:39:06Z</dcterms:created>
  <dcterms:modified xsi:type="dcterms:W3CDTF">2018-06-13T06:12:32Z</dcterms:modified>
</cp:coreProperties>
</file>