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66" r:id="rId2"/>
    <p:sldId id="795" r:id="rId3"/>
    <p:sldId id="796" r:id="rId4"/>
    <p:sldId id="797" r:id="rId5"/>
    <p:sldId id="798" r:id="rId6"/>
    <p:sldId id="280" r:id="rId7"/>
    <p:sldId id="799" r:id="rId8"/>
    <p:sldId id="800" r:id="rId9"/>
    <p:sldId id="801" r:id="rId10"/>
    <p:sldId id="802" r:id="rId11"/>
    <p:sldId id="803" r:id="rId12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C947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00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200">
                <a:latin typeface="Tahoma" charset="0"/>
              </a:defRPr>
            </a:lvl1pPr>
          </a:lstStyle>
          <a:p>
            <a:endParaRPr lang="el-GR"/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3988" y="88185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029" tIns="46516" rIns="93029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200">
                <a:latin typeface="Tahoma" charset="0"/>
              </a:defRPr>
            </a:lvl1pPr>
          </a:lstStyle>
          <a:p>
            <a:fld id="{4A947208-8E3C-401F-A46F-B83B7F75D64A}" type="slidenum">
              <a:rPr lang="el-GR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946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575" y="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t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07/16/96</a:t>
            </a:r>
            <a:endParaRPr lang="el-GR" sz="1200" i="0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6913"/>
            <a:ext cx="4641850" cy="3481387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10075"/>
            <a:ext cx="5133975" cy="417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675" tIns="46840" rIns="93675" bIns="46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/>
              <a:t>Δευτέρου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*</a:t>
            </a:r>
            <a:endParaRPr lang="el-GR" sz="1200" i="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575" y="8820150"/>
            <a:ext cx="3032125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9381" tIns="0" rIns="19381" bIns="0" numCol="1" anchor="b" anchorCtr="0" compatLnSpc="1">
            <a:prstTxWarp prst="textNoShape">
              <a:avLst/>
            </a:prstTxWarp>
          </a:bodyPr>
          <a:lstStyle>
            <a:lvl1pPr algn="r" defTabSz="930275">
              <a:defRPr kumimoji="1" sz="1000" i="1">
                <a:latin typeface="Tahoma" charset="0"/>
              </a:defRPr>
            </a:lvl1pPr>
          </a:lstStyle>
          <a:p>
            <a:r>
              <a:rPr lang="el-GR"/>
              <a:t>##</a:t>
            </a:r>
            <a:endParaRPr lang="el-GR" sz="1200" i="0"/>
          </a:p>
        </p:txBody>
      </p:sp>
    </p:spTree>
    <p:extLst>
      <p:ext uri="{BB962C8B-B14F-4D97-AF65-F5344CB8AC3E}">
        <p14:creationId xmlns:p14="http://schemas.microsoft.com/office/powerpoint/2010/main" val="3203443058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l-GR" noProof="0"/>
              <a:t>Στυλ κύριου τίτλου</a:t>
            </a:r>
          </a:p>
        </p:txBody>
      </p:sp>
      <p:sp>
        <p:nvSpPr>
          <p:cNvPr id="35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l-GR" noProof="0"/>
              <a:t>Στυλ κύριου υπότιτλου</a:t>
            </a: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pic>
        <p:nvPicPr>
          <p:cNvPr id="18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21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4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6713055" cy="98243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149249" y="2011041"/>
            <a:ext cx="6879135" cy="3794223"/>
          </a:xfrm>
        </p:spPr>
        <p:txBody>
          <a:bodyPr/>
          <a:lstStyle/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221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>
          <a:xfrm>
            <a:off x="8316416" y="6368425"/>
            <a:ext cx="80357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AAB0BD28-D8D0-4480-9204-35C60E270639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7" name="Εικόνα 6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88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243320" y="214313"/>
            <a:ext cx="7739486" cy="1342479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5148064" y="198884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>
          <a:xfrm>
            <a:off x="8460432" y="6389531"/>
            <a:ext cx="536848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E4C5A3E-EF34-4350-A6DA-2705500F1956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727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>
          <a:xfrm>
            <a:off x="1162050" y="6243638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>
          <a:xfrm>
            <a:off x="497295" y="6237312"/>
            <a:ext cx="8467193" cy="50293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>
          <a:xfrm>
            <a:off x="8133452" y="6400800"/>
            <a:ext cx="899592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94FE8705-62F4-4454-A65C-99EC21C1BA9B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10" name="Εικόνα 9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4041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9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Εικόνα 4">
            <a:extLst>
              <a:ext uri="{FF2B5EF4-FFF2-40B4-BE49-F238E27FC236}">
                <a16:creationId xmlns:a16="http://schemas.microsoft.com/office/drawing/2014/main" id="{BF3EDFD1-FB27-48DF-8A45-C64D13202A1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213287"/>
            <a:ext cx="1098438" cy="588960"/>
          </a:xfrm>
          <a:prstGeom prst="rect">
            <a:avLst/>
          </a:prstGeom>
        </p:spPr>
      </p:pic>
      <p:sp>
        <p:nvSpPr>
          <p:cNvPr id="6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8532440" y="6384609"/>
            <a:ext cx="464840" cy="45720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BCCA914-AF5B-482D-ABD6-5C7EF3E8AE42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79150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243320" y="214313"/>
            <a:ext cx="7700655" cy="141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τίτλου του υποδείγματος</a:t>
            </a:r>
          </a:p>
        </p:txBody>
      </p:sp>
      <p:sp>
        <p:nvSpPr>
          <p:cNvPr id="348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9249" y="2011041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/>
              <a:t>Κάντε κλικ για να επεξεργαστείτε το στυλ κειμένου του υποδείγματος</a:t>
            </a:r>
          </a:p>
          <a:p>
            <a:pPr lvl="1"/>
            <a:r>
              <a:rPr lang="el-GR" dirty="0"/>
              <a:t>Δευτέρου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pic>
        <p:nvPicPr>
          <p:cNvPr id="14" name="Picture 12">
            <a:extLst>
              <a:ext uri="{FF2B5EF4-FFF2-40B4-BE49-F238E27FC236}">
                <a16:creationId xmlns:a16="http://schemas.microsoft.com/office/drawing/2014/main" id="{5508BE34-E20F-4516-96F6-D92F864207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37" y="178556"/>
            <a:ext cx="1239483" cy="692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12DF99E1-1A7A-4B00-B218-0E12C99371C8}"/>
              </a:ext>
            </a:extLst>
          </p:cNvPr>
          <p:cNvSpPr/>
          <p:nvPr userDrawn="1"/>
        </p:nvSpPr>
        <p:spPr>
          <a:xfrm>
            <a:off x="325845" y="874778"/>
            <a:ext cx="171450" cy="5949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6" name="Group 18">
            <a:extLst>
              <a:ext uri="{FF2B5EF4-FFF2-40B4-BE49-F238E27FC236}">
                <a16:creationId xmlns:a16="http://schemas.microsoft.com/office/drawing/2014/main" id="{C9E3AF18-78C3-4250-90BC-22ACE72C8C92}"/>
              </a:ext>
            </a:extLst>
          </p:cNvPr>
          <p:cNvGrpSpPr/>
          <p:nvPr userDrawn="1"/>
        </p:nvGrpSpPr>
        <p:grpSpPr>
          <a:xfrm>
            <a:off x="531637" y="6104690"/>
            <a:ext cx="8467193" cy="719113"/>
            <a:chOff x="645544" y="6125841"/>
            <a:chExt cx="7337313" cy="719113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E7F7F09C-E668-41CF-AA7B-7139201D17D9}"/>
                </a:ext>
              </a:extLst>
            </p:cNvPr>
            <p:cNvSpPr/>
            <p:nvPr userDrawn="1"/>
          </p:nvSpPr>
          <p:spPr>
            <a:xfrm>
              <a:off x="645544" y="6635547"/>
              <a:ext cx="7337313" cy="209407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2" descr="European Commission logo">
              <a:extLst>
                <a:ext uri="{FF2B5EF4-FFF2-40B4-BE49-F238E27FC236}">
                  <a16:creationId xmlns:a16="http://schemas.microsoft.com/office/drawing/2014/main" id="{39FC5744-FA86-4064-89D3-0FFF7F536CD3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5544" y="6125841"/>
              <a:ext cx="1007410" cy="697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Ορθογώνιο 10">
              <a:extLst>
                <a:ext uri="{FF2B5EF4-FFF2-40B4-BE49-F238E27FC236}">
                  <a16:creationId xmlns:a16="http://schemas.microsoft.com/office/drawing/2014/main" id="{8B60A3E5-7BBB-48FA-8E31-B014D104D0B0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204865" y="6327770"/>
              <a:ext cx="3328178" cy="3077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Franklin Gothic Book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Franklin Gothic Book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Franklin Gothic Book" pitchFamily="34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altLang="el-GR" sz="1400" b="1" dirty="0" err="1">
                  <a:solidFill>
                    <a:srgbClr val="C00000"/>
                  </a:solidFill>
                </a:rPr>
                <a:t>SlideWiki</a:t>
              </a:r>
              <a:r>
                <a:rPr lang="en-GB" altLang="el-GR" sz="1400" b="1" dirty="0">
                  <a:solidFill>
                    <a:srgbClr val="C00000"/>
                  </a:solidFill>
                </a:rPr>
                <a:t> Horizon 2020 - 688095</a:t>
              </a:r>
            </a:p>
          </p:txBody>
        </p:sp>
      </p:grpSp>
      <p:sp>
        <p:nvSpPr>
          <p:cNvPr id="20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433586" y="6453336"/>
            <a:ext cx="549219" cy="360040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fld id="{7735973E-847F-47F7-AABA-D1B406D9E549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800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resources.ekdd.gr/gnosis/index.php/2012-09-20-11-36-31/3-26/88-interoperability-maturity-assessment-for-public-service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b="1" dirty="0">
                <a:solidFill>
                  <a:srgbClr val="0070C0"/>
                </a:solidFill>
              </a:rPr>
              <a:t>Beginning of Section S4.1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395720" y="2708920"/>
            <a:ext cx="6713055" cy="982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7" rIns="92075" bIns="46037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8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ahoma" charset="0"/>
              </a:defRPr>
            </a:lvl9pPr>
          </a:lstStyle>
          <a:p>
            <a:pPr algn="ctr"/>
            <a:r>
              <a:rPr lang="en-US" dirty="0"/>
              <a:t>Detailed presentation of </a:t>
            </a:r>
            <a:r>
              <a:rPr lang="en-US"/>
              <a:t>methodology, </a:t>
            </a:r>
            <a:r>
              <a:rPr lang="en-US" dirty="0"/>
              <a:t>criteria and rating scale of the model</a:t>
            </a:r>
          </a:p>
          <a:p>
            <a:pPr algn="ctr"/>
            <a:r>
              <a:rPr lang="en-US" dirty="0"/>
              <a:t>Service Context</a:t>
            </a:r>
          </a:p>
          <a:p>
            <a:pPr algn="ctr"/>
            <a:endParaRPr lang="en-US" sz="1400" dirty="0"/>
          </a:p>
          <a:p>
            <a:pPr algn="ctr"/>
            <a:r>
              <a:rPr lang="en-US" altLang="el-GR" sz="1400" b="1" dirty="0"/>
              <a:t>INTEROPERABILITY MATURITY ASSESSMENT FOR PUBLIC SERVICES</a:t>
            </a:r>
            <a:endParaRPr lang="el-GR" sz="1400" dirty="0"/>
          </a:p>
        </p:txBody>
      </p:sp>
    </p:spTree>
    <p:extLst>
      <p:ext uri="{BB962C8B-B14F-4D97-AF65-F5344CB8AC3E}">
        <p14:creationId xmlns:p14="http://schemas.microsoft.com/office/powerpoint/2010/main" val="3517038185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Licensing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The current training material is provided under the terms of use of the License </a:t>
            </a:r>
            <a:r>
              <a:rPr lang="el-GR" sz="2000" dirty="0" err="1"/>
              <a:t>Creative</a:t>
            </a:r>
            <a:r>
              <a:rPr lang="el-GR" sz="2000" dirty="0"/>
              <a:t> </a:t>
            </a:r>
            <a:r>
              <a:rPr lang="el-GR" sz="2000" dirty="0" err="1"/>
              <a:t>Commons</a:t>
            </a:r>
            <a:r>
              <a:rPr lang="el-GR" sz="2000" dirty="0"/>
              <a:t> </a:t>
            </a:r>
            <a:r>
              <a:rPr lang="fr-FR" sz="2000" dirty="0"/>
              <a:t>Attribution-</a:t>
            </a:r>
            <a:r>
              <a:rPr lang="fr-FR" sz="2000" dirty="0" err="1"/>
              <a:t>NonCommercial</a:t>
            </a:r>
            <a:r>
              <a:rPr lang="fr-FR" sz="2000" dirty="0"/>
              <a:t> 4.0 International (CC BY-NC 4.0) </a:t>
            </a:r>
            <a:r>
              <a:rPr lang="en-US" sz="2000" dirty="0"/>
              <a:t>or newer.</a:t>
            </a:r>
            <a:r>
              <a:rPr lang="fr-FR" sz="2000" dirty="0"/>
              <a:t> </a:t>
            </a:r>
            <a:endParaRPr lang="el-GR" sz="2000" dirty="0"/>
          </a:p>
          <a:p>
            <a:endParaRPr lang="en-US" sz="2000" dirty="0"/>
          </a:p>
          <a:p>
            <a:r>
              <a:rPr lang="en-US" sz="2000" dirty="0"/>
              <a:t>From this license is excluded the work from third parties e.g. photos, diagrams </a:t>
            </a:r>
            <a:r>
              <a:rPr lang="en-US" sz="2000" dirty="0" err="1"/>
              <a:t>etc</a:t>
            </a:r>
            <a:r>
              <a:rPr lang="en-US" sz="2000" dirty="0"/>
              <a:t>, that are included in this material and they are explicitly referred, including the terms of use from the third parties in the </a:t>
            </a:r>
            <a:r>
              <a:rPr lang="el-GR" sz="2000" dirty="0"/>
              <a:t>«</a:t>
            </a:r>
            <a:r>
              <a:rPr lang="en-US" sz="2000" dirty="0"/>
              <a:t>Note of Use of third parties work</a:t>
            </a:r>
            <a:r>
              <a:rPr lang="el-GR" sz="2000" dirty="0"/>
              <a:t>».</a:t>
            </a:r>
          </a:p>
        </p:txBody>
      </p:sp>
      <p:pic>
        <p:nvPicPr>
          <p:cNvPr id="6" name="Εικόνα 5">
            <a:extLst>
              <a:ext uri="{FF2B5EF4-FFF2-40B4-BE49-F238E27FC236}">
                <a16:creationId xmlns:a16="http://schemas.microsoft.com/office/drawing/2014/main" id="{327E935D-3BF8-42A4-B523-E2684CC6F2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9000" y="5177439"/>
            <a:ext cx="2286000" cy="83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848001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Maintenance Notes</a:t>
            </a:r>
            <a:endParaRPr lang="el-GR" b="1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  <p:sp>
        <p:nvSpPr>
          <p:cNvPr id="5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893618" y="1867189"/>
            <a:ext cx="7356764" cy="435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endParaRPr lang="el-GR" sz="2000" dirty="0"/>
          </a:p>
        </p:txBody>
      </p:sp>
      <p:sp>
        <p:nvSpPr>
          <p:cNvPr id="8" name="Θέση περιεχομένου 3">
            <a:extLst>
              <a:ext uri="{FF2B5EF4-FFF2-40B4-BE49-F238E27FC236}">
                <a16:creationId xmlns:a16="http://schemas.microsoft.com/office/drawing/2014/main" id="{CFF87B85-DD02-48AD-AC9E-7DD50F468CF1}"/>
              </a:ext>
            </a:extLst>
          </p:cNvPr>
          <p:cNvSpPr txBox="1">
            <a:spLocks/>
          </p:cNvSpPr>
          <p:nvPr/>
        </p:nvSpPr>
        <p:spPr bwMode="auto">
          <a:xfrm>
            <a:off x="1046018" y="2019589"/>
            <a:ext cx="7356764" cy="299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000" dirty="0"/>
              <a:t>Any copy, redistribute, remix or transform build on this material should contain</a:t>
            </a:r>
            <a:r>
              <a:rPr lang="el-GR" sz="2000" dirty="0"/>
              <a:t>:</a:t>
            </a:r>
          </a:p>
          <a:p>
            <a:pPr lvl="1"/>
            <a:r>
              <a:rPr lang="en-US" sz="2000" dirty="0"/>
              <a:t>The appropriate credit</a:t>
            </a:r>
            <a:endParaRPr lang="el-GR" sz="2000" dirty="0"/>
          </a:p>
          <a:p>
            <a:pPr lvl="1"/>
            <a:r>
              <a:rPr lang="en-US" sz="2000" dirty="0"/>
              <a:t>The licensing note</a:t>
            </a:r>
            <a:endParaRPr lang="el-GR" sz="2000" dirty="0"/>
          </a:p>
          <a:p>
            <a:pPr lvl="1"/>
            <a:r>
              <a:rPr lang="en-US" sz="2000" dirty="0"/>
              <a:t>The declaration of the maintenance note</a:t>
            </a:r>
            <a:endParaRPr lang="el-GR" sz="2000" dirty="0"/>
          </a:p>
          <a:p>
            <a:pPr lvl="1"/>
            <a:r>
              <a:rPr lang="en-US" sz="2000" dirty="0"/>
              <a:t>The note for the use of third parties work (if applicable)</a:t>
            </a:r>
            <a:endParaRPr lang="el-GR" sz="2000" dirty="0"/>
          </a:p>
          <a:p>
            <a:r>
              <a:rPr lang="en-US" sz="2000" dirty="0"/>
              <a:t>including the relevant links to material and the above mentioned notes.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34594827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Τίτλος 1">
            <a:extLst>
              <a:ext uri="{FF2B5EF4-FFF2-40B4-BE49-F238E27FC236}">
                <a16:creationId xmlns:a16="http://schemas.microsoft.com/office/drawing/2014/main" id="{F7614D97-F8EB-4ED1-B00F-B324AE16B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400" b="1"/>
              <a:t>Questionnaire structure</a:t>
            </a:r>
            <a:endParaRPr lang="el-GR" altLang="el-GR" sz="3600" b="1"/>
          </a:p>
        </p:txBody>
      </p:sp>
      <p:sp>
        <p:nvSpPr>
          <p:cNvPr id="22531" name="Θέση περιεχομένου 7">
            <a:extLst>
              <a:ext uri="{FF2B5EF4-FFF2-40B4-BE49-F238E27FC236}">
                <a16:creationId xmlns:a16="http://schemas.microsoft.com/office/drawing/2014/main" id="{C99F92B2-7048-4C71-837B-E31A42816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/>
          <a:lstStyle/>
          <a:p>
            <a:pPr algn="just" eaLnBrk="1" hangingPunct="1"/>
            <a:r>
              <a:rPr lang="en-US" altLang="el-GR" sz="2000" b="1"/>
              <a:t>Service Context (A)</a:t>
            </a:r>
            <a:r>
              <a:rPr lang="en-US" altLang="el-GR" sz="2000"/>
              <a:t>: Assesses the scope of the public service; </a:t>
            </a:r>
            <a:r>
              <a:rPr lang="en-US" altLang="el-GR" sz="2000" b="1"/>
              <a:t>No maturity scoring at this section.</a:t>
            </a:r>
          </a:p>
          <a:p>
            <a:pPr algn="just" eaLnBrk="1" hangingPunct="1"/>
            <a:r>
              <a:rPr lang="en-US" altLang="el-GR" sz="2000" b="1"/>
              <a:t>Service Delivery (B)</a:t>
            </a:r>
            <a:r>
              <a:rPr lang="en-US" altLang="el-GR" sz="2000"/>
              <a:t>: Assesses how the public service delivers the public service towards end-users (</a:t>
            </a:r>
            <a:r>
              <a:rPr lang="en-US" altLang="el-GR" sz="2000" b="1"/>
              <a:t>weight in maturity scoring 25%</a:t>
            </a:r>
            <a:r>
              <a:rPr lang="en-US" altLang="el-GR" sz="2000"/>
              <a:t>);</a:t>
            </a:r>
          </a:p>
          <a:p>
            <a:pPr algn="just" eaLnBrk="1" hangingPunct="1"/>
            <a:r>
              <a:rPr lang="en-US" altLang="el-GR" sz="2000" b="1"/>
              <a:t>Service Consumption (C)</a:t>
            </a:r>
            <a:r>
              <a:rPr lang="en-US" altLang="el-GR" sz="2000"/>
              <a:t>: Assesses if and how services are consumed from other administrations and businesses (</a:t>
            </a:r>
            <a:r>
              <a:rPr lang="en-US" altLang="el-GR" sz="2000" b="1"/>
              <a:t>weight in maturity scoring 40%</a:t>
            </a:r>
            <a:r>
              <a:rPr lang="en-US" altLang="el-GR" sz="2000"/>
              <a:t>).;</a:t>
            </a:r>
          </a:p>
          <a:p>
            <a:pPr algn="just" eaLnBrk="1" hangingPunct="1"/>
            <a:r>
              <a:rPr lang="en-US" altLang="el-GR" sz="2000" b="1"/>
              <a:t>Service Management (D)</a:t>
            </a:r>
            <a:r>
              <a:rPr lang="en-US" altLang="el-GR" sz="2000"/>
              <a:t>: Assesses how the public service arranges the consumption and provisioning of external services and includes aspects such as architecture, procurement and cost-benefit analysis (</a:t>
            </a:r>
            <a:r>
              <a:rPr lang="en-US" altLang="el-GR" sz="2000" b="1"/>
              <a:t>weight in maturity scoring 35%</a:t>
            </a:r>
            <a:r>
              <a:rPr lang="en-US" altLang="el-GR" sz="2000"/>
              <a:t>).</a:t>
            </a:r>
            <a:endParaRPr lang="el-GR" altLang="el-GR" sz="2000"/>
          </a:p>
        </p:txBody>
      </p:sp>
      <p:sp>
        <p:nvSpPr>
          <p:cNvPr id="22532" name="Θέση αριθμού διαφάνειας 6">
            <a:extLst>
              <a:ext uri="{FF2B5EF4-FFF2-40B4-BE49-F238E27FC236}">
                <a16:creationId xmlns:a16="http://schemas.microsoft.com/office/drawing/2014/main" id="{ABA38F27-60DB-4E2A-B405-6241AA4D0247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C5E269C6-DDBF-4D54-8272-1FC058C7A106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2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668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Τίτλος 1">
            <a:extLst>
              <a:ext uri="{FF2B5EF4-FFF2-40B4-BE49-F238E27FC236}">
                <a16:creationId xmlns:a16="http://schemas.microsoft.com/office/drawing/2014/main" id="{99CADE93-746A-484F-BFF6-AE7972091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Context (A1, A2)</a:t>
            </a:r>
            <a:endParaRPr lang="el-GR" altLang="el-GR"/>
          </a:p>
        </p:txBody>
      </p:sp>
      <p:sp>
        <p:nvSpPr>
          <p:cNvPr id="17411" name="Θέση περιεχομένου 2">
            <a:extLst>
              <a:ext uri="{FF2B5EF4-FFF2-40B4-BE49-F238E27FC236}">
                <a16:creationId xmlns:a16="http://schemas.microsoft.com/office/drawing/2014/main" id="{55C3490E-A763-445A-9753-01AECA7E3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 rtlCol="0">
            <a:normAutofit/>
          </a:bodyPr>
          <a:lstStyle/>
          <a:p>
            <a:pPr marL="288036" indent="-288036" eaLnBrk="1" fontAlgn="auto" hangingPunct="1">
              <a:defRPr/>
            </a:pPr>
            <a:r>
              <a:rPr lang="en-US" altLang="el-GR" sz="2800"/>
              <a:t>Questions:</a:t>
            </a:r>
          </a:p>
          <a:p>
            <a:pPr lvl="1" indent="-288036" eaLnBrk="1" fontAlgn="auto" hangingPunct="1">
              <a:defRPr/>
            </a:pPr>
            <a:r>
              <a:rPr lang="en-GB" altLang="el-GR" sz="2400"/>
              <a:t>A1: Contact details</a:t>
            </a:r>
          </a:p>
          <a:p>
            <a:pPr lvl="1" indent="-288036" eaLnBrk="1" fontAlgn="auto" hangingPunct="1">
              <a:defRPr/>
            </a:pPr>
            <a:r>
              <a:rPr lang="en-GB" altLang="el-GR" sz="2400"/>
              <a:t>A2: Public service description 	</a:t>
            </a:r>
          </a:p>
          <a:p>
            <a:pPr lvl="2" indent="-288036" eaLnBrk="1" fontAlgn="auto" hangingPunct="1">
              <a:defRPr/>
            </a:pPr>
            <a:r>
              <a:rPr lang="en-GB" altLang="el-GR" sz="2000"/>
              <a:t>Define the process and underlying activities (</a:t>
            </a:r>
            <a:r>
              <a:rPr lang="en-US" altLang="el-GR" sz="2000"/>
              <a:t>1. initiation, 2. processing and 3. delivery of an outcome)</a:t>
            </a:r>
            <a:endParaRPr lang="en-GB" altLang="el-GR" sz="2000"/>
          </a:p>
          <a:p>
            <a:pPr lvl="2" indent="-288036" eaLnBrk="1" fontAlgn="auto" hangingPunct="1">
              <a:defRPr/>
            </a:pPr>
            <a:r>
              <a:rPr lang="en-GB" altLang="el-GR" sz="2000"/>
              <a:t>Define the owner</a:t>
            </a:r>
          </a:p>
          <a:p>
            <a:pPr lvl="2" indent="-288036" eaLnBrk="1" fontAlgn="auto" hangingPunct="1">
              <a:defRPr/>
            </a:pPr>
            <a:r>
              <a:rPr lang="en-GB" altLang="el-GR" sz="2000"/>
              <a:t>Define the appearance (</a:t>
            </a:r>
            <a:r>
              <a:rPr lang="en-US" altLang="el-GR" sz="2000"/>
              <a:t>fully digital process / manual interactions)</a:t>
            </a:r>
          </a:p>
          <a:p>
            <a:pPr lvl="2" indent="-288036" eaLnBrk="1" fontAlgn="auto" hangingPunct="1">
              <a:defRPr/>
            </a:pPr>
            <a:r>
              <a:rPr lang="en-US" altLang="el-GR" sz="2000"/>
              <a:t>Benefits to end user group</a:t>
            </a:r>
          </a:p>
          <a:p>
            <a:pPr lvl="1" indent="-288036" eaLnBrk="1" fontAlgn="auto" hangingPunct="1">
              <a:defRPr/>
            </a:pPr>
            <a:r>
              <a:rPr lang="en-US" altLang="el-GR" sz="2400"/>
              <a:t>A2: Example: Change of residence of a citizen</a:t>
            </a:r>
            <a:endParaRPr lang="el-GR" altLang="el-GR" sz="2400"/>
          </a:p>
          <a:p>
            <a:pPr lvl="2" indent="-288036" eaLnBrk="1" fontAlgn="auto" hangingPunct="1">
              <a:defRPr/>
            </a:pPr>
            <a:endParaRPr lang="el-GR" altLang="el-GR" sz="2800"/>
          </a:p>
          <a:p>
            <a:pPr lvl="2" indent="-288036" eaLnBrk="1" fontAlgn="auto" hangingPunct="1">
              <a:defRPr/>
            </a:pPr>
            <a:endParaRPr lang="en-GB" altLang="el-GR" sz="1350"/>
          </a:p>
          <a:p>
            <a:pPr marL="288036" indent="-288036" eaLnBrk="1" fontAlgn="auto" hangingPunct="1">
              <a:defRPr/>
            </a:pPr>
            <a:endParaRPr lang="el-GR" altLang="el-GR"/>
          </a:p>
        </p:txBody>
      </p:sp>
      <p:sp>
        <p:nvSpPr>
          <p:cNvPr id="23556" name="Θέση αριθμού διαφάνειας 3">
            <a:extLst>
              <a:ext uri="{FF2B5EF4-FFF2-40B4-BE49-F238E27FC236}">
                <a16:creationId xmlns:a16="http://schemas.microsoft.com/office/drawing/2014/main" id="{3BBA20BB-81C3-469D-8D9F-27663947D46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A9D7EA2D-E2F2-4123-A7DF-B31D5CA454BF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3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145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Τίτλος 1">
            <a:extLst>
              <a:ext uri="{FF2B5EF4-FFF2-40B4-BE49-F238E27FC236}">
                <a16:creationId xmlns:a16="http://schemas.microsoft.com/office/drawing/2014/main" id="{433FECBC-0484-48B9-8413-03E0D9C4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Context (A3, A4)</a:t>
            </a:r>
            <a:endParaRPr lang="el-GR" altLang="el-GR"/>
          </a:p>
        </p:txBody>
      </p:sp>
      <p:sp>
        <p:nvSpPr>
          <p:cNvPr id="23555" name="Θέση περιεχομένου 2">
            <a:extLst>
              <a:ext uri="{FF2B5EF4-FFF2-40B4-BE49-F238E27FC236}">
                <a16:creationId xmlns:a16="http://schemas.microsoft.com/office/drawing/2014/main" id="{52C7C5D8-EDD0-4D7E-9CE7-2B46ABB38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 rtlCol="0">
            <a:normAutofit lnSpcReduction="10000"/>
          </a:bodyPr>
          <a:lstStyle/>
          <a:p>
            <a:pPr eaLnBrk="1" hangingPunct="1">
              <a:defRPr/>
            </a:pPr>
            <a:r>
              <a:rPr lang="en-US" altLang="el-GR" sz="2800"/>
              <a:t>Questions:</a:t>
            </a:r>
          </a:p>
          <a:p>
            <a:pPr lvl="1" eaLnBrk="1" hangingPunct="1">
              <a:defRPr/>
            </a:pPr>
            <a:r>
              <a:rPr lang="en-GB" altLang="el-GR" sz="2400"/>
              <a:t>A3: Service owner 	</a:t>
            </a:r>
          </a:p>
          <a:p>
            <a:pPr lvl="2" eaLnBrk="1" hangingPunct="1">
              <a:defRPr/>
            </a:pPr>
            <a:r>
              <a:rPr lang="en-US" altLang="el-GR" sz="2000"/>
              <a:t>Which public administration is primarily responsible for providing the public service?</a:t>
            </a:r>
          </a:p>
          <a:p>
            <a:pPr lvl="1" eaLnBrk="1" hangingPunct="1">
              <a:defRPr/>
            </a:pPr>
            <a:r>
              <a:rPr lang="en-US" altLang="el-GR" sz="2400"/>
              <a:t>A3: Example tax administration</a:t>
            </a:r>
            <a:endParaRPr lang="en-GB" altLang="el-GR" sz="2400"/>
          </a:p>
          <a:p>
            <a:pPr lvl="1" eaLnBrk="1" hangingPunct="1">
              <a:defRPr/>
            </a:pPr>
            <a:r>
              <a:rPr lang="en-GB" altLang="el-GR" sz="2400"/>
              <a:t>A4: </a:t>
            </a:r>
            <a:r>
              <a:rPr lang="en-US" altLang="el-GR" sz="2400"/>
              <a:t>End user group to which the service is delivered</a:t>
            </a:r>
            <a:r>
              <a:rPr lang="en-GB" altLang="el-GR" sz="2400"/>
              <a:t> 	</a:t>
            </a:r>
          </a:p>
          <a:p>
            <a:pPr lvl="2" eaLnBrk="1" hangingPunct="1">
              <a:defRPr/>
            </a:pPr>
            <a:r>
              <a:rPr lang="en-US" altLang="el-GR" sz="2000"/>
              <a:t>What is the primary end user group to which the public service is delivered?</a:t>
            </a:r>
            <a:endParaRPr lang="en-GB" altLang="el-GR" sz="2000"/>
          </a:p>
          <a:p>
            <a:pPr lvl="1" eaLnBrk="1" hangingPunct="1">
              <a:defRPr/>
            </a:pPr>
            <a:r>
              <a:rPr lang="en-US" altLang="el-GR" sz="2400"/>
              <a:t>A4: Example A specific group of businesses e.g. tourims services</a:t>
            </a:r>
            <a:endParaRPr lang="el-GR" altLang="el-GR"/>
          </a:p>
        </p:txBody>
      </p:sp>
      <p:sp>
        <p:nvSpPr>
          <p:cNvPr id="24580" name="Θέση αριθμού διαφάνειας 3">
            <a:extLst>
              <a:ext uri="{FF2B5EF4-FFF2-40B4-BE49-F238E27FC236}">
                <a16:creationId xmlns:a16="http://schemas.microsoft.com/office/drawing/2014/main" id="{BCB50264-BC26-4999-A7E3-AF18105FD47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050B26E0-BC3D-4ACB-9E6E-CBF743DFB02B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4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492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Τίτλος 1">
            <a:extLst>
              <a:ext uri="{FF2B5EF4-FFF2-40B4-BE49-F238E27FC236}">
                <a16:creationId xmlns:a16="http://schemas.microsoft.com/office/drawing/2014/main" id="{45155C12-B611-4E7E-9E45-C76DCF526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3" y="406400"/>
            <a:ext cx="6775450" cy="1027113"/>
          </a:xfrm>
        </p:spPr>
        <p:txBody>
          <a:bodyPr/>
          <a:lstStyle/>
          <a:p>
            <a:pPr eaLnBrk="1" hangingPunct="1"/>
            <a:r>
              <a:rPr lang="en-US" altLang="el-GR" sz="2800" b="1"/>
              <a:t>Service Context (A5)</a:t>
            </a:r>
            <a:endParaRPr lang="el-GR" altLang="el-GR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D5F17A6-A7AE-4E6E-8325-0FD021785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0113" y="1844675"/>
            <a:ext cx="7488237" cy="4022725"/>
          </a:xfrm>
        </p:spPr>
        <p:txBody>
          <a:bodyPr rtlCol="0">
            <a:normAutofit/>
          </a:bodyPr>
          <a:lstStyle/>
          <a:p>
            <a:pPr marL="288036" indent="-288036" eaLnBrk="1" fontAlgn="auto" hangingPunct="1">
              <a:defRPr/>
            </a:pPr>
            <a:r>
              <a:rPr lang="en-US" sz="2800" dirty="0"/>
              <a:t>Question:</a:t>
            </a:r>
          </a:p>
          <a:p>
            <a:pPr lvl="1" indent="-288036" eaLnBrk="1" fontAlgn="auto" hangingPunct="1">
              <a:defRPr/>
            </a:pPr>
            <a:r>
              <a:rPr lang="en-GB" sz="2400" dirty="0"/>
              <a:t>A5: Administrative level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What is the underlying administrative level of the public service</a:t>
            </a:r>
          </a:p>
          <a:p>
            <a:pPr lvl="1" indent="-288036" eaLnBrk="1" fontAlgn="auto" hangingPunct="1">
              <a:defRPr/>
            </a:pPr>
            <a:r>
              <a:rPr lang="en-US" sz="2400" dirty="0"/>
              <a:t>A5: Example </a:t>
            </a:r>
          </a:p>
          <a:p>
            <a:pPr lvl="2" indent="-288036" eaLnBrk="1" fontAlgn="auto" hangingPunct="1">
              <a:defRPr/>
            </a:pPr>
            <a:r>
              <a:rPr lang="en-US" sz="2000" dirty="0"/>
              <a:t>Local (e.g. city, municipality), Regional, National, European,  International</a:t>
            </a:r>
          </a:p>
          <a:p>
            <a:pPr marL="914400" lvl="2" indent="0" eaLnBrk="1" fontAlgn="auto" hangingPunct="1">
              <a:buFont typeface="Wingdings" panose="05000000000000000000" pitchFamily="2" charset="2"/>
              <a:buNone/>
              <a:defRPr/>
            </a:pPr>
            <a:endParaRPr lang="en-US" sz="2000" dirty="0"/>
          </a:p>
        </p:txBody>
      </p:sp>
      <p:sp>
        <p:nvSpPr>
          <p:cNvPr id="25604" name="Θέση αριθμού διαφάνειας 3">
            <a:extLst>
              <a:ext uri="{FF2B5EF4-FFF2-40B4-BE49-F238E27FC236}">
                <a16:creationId xmlns:a16="http://schemas.microsoft.com/office/drawing/2014/main" id="{C0A022C4-975B-47FA-A4DB-6917DA7EDD3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174038" y="6453188"/>
            <a:ext cx="698500" cy="40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Franklin Gothic Book" panose="020B0503020102020204" pitchFamily="34" charset="0"/>
              </a:defRPr>
            </a:lvl9pPr>
          </a:lstStyle>
          <a:p>
            <a:pPr algn="l" eaLnBrk="0" hangingPunct="0"/>
            <a:fld id="{FAD8AC44-8D6C-4341-A46B-48713FCB18E6}" type="slidenum">
              <a:rPr lang="el-GR" altLang="el-GR" sz="1800" smtClean="0">
                <a:latin typeface="Tahoma" panose="020B0604030504040204" pitchFamily="34" charset="0"/>
              </a:rPr>
              <a:pPr algn="l" eaLnBrk="0" hangingPunct="0"/>
              <a:t>5</a:t>
            </a:fld>
            <a:endParaRPr lang="el-GR" altLang="el-GR" sz="1800">
              <a:latin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919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9249" y="2011041"/>
            <a:ext cx="6879135" cy="1129927"/>
          </a:xfrm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b="1" dirty="0">
                <a:solidFill>
                  <a:srgbClr val="0070C0"/>
                </a:solidFill>
              </a:rPr>
              <a:t>End of Section S4.1</a:t>
            </a:r>
            <a:r>
              <a:rPr lang="el-GR" b="1" dirty="0">
                <a:solidFill>
                  <a:srgbClr val="0070C0"/>
                </a:solidFill>
              </a:rPr>
              <a:t> </a:t>
            </a:r>
          </a:p>
          <a:p>
            <a:pPr marL="0" indent="0" algn="ctr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2567168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Funding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00808"/>
            <a:ext cx="6879135" cy="3794223"/>
          </a:xfrm>
        </p:spPr>
        <p:txBody>
          <a:bodyPr/>
          <a:lstStyle/>
          <a:p>
            <a:r>
              <a:rPr lang="en-US" sz="2000" dirty="0"/>
              <a:t>This training material has been developed in the context of the training actions of the National Centre of Public Administration and Local Government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b="1" dirty="0" err="1"/>
              <a:t>SlideWiki</a:t>
            </a:r>
            <a:r>
              <a:rPr lang="en-US" sz="2000" b="1" dirty="0"/>
              <a:t> </a:t>
            </a:r>
            <a:r>
              <a:rPr lang="en-US" sz="2000" dirty="0"/>
              <a:t>project that belongs to the </a:t>
            </a:r>
            <a:r>
              <a:rPr lang="el-GR" sz="2000" dirty="0"/>
              <a:t>«</a:t>
            </a:r>
            <a:r>
              <a:rPr lang="en-US" sz="2000" dirty="0"/>
              <a:t>Large-scale pilots for collaborative </a:t>
            </a:r>
            <a:r>
              <a:rPr lang="en-US" sz="2000" dirty="0" err="1"/>
              <a:t>OpenCourseWare</a:t>
            </a:r>
            <a:r>
              <a:rPr lang="en-US" sz="2000" dirty="0"/>
              <a:t> authoring, multiplatform delivery and Learning Analytics</a:t>
            </a:r>
            <a:r>
              <a:rPr lang="el-GR" sz="2000" dirty="0"/>
              <a:t>» </a:t>
            </a:r>
            <a:r>
              <a:rPr lang="en-US" sz="2000" dirty="0"/>
              <a:t>has funded only the restructuring of the existing F2F Training material to an </a:t>
            </a:r>
            <a:r>
              <a:rPr lang="en-US" sz="2000" dirty="0" err="1"/>
              <a:t>opencourseware</a:t>
            </a:r>
            <a:r>
              <a:rPr lang="en-US" sz="2000" dirty="0"/>
              <a:t> version</a:t>
            </a:r>
            <a:r>
              <a:rPr lang="el-GR" sz="2000" dirty="0"/>
              <a:t>.</a:t>
            </a:r>
          </a:p>
          <a:p>
            <a:r>
              <a:rPr lang="en-US" sz="2000" dirty="0"/>
              <a:t>The </a:t>
            </a:r>
            <a:r>
              <a:rPr lang="en-US" sz="2000" dirty="0" err="1"/>
              <a:t>SlideWiki</a:t>
            </a:r>
            <a:r>
              <a:rPr lang="en-US" sz="2000" dirty="0"/>
              <a:t> project is being implemented in the context of the European </a:t>
            </a:r>
            <a:r>
              <a:rPr lang="en-US" sz="2000" dirty="0" err="1"/>
              <a:t>Programme</a:t>
            </a:r>
            <a:r>
              <a:rPr lang="en-US" sz="2000" dirty="0"/>
              <a:t> </a:t>
            </a:r>
            <a:r>
              <a:rPr lang="el-GR" sz="2000" dirty="0"/>
              <a:t>«</a:t>
            </a:r>
            <a:r>
              <a:rPr lang="en-US" sz="2000" dirty="0"/>
              <a:t>Horizon 2020</a:t>
            </a:r>
            <a:r>
              <a:rPr lang="el-GR" sz="2000" dirty="0"/>
              <a:t>» </a:t>
            </a:r>
            <a:r>
              <a:rPr lang="en-US" sz="2000" dirty="0"/>
              <a:t>and it is being funded by European Union</a:t>
            </a:r>
            <a:r>
              <a:rPr lang="el-GR" sz="2000" dirty="0"/>
              <a:t>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59714020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182562" tIns="46037" rIns="182562" bIns="46037"/>
          <a:lstStyle/>
          <a:p>
            <a:pPr marL="0" indent="0" algn="ctr">
              <a:buNone/>
            </a:pPr>
            <a:r>
              <a:rPr lang="en-US" sz="38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Notes</a:t>
            </a:r>
            <a:endParaRPr lang="el-GR" sz="38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9866196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9632" y="404664"/>
            <a:ext cx="6713055" cy="982439"/>
          </a:xfrm>
          <a:noFill/>
          <a:ln/>
        </p:spPr>
        <p:txBody>
          <a:bodyPr lIns="92075" tIns="46037" rIns="92075" bIns="46037" anchor="ctr"/>
          <a:lstStyle/>
          <a:p>
            <a:pPr algn="ctr"/>
            <a:r>
              <a:rPr lang="en-US" dirty="0"/>
              <a:t>Notes regarding the previous versions of the current work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1149249" y="1772816"/>
            <a:ext cx="6879135" cy="3794223"/>
          </a:xfrm>
        </p:spPr>
        <p:txBody>
          <a:bodyPr/>
          <a:lstStyle/>
          <a:p>
            <a:r>
              <a:rPr lang="en-US" dirty="0"/>
              <a:t>The current version of the work is version 1</a:t>
            </a:r>
            <a:r>
              <a:rPr lang="el-GR" dirty="0"/>
              <a:t>.0. </a:t>
            </a:r>
          </a:p>
          <a:p>
            <a:r>
              <a:rPr lang="en-US" dirty="0"/>
              <a:t>Previous versions are</a:t>
            </a:r>
            <a:r>
              <a:rPr lang="el-GR" dirty="0"/>
              <a:t>:</a:t>
            </a:r>
          </a:p>
          <a:p>
            <a:pPr lvl="1"/>
            <a:r>
              <a:rPr lang="en-US" dirty="0"/>
              <a:t>Version of </a:t>
            </a:r>
            <a:r>
              <a:rPr lang="en-US" sz="2000" dirty="0"/>
              <a:t>F2F Training material regarding Interoperability Maturity Assessment for Public Services </a:t>
            </a:r>
            <a:r>
              <a:rPr lang="en-US" dirty="0"/>
              <a:t>available </a:t>
            </a:r>
            <a:r>
              <a:rPr lang="en-US" dirty="0">
                <a:hlinkClick r:id="rId2"/>
              </a:rPr>
              <a:t>here</a:t>
            </a:r>
            <a:r>
              <a:rPr lang="el-GR" dirty="0"/>
              <a:t>. </a:t>
            </a:r>
          </a:p>
          <a:p>
            <a:pPr marL="0" indent="0">
              <a:buNone/>
            </a:pPr>
            <a:endParaRPr lang="el-GR" sz="2000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63417599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Παρουσίαση εκπαίδευσης προσωπικού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Παρουσίαση εκπαίδευσης προσωπικού</Template>
  <TotalTime>64</TotalTime>
  <Words>471</Words>
  <Application>Microsoft Office PowerPoint</Application>
  <PresentationFormat>Προβολή στην οθόνη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Franklin Gothic Book</vt:lpstr>
      <vt:lpstr>Tahoma</vt:lpstr>
      <vt:lpstr>Wingdings</vt:lpstr>
      <vt:lpstr>Παρουσίαση εκπαίδευσης προσωπικού</vt:lpstr>
      <vt:lpstr>Beginning of Section S4.1</vt:lpstr>
      <vt:lpstr>Questionnaire structure</vt:lpstr>
      <vt:lpstr>Service Context (A1, A2)</vt:lpstr>
      <vt:lpstr>Service Context (A3, A4)</vt:lpstr>
      <vt:lpstr>Service Context (A5)</vt:lpstr>
      <vt:lpstr>Παρουσίαση του PowerPoint</vt:lpstr>
      <vt:lpstr>Funding</vt:lpstr>
      <vt:lpstr>Παρουσίαση του PowerPoint</vt:lpstr>
      <vt:lpstr>Notes regarding the previous versions of the current work</vt:lpstr>
      <vt:lpstr>Notes Licensing</vt:lpstr>
      <vt:lpstr>Maintenance Notes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Εκπαίδευση προσωπικού</dc:title>
  <dc:creator>Αναστασία Παπαστυλιανού</dc:creator>
  <cp:lastModifiedBy>Antonis Stasis</cp:lastModifiedBy>
  <cp:revision>16</cp:revision>
  <dcterms:created xsi:type="dcterms:W3CDTF">2018-05-07T07:21:56Z</dcterms:created>
  <dcterms:modified xsi:type="dcterms:W3CDTF">2018-06-10T05:37:40Z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TC010130221032</vt:lpwstr>
  </property>
</Properties>
</file>