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499" r:id="rId4"/>
    <p:sldId id="493" r:id="rId5"/>
    <p:sldId id="495" r:id="rId6"/>
    <p:sldId id="507" r:id="rId7"/>
    <p:sldId id="508" r:id="rId8"/>
    <p:sldId id="544" r:id="rId9"/>
    <p:sldId id="545" r:id="rId10"/>
    <p:sldId id="523" r:id="rId11"/>
    <p:sldId id="546" r:id="rId12"/>
    <p:sldId id="509" r:id="rId13"/>
    <p:sldId id="525" r:id="rId14"/>
    <p:sldId id="500" r:id="rId15"/>
    <p:sldId id="531" r:id="rId16"/>
    <p:sldId id="502" r:id="rId17"/>
    <p:sldId id="518" r:id="rId18"/>
    <p:sldId id="519" r:id="rId19"/>
    <p:sldId id="470" r:id="rId20"/>
    <p:sldId id="521" r:id="rId21"/>
    <p:sldId id="496" r:id="rId22"/>
    <p:sldId id="473" r:id="rId23"/>
    <p:sldId id="474" r:id="rId24"/>
    <p:sldId id="543" r:id="rId25"/>
    <p:sldId id="532" r:id="rId26"/>
    <p:sldId id="533" r:id="rId27"/>
    <p:sldId id="547" r:id="rId28"/>
    <p:sldId id="520" r:id="rId29"/>
    <p:sldId id="483" r:id="rId30"/>
    <p:sldId id="485" r:id="rId31"/>
    <p:sldId id="484" r:id="rId32"/>
    <p:sldId id="529" r:id="rId33"/>
    <p:sldId id="489" r:id="rId34"/>
    <p:sldId id="490" r:id="rId35"/>
    <p:sldId id="503" r:id="rId36"/>
    <p:sldId id="504" r:id="rId37"/>
    <p:sldId id="536" r:id="rId38"/>
    <p:sldId id="537" r:id="rId39"/>
    <p:sldId id="538" r:id="rId40"/>
    <p:sldId id="539" r:id="rId41"/>
    <p:sldId id="540" r:id="rId42"/>
    <p:sldId id="541" r:id="rId43"/>
    <p:sldId id="542"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280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2" autoAdjust="0"/>
    <p:restoredTop sz="87544" autoAdjust="0"/>
  </p:normalViewPr>
  <p:slideViewPr>
    <p:cSldViewPr snapToGrid="0">
      <p:cViewPr>
        <p:scale>
          <a:sx n="66" d="100"/>
          <a:sy n="66" d="100"/>
        </p:scale>
        <p:origin x="-2934" y="-87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8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CDA59-D06C-4B75-9238-2222C53E0D1B}" type="datetimeFigureOut">
              <a:rPr lang="el-GR" smtClean="0"/>
              <a:t>25/4/2018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3AFDF-7401-4DBD-9B2F-A93B66ED30ED}" type="slidenum">
              <a:rPr lang="el-GR" smtClean="0"/>
              <a:t>‹#›</a:t>
            </a:fld>
            <a:endParaRPr lang="el-GR"/>
          </a:p>
        </p:txBody>
      </p:sp>
    </p:spTree>
    <p:extLst>
      <p:ext uri="{BB962C8B-B14F-4D97-AF65-F5344CB8AC3E}">
        <p14:creationId xmlns:p14="http://schemas.microsoft.com/office/powerpoint/2010/main" val="341890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pengov.semic.eu:300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xt9bBtPeSF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23AFDF-7401-4DBD-9B2F-A93B66ED30ED}" type="slidenum">
              <a:rPr lang="el-GR" smtClean="0"/>
              <a:t>2</a:t>
            </a:fld>
            <a:endParaRPr lang="el-GR"/>
          </a:p>
        </p:txBody>
      </p:sp>
    </p:spTree>
    <p:extLst>
      <p:ext uri="{BB962C8B-B14F-4D97-AF65-F5344CB8AC3E}">
        <p14:creationId xmlns:p14="http://schemas.microsoft.com/office/powerpoint/2010/main" val="166121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p:txBody>
      </p:sp>
      <p:sp>
        <p:nvSpPr>
          <p:cNvPr id="554" name="Shape 554"/>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l-GR" sz="1200" u="sng">
                <a:solidFill>
                  <a:schemeClr val="hlink"/>
                </a:solidFill>
                <a:latin typeface="Times New Roman"/>
                <a:ea typeface="Times New Roman"/>
                <a:cs typeface="Times New Roman"/>
                <a:sym typeface="Times New Roman"/>
                <a:hlinkClick r:id="rId3"/>
              </a:rPr>
              <a:t>http://opengov.semic.eu:3000/</a:t>
            </a:r>
            <a:r>
              <a:rPr lang="el-GR" sz="1200">
                <a:solidFill>
                  <a:schemeClr val="dk1"/>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
        <p:nvSpPr>
          <p:cNvPr id="565" name="Shape 565"/>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Shape 48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Shape 50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Shape 51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4" name="Shape 51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dirty="0">
                <a:solidFill>
                  <a:schemeClr val="dk1"/>
                </a:solidFill>
              </a:rPr>
              <a:t>https://www.menti.com/720795</a:t>
            </a:r>
            <a:endParaRPr sz="1200" b="0" i="0" u="none" strike="noStrike" cap="none" dirty="0">
              <a:solidFill>
                <a:schemeClr val="dk1"/>
              </a:solidFill>
              <a:latin typeface="Calibri"/>
              <a:ea typeface="Calibri"/>
              <a:cs typeface="Calibri"/>
              <a:sym typeface="Calibri"/>
            </a:endParaRPr>
          </a:p>
        </p:txBody>
      </p:sp>
      <p:sp>
        <p:nvSpPr>
          <p:cNvPr id="498" name="Shape 49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Shape 52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2" name="Shape 52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l-GR" sz="1200">
                <a:solidFill>
                  <a:schemeClr val="dk1"/>
                </a:solidFill>
                <a:latin typeface="Times New Roman"/>
                <a:ea typeface="Times New Roman"/>
                <a:cs typeface="Times New Roman"/>
                <a:sym typeface="Times New Roman"/>
              </a:rPr>
              <a:t>https://www.youtube.com/watch?v=XVByM_y8nh0</a:t>
            </a:r>
            <a:endParaRPr sz="1200" b="0" i="0" u="none" strike="noStrike" cap="none">
              <a:solidFill>
                <a:srgbClr val="000000"/>
              </a:solidFill>
              <a:latin typeface="Times New Roman"/>
              <a:ea typeface="Times New Roman"/>
              <a:cs typeface="Times New Roman"/>
              <a:sym typeface="Times New Roman"/>
            </a:endParaRPr>
          </a:p>
        </p:txBody>
      </p:sp>
      <p:sp>
        <p:nvSpPr>
          <p:cNvPr id="612" name="Shape 612"/>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637" name="Shape 637"/>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626" name="Shape 626"/>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Shape 4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200" b="0" i="0" u="none" strike="noStrike" cap="none">
                <a:solidFill>
                  <a:schemeClr val="dk1"/>
                </a:solidFill>
                <a:latin typeface="Calibri"/>
                <a:ea typeface="Calibri"/>
                <a:cs typeface="Calibri"/>
                <a:sym typeface="Calibri"/>
              </a:rPr>
              <a:t>Policies refer to four layers:</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Infrastructure</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Data</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Services</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Skills</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The focus is the flow of data and the sharing of data in a secure environment</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IPR, PSI, GDPR are core for data and services</a:t>
            </a:r>
            <a:endParaRPr/>
          </a:p>
          <a:p>
            <a:pPr marL="171450" marR="0" lvl="0" indent="-171450" algn="l" rtl="0">
              <a:spcBef>
                <a:spcPts val="0"/>
              </a:spcBef>
              <a:spcAft>
                <a:spcPts val="0"/>
              </a:spcAft>
              <a:buClr>
                <a:schemeClr val="dk1"/>
              </a:buClr>
              <a:buSzPts val="1200"/>
              <a:buFont typeface="Calibri"/>
              <a:buChar char="-"/>
            </a:pPr>
            <a:r>
              <a:rPr lang="el-GR" sz="1200" b="0" i="0" u="none" strike="noStrike" cap="none">
                <a:solidFill>
                  <a:schemeClr val="dk1"/>
                </a:solidFill>
                <a:latin typeface="Calibri"/>
                <a:ea typeface="Calibri"/>
                <a:cs typeface="Calibri"/>
                <a:sym typeface="Calibri"/>
              </a:rPr>
              <a:t>All have to be as open as possible </a:t>
            </a:r>
            <a:endParaRPr/>
          </a:p>
          <a:p>
            <a:pPr marL="0" marR="0" lvl="0" indent="0" algn="l" rtl="0">
              <a:spcBef>
                <a:spcPts val="0"/>
              </a:spcBef>
              <a:spcAft>
                <a:spcPts val="0"/>
              </a:spcAft>
              <a:buClr>
                <a:schemeClr val="dk1"/>
              </a:buClr>
              <a:buSzPts val="1200"/>
              <a:buFont typeface="Calibri"/>
              <a:buNone/>
            </a:pPr>
            <a:r>
              <a:rPr lang="el-GR" sz="1200" b="0" i="0" u="none" strike="noStrike" cap="none">
                <a:solidFill>
                  <a:schemeClr val="dk1"/>
                </a:solidFill>
                <a:latin typeface="Calibri"/>
                <a:ea typeface="Calibri"/>
                <a:cs typeface="Calibri"/>
                <a:sym typeface="Calibri"/>
              </a:rPr>
              <a:t>In the following slide we see each of the four layers seperately </a:t>
            </a:r>
            <a:endParaRPr/>
          </a:p>
        </p:txBody>
      </p:sp>
      <p:sp>
        <p:nvSpPr>
          <p:cNvPr id="446" name="Shape 4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687" name="Shape 687"/>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703" name="Shape 703"/>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577" name="Shape 577"/>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l-GR" sz="1200" u="sng">
                <a:solidFill>
                  <a:schemeClr val="hlink"/>
                </a:solidFill>
                <a:latin typeface="Times New Roman"/>
                <a:ea typeface="Times New Roman"/>
                <a:cs typeface="Times New Roman"/>
                <a:sym typeface="Times New Roman"/>
                <a:hlinkClick r:id="rId3"/>
              </a:rPr>
              <a:t>https://www.youtube.com/watch?v=xt9bBtPeSFc</a:t>
            </a:r>
            <a:r>
              <a:rPr lang="el-GR" sz="1200">
                <a:solidFill>
                  <a:schemeClr val="dk1"/>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
        <p:nvSpPr>
          <p:cNvPr id="600" name="Shape 600"/>
          <p:cNvSpPr/>
          <p:nvPr/>
        </p:nvSpPr>
        <p:spPr>
          <a:xfrm>
            <a:off x="3884760" y="8685360"/>
            <a:ext cx="2971800" cy="457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0" name="Shape 3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37</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l-GR" sz="1200" b="0" i="0" u="none" strike="noStrike" cap="none" dirty="0">
                <a:solidFill>
                  <a:schemeClr val="dk1"/>
                </a:solidFill>
                <a:latin typeface="Calibri"/>
                <a:ea typeface="Calibri"/>
                <a:cs typeface="Calibri"/>
                <a:sym typeface="Calibri"/>
              </a:rPr>
              <a:t>Η Βραζιλία είναι η χώρα που μπορούμε να θεωρήσουμε ως τη μητέρα του ανοιχτού συμμετοχικού προϋπολογισμού. Ήδη από τη δεκαετία του 1980 το Βραζιλιάνικο Κόμμα Εργατών ανέπτυξε τον συμμετοχικό προϋπολογισμό με την πεποίθηση ότι ένα κόμμα δεν αρκεί να αγωνίζεται μόνο για την εκλογική επιτυχία αλλά και για να εγκαθιδρύει ριζοσπαστικούς θεσμούς συμμετοχής των πολιτών. Ο πρώτος συμμετοχικός προϋπολογισμός που καταγράφεται σε παγκόσμιο επίπεδο είναι στην Βραζιλιάνικη πόλη Πόρτο </a:t>
            </a:r>
            <a:r>
              <a:rPr lang="el-GR" sz="1200" b="0" i="0" u="none" strike="noStrike" cap="none" dirty="0" err="1">
                <a:solidFill>
                  <a:schemeClr val="dk1"/>
                </a:solidFill>
                <a:latin typeface="Calibri"/>
                <a:ea typeface="Calibri"/>
                <a:cs typeface="Calibri"/>
                <a:sym typeface="Calibri"/>
              </a:rPr>
              <a:t>Αλέγκρε</a:t>
            </a:r>
            <a:r>
              <a:rPr lang="el-GR" sz="1200" b="0" i="0" u="none" strike="noStrike" cap="none" dirty="0">
                <a:solidFill>
                  <a:schemeClr val="dk1"/>
                </a:solidFill>
                <a:latin typeface="Calibri"/>
                <a:ea typeface="Calibri"/>
                <a:cs typeface="Calibri"/>
                <a:sym typeface="Calibri"/>
              </a:rPr>
              <a:t> το 1989. Η επιτυχία του εγχειρήματος έφερε σημαντική επίδραση καθώς ο θεσμός του ανοιχτού συμμετοχικού προϋπολογισμού επεκτάθηκε γρήγορα σε πολλές άλλες πόλεις της χώρας, καθώς και σε πολλές διαφορετικές παραλλαγές σε χώρες της Ευρώπης, της Αμερικής, της Ασίας και της Αφρικής.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8" name="Shape 3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38</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6" name="Shape 4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39</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l-GR" sz="1200" b="0" i="0" u="none" strike="noStrike" cap="none" dirty="0">
                <a:solidFill>
                  <a:schemeClr val="dk1"/>
                </a:solidFill>
                <a:latin typeface="Calibri"/>
                <a:ea typeface="Calibri"/>
                <a:cs typeface="Calibri"/>
                <a:sym typeface="Calibri"/>
              </a:rPr>
              <a:t>H δράση του συμμετοχικού προϋπολογισμού ξεκίνησε στο Δήμο του </a:t>
            </a:r>
            <a:r>
              <a:rPr lang="el-GR" sz="1200" b="0" i="0" u="none" strike="noStrike" cap="none" dirty="0" err="1">
                <a:solidFill>
                  <a:schemeClr val="dk1"/>
                </a:solidFill>
                <a:latin typeface="Calibri"/>
                <a:ea typeface="Calibri"/>
                <a:cs typeface="Calibri"/>
                <a:sym typeface="Calibri"/>
              </a:rPr>
              <a:t>Παρισίου</a:t>
            </a:r>
            <a:r>
              <a:rPr lang="el-GR" sz="1200" b="0" i="0" u="none" strike="noStrike" cap="none" dirty="0">
                <a:solidFill>
                  <a:schemeClr val="dk1"/>
                </a:solidFill>
                <a:latin typeface="Calibri"/>
                <a:ea typeface="Calibri"/>
                <a:cs typeface="Calibri"/>
                <a:sym typeface="Calibri"/>
              </a:rPr>
              <a:t> το 2014. Ο συνολικός προϋπολογισμός για την περίοδο 2014-2020 φτάνει τα 500 εκατομμύρια, </a:t>
            </a:r>
            <a:r>
              <a:rPr lang="el-GR" sz="1200" b="0" i="0" u="none" strike="noStrike" cap="none" dirty="0" err="1">
                <a:solidFill>
                  <a:schemeClr val="dk1"/>
                </a:solidFill>
                <a:latin typeface="Calibri"/>
                <a:ea typeface="Calibri"/>
                <a:cs typeface="Calibri"/>
                <a:sym typeface="Calibri"/>
              </a:rPr>
              <a:t>ενω</a:t>
            </a:r>
            <a:r>
              <a:rPr lang="el-GR" sz="1200" b="0" i="0" u="none" strike="noStrike" cap="none" dirty="0">
                <a:solidFill>
                  <a:schemeClr val="dk1"/>
                </a:solidFill>
                <a:latin typeface="Calibri"/>
                <a:ea typeface="Calibri"/>
                <a:cs typeface="Calibri"/>
                <a:sym typeface="Calibri"/>
              </a:rPr>
              <a:t> για το 2017 συζητούνται 100 εκατομμύρια ευρώ. Το ποσό που αφιερώνεται στο συμμετοχικό προϋπολογισμό αντιπροσωπεύει το 5% του επενδυτικού προϋπολογισμού κατά τη διάρκεια αυτής της χρονικής περιόδου.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40</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l-GR" sz="1200" b="0" i="0" u="none" strike="noStrike" cap="none" dirty="0" smtClean="0">
                <a:solidFill>
                  <a:schemeClr val="dk1"/>
                </a:solidFill>
                <a:latin typeface="+mn-lt"/>
                <a:ea typeface="Calibri"/>
                <a:cs typeface="Calibri"/>
                <a:sym typeface="Calibri"/>
              </a:rPr>
              <a:t>Η αρχική ιδέα για την προσέλκυση της συμμετοχής των πολιτών περνάει μέσα από την ίδια την ύπαρξη ενός εργαλείου που τη διευκολύνει. Ωστόσο, από μόνα τους τα εργαλεία και οι πλατφόρμες δεν αρκούν για να κάνουν τη διαφορά. Η διαφοροποίηση της συμμετοχής και η μείωση του κόστους της είναι σημαντική καθώς  χρειάζεται χρόνος και προσπάθεια από μέρος του πολίτη για να συμμετέχει. Για να μειωθεί αυτό το κόστος, στις διαδικασίες μπορεί να συμμετέχει κάθε Παρισινός ανεξαρτήτως ηλικίας, εθνικότητας ή επίσημου καθεστώτος διαμονής. Αυτό σημαίνει πρακτικά ότι δεν χρειάζεται να παρουσιάσει κανείς ταυτότητα ή να εγγραφεί στους εκλογικούς καταλόγους. Οι μόνες πληροφορίες που ζητούνται είναι τα ονόματα και η διεύθυνση. Ο Δήμος </a:t>
            </a:r>
            <a:r>
              <a:rPr lang="el-GR" sz="1200" b="0" i="0" u="none" strike="noStrike" cap="none" dirty="0" err="1" smtClean="0">
                <a:solidFill>
                  <a:schemeClr val="dk1"/>
                </a:solidFill>
                <a:latin typeface="+mn-lt"/>
                <a:ea typeface="Calibri"/>
                <a:cs typeface="Calibri"/>
                <a:sym typeface="Calibri"/>
              </a:rPr>
              <a:t>Παρισίου</a:t>
            </a:r>
            <a:r>
              <a:rPr lang="el-GR" sz="1200" b="0" i="0" u="none" strike="noStrike" cap="none" dirty="0" smtClean="0">
                <a:solidFill>
                  <a:schemeClr val="dk1"/>
                </a:solidFill>
                <a:latin typeface="+mn-lt"/>
                <a:ea typeface="Calibri"/>
                <a:cs typeface="Calibri"/>
                <a:sym typeface="Calibri"/>
              </a:rPr>
              <a:t> δείχνει εμπιστοσύνη στους ανθρώπους και δεν τους ζητά ζητάμε να δικαιολογήσουν με έγγραφα τα στοιχεία τους.</a:t>
            </a:r>
          </a:p>
          <a:p>
            <a:pPr marL="0" marR="0" lvl="0" indent="0" algn="l" rtl="0">
              <a:spcBef>
                <a:spcPts val="0"/>
              </a:spcBef>
              <a:buNone/>
            </a:pPr>
            <a:endParaRPr lang="el-GR" sz="1200" b="0" i="0" u="none" strike="noStrike" cap="none" dirty="0" smtClean="0">
              <a:solidFill>
                <a:schemeClr val="dk1"/>
              </a:solidFill>
              <a:latin typeface="+mn-lt"/>
              <a:ea typeface="Calibri"/>
              <a:cs typeface="Calibri"/>
              <a:sym typeface="Calibri"/>
            </a:endParaRP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6" name="Shape 4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41</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lang="el-GR" sz="1200" b="0" i="0" u="none" strike="noStrike" cap="none" dirty="0">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6</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l-GR" sz="1200" b="0" i="0" u="none" strike="noStrike" cap="none" dirty="0">
                <a:solidFill>
                  <a:schemeClr val="dk1"/>
                </a:solidFill>
                <a:latin typeface="Calibri"/>
                <a:ea typeface="Calibri"/>
                <a:cs typeface="Calibri"/>
                <a:sym typeface="Calibri"/>
              </a:rPr>
              <a:t>Αντίθετα, ο Δήμος πηγαίνει προς τους ανθρώπους για να προκαλέσει τη συμμετοχή τους. Στη φάση της υποβολής προτάσεων ο Δήμος προσεγγίζει ενώσεις και συμβούλια πολιτών παρακινώντας τους έτσι ώστε με τη σειρά τους να κινητοποιήσουν τους ανθρώπους στο δίκτυό τους για να δημιουργήσουν συλλογικές προτάσεις. Η παρακίνηση του κόσμου ώστε να συμμετέχει στην ψηφοφορία γίνεται με δημιουργικό τρόπο στους δρόμους του Παρισιού με ομάδες του Δήμου να  ποδηλατούν πηγαίνοντας σε δημόσια πάρκα, να επισκέπτονται εκδηλώσεις και γενικότερα να αναπτύσσουν παρουσία όπου συναθροίζεται ο κόσμος. Στην προσπάθεια αυτή επιστρατεύονται και τα </a:t>
            </a:r>
            <a:r>
              <a:rPr lang="el-GR" sz="1200" b="0" i="0" u="none" strike="noStrike" cap="none" dirty="0" err="1">
                <a:solidFill>
                  <a:schemeClr val="dk1"/>
                </a:solidFill>
                <a:latin typeface="Calibri"/>
                <a:ea typeface="Calibri"/>
                <a:cs typeface="Calibri"/>
                <a:sym typeface="Calibri"/>
              </a:rPr>
              <a:t>social</a:t>
            </a:r>
            <a:r>
              <a:rPr lang="el-GR" sz="1200" b="0" i="0" u="none" strike="noStrike" cap="none" dirty="0">
                <a:solidFill>
                  <a:schemeClr val="dk1"/>
                </a:solidFill>
                <a:latin typeface="Calibri"/>
                <a:ea typeface="Calibri"/>
                <a:cs typeface="Calibri"/>
                <a:sym typeface="Calibri"/>
              </a:rPr>
              <a:t> </a:t>
            </a:r>
            <a:r>
              <a:rPr lang="el-GR" sz="1200" b="0" i="0" u="none" strike="noStrike" cap="none" dirty="0" err="1">
                <a:solidFill>
                  <a:schemeClr val="dk1"/>
                </a:solidFill>
                <a:latin typeface="Calibri"/>
                <a:ea typeface="Calibri"/>
                <a:cs typeface="Calibri"/>
                <a:sym typeface="Calibri"/>
              </a:rPr>
              <a:t>media</a:t>
            </a:r>
            <a:r>
              <a:rPr lang="el-GR" sz="1200" b="0" i="0" u="none" strike="noStrike" cap="none" dirty="0">
                <a:solidFill>
                  <a:schemeClr val="dk1"/>
                </a:solidFill>
                <a:latin typeface="Calibri"/>
                <a:ea typeface="Calibri"/>
                <a:cs typeface="Calibri"/>
                <a:sym typeface="Calibri"/>
              </a:rPr>
              <a:t> όπως το </a:t>
            </a:r>
            <a:r>
              <a:rPr lang="el-GR" sz="1200" b="0" i="0" u="none" strike="noStrike" cap="none" dirty="0" err="1">
                <a:solidFill>
                  <a:schemeClr val="dk1"/>
                </a:solidFill>
                <a:latin typeface="Calibri"/>
                <a:ea typeface="Calibri"/>
                <a:cs typeface="Calibri"/>
                <a:sym typeface="Calibri"/>
              </a:rPr>
              <a:t>twitter</a:t>
            </a:r>
            <a:r>
              <a:rPr lang="el-GR" sz="1200" b="0" i="0" u="none" strike="noStrike" cap="none" dirty="0">
                <a:solidFill>
                  <a:schemeClr val="dk1"/>
                </a:solidFill>
                <a:latin typeface="Calibri"/>
                <a:ea typeface="Calibri"/>
                <a:cs typeface="Calibri"/>
                <a:sym typeface="Calibri"/>
              </a:rPr>
              <a:t> και το </a:t>
            </a:r>
            <a:r>
              <a:rPr lang="el-GR" sz="1200" b="0" i="0" u="none" strike="noStrike" cap="none" dirty="0" err="1">
                <a:solidFill>
                  <a:schemeClr val="dk1"/>
                </a:solidFill>
                <a:latin typeface="Calibri"/>
                <a:ea typeface="Calibri"/>
                <a:cs typeface="Calibri"/>
                <a:sym typeface="Calibri"/>
              </a:rPr>
              <a:t>facebook</a:t>
            </a:r>
            <a:r>
              <a:rPr lang="el-GR" sz="1200" b="0" i="0" u="none" strike="noStrike" cap="none" dirty="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42</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l-GR" sz="1200" b="0" i="0" u="none" strike="noStrike" cap="none" dirty="0">
                <a:solidFill>
                  <a:schemeClr val="dk1"/>
                </a:solidFill>
                <a:latin typeface="Calibri"/>
                <a:ea typeface="Calibri"/>
                <a:cs typeface="Calibri"/>
                <a:sym typeface="Calibri"/>
              </a:rPr>
              <a:t> </a:t>
            </a:r>
          </a:p>
          <a:p>
            <a:pPr marL="0" marR="0" lvl="0" indent="0" algn="l" rtl="0">
              <a:spcBef>
                <a:spcPts val="0"/>
              </a:spcBef>
              <a:buNone/>
            </a:pPr>
            <a:r>
              <a:rPr lang="el-GR" sz="1200" b="0" i="0" u="none" strike="noStrike" cap="none" dirty="0">
                <a:solidFill>
                  <a:schemeClr val="dk1"/>
                </a:solidFill>
                <a:latin typeface="Calibri"/>
                <a:ea typeface="Calibri"/>
                <a:cs typeface="Calibri"/>
                <a:sym typeface="Calibri"/>
              </a:rPr>
              <a:t>Ο Δήμος </a:t>
            </a:r>
            <a:r>
              <a:rPr lang="el-GR" sz="1200" b="0" i="0" u="none" strike="noStrike" cap="none" dirty="0" err="1">
                <a:solidFill>
                  <a:schemeClr val="dk1"/>
                </a:solidFill>
                <a:latin typeface="Calibri"/>
                <a:ea typeface="Calibri"/>
                <a:cs typeface="Calibri"/>
                <a:sym typeface="Calibri"/>
              </a:rPr>
              <a:t>Παρισίου</a:t>
            </a:r>
            <a:r>
              <a:rPr lang="el-GR" sz="1200" b="0" i="0" u="none" strike="noStrike" cap="none" dirty="0">
                <a:solidFill>
                  <a:schemeClr val="dk1"/>
                </a:solidFill>
                <a:latin typeface="Calibri"/>
                <a:ea typeface="Calibri"/>
                <a:cs typeface="Calibri"/>
                <a:sym typeface="Calibri"/>
              </a:rPr>
              <a:t> επίσης παρέχει διαφοροποιημένες δυνατότητες συμμετοχής στο συμμετοχικό προϋπολογισμό έτσι ώστε να μπορούν να συμμετάσχουν περισσότεροι άνθρωποι. Κάτι τέτοιο γίνεται συνδυάζοντας δραστηριότητες εντός κι εκτός διαδικτύου. Η ψηφιακή πτυχή του συμμετοχικού προγράμματος κατάρτισης προϋπολογισμού υποστηρίζεται από ένα σημαντικό αριθμό δραστηριοτήτων εκτός διαδικτύου. Κατά τη διάρκεια της φάσης υποβολής, πραγματοποιούνται εργαστήρια για τη δημιουργία προτάσεων και τη συζήτηση ιδεών. Στη συνέχεια, στη φάση της ψηφοφορίας, οι πολίτες έχουν τη δυνατότητα είτε να ψηφίσουν ψηφιακά είτε σε παραδοσιακό εκλογικό κέντρο. Ως αποτέλεσμα,  το 50% των ψηφοφόρων προέρχεται από ψηφιακά μέσα και υπόλοιπο  50% από παραδοσιακά.</a:t>
            </a:r>
          </a:p>
        </p:txBody>
      </p:sp>
      <p:sp>
        <p:nvSpPr>
          <p:cNvPr id="102" name="Shape 10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43</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9C8623F-E40F-4E8C-B29D-E166728CB408}" type="slidenum">
              <a:rPr lang="en-US" smtClean="0"/>
              <a:pPr/>
              <a:t>8</a:t>
            </a:fld>
            <a:endParaRPr lang="en-US"/>
          </a:p>
        </p:txBody>
      </p:sp>
    </p:spTree>
    <p:extLst>
      <p:ext uri="{BB962C8B-B14F-4D97-AF65-F5344CB8AC3E}">
        <p14:creationId xmlns:p14="http://schemas.microsoft.com/office/powerpoint/2010/main" val="153969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l-GR" sz="1200" b="0" i="0" u="none" strike="noStrike" cap="none">
                <a:solidFill>
                  <a:schemeClr val="dk1"/>
                </a:solidFill>
                <a:latin typeface="Calibri"/>
                <a:ea typeface="Calibri"/>
                <a:cs typeface="Calibri"/>
                <a:sym typeface="Calibri"/>
              </a:rPr>
              <a:t>12</a:t>
            </a:fld>
            <a:endParaRPr lang="el-G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644162" y="633049"/>
            <a:ext cx="6031890" cy="994631"/>
          </a:xfrm>
        </p:spPr>
        <p:txBody>
          <a:bodyPr/>
          <a:lstStyle>
            <a:lvl1pPr>
              <a:defRPr sz="2800"/>
            </a:lvl1pPr>
          </a:lstStyle>
          <a:p>
            <a:r>
              <a:rPr lang="el-GR" dirty="0"/>
              <a:t>Στυλ κύριου τίτλου</a:t>
            </a:r>
            <a:endParaRPr lang="en-US" dirty="0"/>
          </a:p>
        </p:txBody>
      </p:sp>
      <p:sp>
        <p:nvSpPr>
          <p:cNvPr id="3" name="Content Placeholder 2"/>
          <p:cNvSpPr>
            <a:spLocks noGrp="1"/>
          </p:cNvSpPr>
          <p:nvPr>
            <p:ph idx="1"/>
          </p:nvPr>
        </p:nvSpPr>
        <p:spPr>
          <a:xfrm>
            <a:off x="915691" y="1773172"/>
            <a:ext cx="7488832" cy="4242467"/>
          </a:xfrm>
        </p:spPr>
        <p:txBody>
          <a:bodyPr/>
          <a:lstStyle>
            <a:lvl1pPr marL="290513" indent="-290513">
              <a:defRPr sz="2400"/>
            </a:lvl1pPr>
            <a:lvl2pPr marL="571500" indent="-273050">
              <a:defRPr sz="2000" i="0"/>
            </a:lvl2pPr>
            <a:lvl3pPr marL="800100" indent="-244475">
              <a:defRPr sz="1800"/>
            </a:lvl3pPr>
            <a:lvl4pPr>
              <a:defRPr sz="1800" i="0"/>
            </a:lvl4pPr>
            <a:lvl5pPr>
              <a:defRPr sz="1800"/>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pic>
        <p:nvPicPr>
          <p:cNvPr id="6" name="Εικόνα 5">
            <a:extLst>
              <a:ext uri="{FF2B5EF4-FFF2-40B4-BE49-F238E27FC236}">
                <a16:creationId xmlns="" xmlns:a16="http://schemas.microsoft.com/office/drawing/2014/main" id="{E4D334EB-825D-404C-809F-5EA38C4C7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4064" y="213287"/>
            <a:ext cx="1348741" cy="723168"/>
          </a:xfrm>
          <a:prstGeom prst="rect">
            <a:avLst/>
          </a:prstGeom>
        </p:spPr>
      </p:pic>
      <p:sp>
        <p:nvSpPr>
          <p:cNvPr id="9" name="Slide Number Placeholder 5"/>
          <p:cNvSpPr>
            <a:spLocks noGrp="1"/>
          </p:cNvSpPr>
          <p:nvPr>
            <p:ph type="sldNum" sz="quarter" idx="12"/>
          </p:nvPr>
        </p:nvSpPr>
        <p:spPr>
          <a:xfrm>
            <a:off x="8326017" y="6420204"/>
            <a:ext cx="514350" cy="365125"/>
          </a:xfrm>
          <a:prstGeom prst="rect">
            <a:avLst/>
          </a:prstGeom>
        </p:spPr>
        <p:txBody>
          <a:bodyPr/>
          <a:lstStyle>
            <a:lvl1pPr>
              <a:defRPr sz="1400"/>
            </a:lvl1pPr>
          </a:lstStyle>
          <a:p>
            <a:fld id="{8AD82645-2CA8-4781-85DC-D14D0DE4C8E7}" type="slidenum">
              <a:rPr lang="en-US" smtClean="0"/>
              <a:pPr/>
              <a:t>‹#›</a:t>
            </a:fld>
            <a:endParaRPr lang="en-US" dirty="0"/>
          </a:p>
        </p:txBody>
      </p:sp>
      <p:grpSp>
        <p:nvGrpSpPr>
          <p:cNvPr id="19" name="Group 18"/>
          <p:cNvGrpSpPr/>
          <p:nvPr userDrawn="1"/>
        </p:nvGrpSpPr>
        <p:grpSpPr>
          <a:xfrm>
            <a:off x="645544" y="6125841"/>
            <a:ext cx="6887499" cy="697963"/>
            <a:chOff x="645544" y="6125841"/>
            <a:chExt cx="6887499" cy="697963"/>
          </a:xfrm>
        </p:grpSpPr>
        <p:pic>
          <p:nvPicPr>
            <p:cNvPr id="12" name="Picture 22" descr="European Commission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5544" y="6125841"/>
              <a:ext cx="1007410" cy="6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Ορθογώνιο 10"/>
            <p:cNvSpPr>
              <a:spLocks noChangeArrowheads="1"/>
            </p:cNvSpPr>
            <p:nvPr userDrawn="1"/>
          </p:nvSpPr>
          <p:spPr bwMode="auto">
            <a:xfrm>
              <a:off x="4204865" y="6327770"/>
              <a:ext cx="3328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l-GR" sz="1400" b="1" dirty="0" err="1" smtClean="0">
                  <a:solidFill>
                    <a:srgbClr val="C00000"/>
                  </a:solidFill>
                </a:rPr>
                <a:t>SlideWiki</a:t>
              </a:r>
              <a:r>
                <a:rPr lang="en-GB" altLang="el-GR" sz="1400" b="1" dirty="0" smtClean="0">
                  <a:solidFill>
                    <a:srgbClr val="C00000"/>
                  </a:solidFill>
                </a:rPr>
                <a:t> Horizon 2020 - 688095</a:t>
              </a:r>
            </a:p>
          </p:txBody>
        </p:sp>
      </p:grpSp>
    </p:spTree>
    <p:extLst>
      <p:ext uri="{BB962C8B-B14F-4D97-AF65-F5344CB8AC3E}">
        <p14:creationId xmlns:p14="http://schemas.microsoft.com/office/powerpoint/2010/main" val="220590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99051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44500" y="1330820"/>
            <a:ext cx="8255100" cy="4672200"/>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563"/>
              </a:spcBef>
              <a:spcAft>
                <a:spcPts val="0"/>
              </a:spcAft>
              <a:buClr>
                <a:schemeClr val="dk2"/>
              </a:buClr>
              <a:buSzPts val="2000"/>
              <a:buFont typeface="Source Sans Pro"/>
              <a:buChar char="■"/>
              <a:defRPr sz="2000" b="0" i="0" u="none" strike="noStrike" cap="none">
                <a:solidFill>
                  <a:schemeClr val="dk2"/>
                </a:solidFill>
                <a:latin typeface="Calibri"/>
                <a:ea typeface="Calibri"/>
                <a:cs typeface="Calibri"/>
                <a:sym typeface="Calibri"/>
              </a:defRPr>
            </a:lvl1pPr>
            <a:lvl2pPr marL="914400" marR="0" lvl="1" indent="-355600" algn="l" rtl="0">
              <a:lnSpc>
                <a:spcPct val="94000"/>
              </a:lnSpc>
              <a:spcBef>
                <a:spcPts val="281"/>
              </a:spcBef>
              <a:spcAft>
                <a:spcPts val="0"/>
              </a:spcAft>
              <a:buClr>
                <a:schemeClr val="dk2"/>
              </a:buClr>
              <a:buSzPts val="2000"/>
              <a:buFont typeface="Source Sans Pro"/>
              <a:buChar char="–"/>
              <a:defRPr sz="2000" b="0" i="1" u="none" strike="noStrike" cap="none">
                <a:solidFill>
                  <a:schemeClr val="dk2"/>
                </a:solidFill>
                <a:latin typeface="Calibri"/>
                <a:ea typeface="Calibri"/>
                <a:cs typeface="Calibri"/>
                <a:sym typeface="Calibri"/>
              </a:defRPr>
            </a:lvl2pPr>
            <a:lvl3pPr marL="1371600" marR="0" lvl="2" indent="-317500" algn="l" rtl="0">
              <a:lnSpc>
                <a:spcPct val="94000"/>
              </a:lnSpc>
              <a:spcBef>
                <a:spcPts val="281"/>
              </a:spcBef>
              <a:spcAft>
                <a:spcPts val="0"/>
              </a:spcAft>
              <a:buClr>
                <a:schemeClr val="dk2"/>
              </a:buClr>
              <a:buSzPts val="1400"/>
              <a:buFont typeface="Source Sans Pro"/>
              <a:buChar char="■"/>
              <a:defRPr sz="1400" b="0" i="0" u="none" strike="noStrike" cap="none">
                <a:solidFill>
                  <a:schemeClr val="dk2"/>
                </a:solidFill>
                <a:latin typeface="Calibri"/>
                <a:ea typeface="Calibri"/>
                <a:cs typeface="Calibri"/>
                <a:sym typeface="Calibri"/>
              </a:defRPr>
            </a:lvl3pPr>
            <a:lvl4pPr marL="1828800" marR="0" lvl="3" indent="-317500" algn="l" rtl="0">
              <a:lnSpc>
                <a:spcPct val="94000"/>
              </a:lnSpc>
              <a:spcBef>
                <a:spcPts val="281"/>
              </a:spcBef>
              <a:spcAft>
                <a:spcPts val="0"/>
              </a:spcAft>
              <a:buClr>
                <a:schemeClr val="dk2"/>
              </a:buClr>
              <a:buSzPts val="1400"/>
              <a:buFont typeface="Source Sans Pro"/>
              <a:buChar char="–"/>
              <a:defRPr sz="1400" b="0" i="1" u="none" strike="noStrike" cap="none">
                <a:solidFill>
                  <a:schemeClr val="dk2"/>
                </a:solidFill>
                <a:latin typeface="Calibri"/>
                <a:ea typeface="Calibri"/>
                <a:cs typeface="Calibri"/>
                <a:sym typeface="Calibri"/>
              </a:defRPr>
            </a:lvl4pPr>
            <a:lvl5pPr marL="2286000" marR="0" lvl="4" indent="-317500" algn="l" rtl="0">
              <a:lnSpc>
                <a:spcPct val="94000"/>
              </a:lnSpc>
              <a:spcBef>
                <a:spcPts val="281"/>
              </a:spcBef>
              <a:spcAft>
                <a:spcPts val="0"/>
              </a:spcAft>
              <a:buClr>
                <a:schemeClr val="dk2"/>
              </a:buClr>
              <a:buSzPts val="1400"/>
              <a:buFont typeface="Source Sans Pro"/>
              <a:buChar char="■"/>
              <a:defRPr sz="1400" b="0" i="0" u="none" strike="noStrike" cap="none">
                <a:solidFill>
                  <a:schemeClr val="dk2"/>
                </a:solidFill>
                <a:latin typeface="Calibri"/>
                <a:ea typeface="Calibri"/>
                <a:cs typeface="Calibri"/>
                <a:sym typeface="Calibri"/>
              </a:defRPr>
            </a:lvl5pPr>
            <a:lvl6pPr marL="2743200" marR="0" lvl="5" indent="-285750" algn="l" rtl="0">
              <a:lnSpc>
                <a:spcPct val="94000"/>
              </a:lnSpc>
              <a:spcBef>
                <a:spcPts val="281"/>
              </a:spcBef>
              <a:spcAft>
                <a:spcPts val="0"/>
              </a:spcAft>
              <a:buClr>
                <a:schemeClr val="dk2"/>
              </a:buClr>
              <a:buSzPts val="900"/>
              <a:buFont typeface="Source Sans Pro"/>
              <a:buChar char="–"/>
              <a:defRPr sz="900" b="0" i="1" u="none" strike="noStrike" cap="none">
                <a:solidFill>
                  <a:schemeClr val="dk2"/>
                </a:solidFill>
                <a:latin typeface="Source Sans Pro"/>
                <a:ea typeface="Source Sans Pro"/>
                <a:cs typeface="Source Sans Pro"/>
                <a:sym typeface="Source Sans Pro"/>
              </a:defRPr>
            </a:lvl6pPr>
            <a:lvl7pPr marL="3200400" marR="0" lvl="6" indent="-278638" algn="l" rtl="0">
              <a:lnSpc>
                <a:spcPct val="94000"/>
              </a:lnSpc>
              <a:spcBef>
                <a:spcPts val="281"/>
              </a:spcBef>
              <a:spcAft>
                <a:spcPts val="0"/>
              </a:spcAft>
              <a:buClr>
                <a:schemeClr val="dk2"/>
              </a:buClr>
              <a:buSzPts val="788"/>
              <a:buFont typeface="Source Sans Pro"/>
              <a:buChar char="■"/>
              <a:defRPr sz="788" b="0" i="0" u="none" strike="noStrike" cap="none">
                <a:solidFill>
                  <a:schemeClr val="dk2"/>
                </a:solidFill>
                <a:latin typeface="Source Sans Pro"/>
                <a:ea typeface="Source Sans Pro"/>
                <a:cs typeface="Source Sans Pro"/>
                <a:sym typeface="Source Sans Pro"/>
              </a:defRPr>
            </a:lvl7pPr>
            <a:lvl8pPr marL="3657600" marR="0" lvl="7" indent="-278638" algn="l" rtl="0">
              <a:lnSpc>
                <a:spcPct val="94000"/>
              </a:lnSpc>
              <a:spcBef>
                <a:spcPts val="281"/>
              </a:spcBef>
              <a:spcAft>
                <a:spcPts val="0"/>
              </a:spcAft>
              <a:buClr>
                <a:schemeClr val="dk2"/>
              </a:buClr>
              <a:buSzPts val="788"/>
              <a:buFont typeface="Source Sans Pro"/>
              <a:buChar char="–"/>
              <a:defRPr sz="788" b="0" i="1" u="none" strike="noStrike" cap="none">
                <a:solidFill>
                  <a:schemeClr val="dk2"/>
                </a:solidFill>
                <a:latin typeface="Source Sans Pro"/>
                <a:ea typeface="Source Sans Pro"/>
                <a:cs typeface="Source Sans Pro"/>
                <a:sym typeface="Source Sans Pro"/>
              </a:defRPr>
            </a:lvl8pPr>
            <a:lvl9pPr marL="4114800" marR="0" lvl="8" indent="-278638" algn="l" rtl="0">
              <a:lnSpc>
                <a:spcPct val="94000"/>
              </a:lnSpc>
              <a:spcBef>
                <a:spcPts val="281"/>
              </a:spcBef>
              <a:spcAft>
                <a:spcPts val="113"/>
              </a:spcAft>
              <a:buClr>
                <a:schemeClr val="dk2"/>
              </a:buClr>
              <a:buSzPts val="788"/>
              <a:buFont typeface="Source Sans Pro"/>
              <a:buChar char="■"/>
              <a:defRPr sz="788" b="0" i="0" u="none" strike="noStrike" cap="none">
                <a:solidFill>
                  <a:schemeClr val="dk2"/>
                </a:solidFill>
                <a:latin typeface="Source Sans Pro"/>
                <a:ea typeface="Source Sans Pro"/>
                <a:cs typeface="Source Sans Pro"/>
                <a:sym typeface="Source Sans Pro"/>
              </a:defRPr>
            </a:lvl9pPr>
          </a:lstStyle>
          <a:p>
            <a:endParaRPr/>
          </a:p>
        </p:txBody>
      </p:sp>
      <p:sp>
        <p:nvSpPr>
          <p:cNvPr id="81" name="Shape 81"/>
          <p:cNvSpPr txBox="1">
            <a:spLocks noGrp="1"/>
          </p:cNvSpPr>
          <p:nvPr>
            <p:ph type="title"/>
          </p:nvPr>
        </p:nvSpPr>
        <p:spPr>
          <a:xfrm>
            <a:off x="1652953" y="549275"/>
            <a:ext cx="5981100" cy="756900"/>
          </a:xfrm>
          <a:prstGeom prst="rect">
            <a:avLst/>
          </a:prstGeom>
          <a:noFill/>
          <a:ln>
            <a:noFill/>
          </a:ln>
        </p:spPr>
        <p:txBody>
          <a:bodyPr spcFirstLastPara="1" wrap="square" lIns="91425" tIns="91425" rIns="91425" bIns="91425" anchor="t" anchorCtr="0"/>
          <a:lstStyle>
            <a:lvl1pPr marL="0" marR="0" lvl="0" indent="0" algn="ctr" rtl="0">
              <a:lnSpc>
                <a:spcPct val="89000"/>
              </a:lnSpc>
              <a:spcBef>
                <a:spcPts val="0"/>
              </a:spcBef>
              <a:spcAft>
                <a:spcPts val="0"/>
              </a:spcAft>
              <a:buSzPts val="1400"/>
              <a:buNone/>
              <a:defRPr sz="2400" b="1" i="0" u="none" strike="noStrike" cap="none">
                <a:solidFill>
                  <a:schemeClr val="dk2"/>
                </a:solidFill>
                <a:latin typeface="Source Sans Pro"/>
                <a:ea typeface="Source Sans Pro"/>
                <a:cs typeface="Source Sans Pro"/>
                <a:sym typeface="Source Sans Pro"/>
              </a:defRPr>
            </a:lvl1pPr>
            <a:lvl2pPr marL="0" marR="0" lvl="1"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2pPr>
            <a:lvl3pPr marL="0" marR="0" lvl="2"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3pPr>
            <a:lvl4pPr marL="0" marR="0" lvl="3"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4pPr>
            <a:lvl5pPr marL="0" marR="0" lvl="4"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5pPr>
            <a:lvl6pPr marL="342841" marR="0" lvl="5"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6pPr>
            <a:lvl7pPr marL="685680" marR="0" lvl="6"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7pPr>
            <a:lvl8pPr marL="1028522" marR="0" lvl="7"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8pPr>
            <a:lvl9pPr marL="1371362" marR="0" lvl="8"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9pPr>
          </a:lstStyle>
          <a:p>
            <a:endParaRPr dirty="0"/>
          </a:p>
        </p:txBody>
      </p:sp>
      <p:sp>
        <p:nvSpPr>
          <p:cNvPr id="82" name="Shape 82"/>
          <p:cNvSpPr txBox="1">
            <a:spLocks noGrp="1"/>
          </p:cNvSpPr>
          <p:nvPr>
            <p:ph type="sldNum" idx="12"/>
          </p:nvPr>
        </p:nvSpPr>
        <p:spPr>
          <a:xfrm>
            <a:off x="6846069"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888888"/>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888888"/>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888888"/>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888888"/>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888888"/>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888888"/>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888888"/>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888888"/>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93036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contenuto" type="obj">
  <p:cSld name="Titolo e contenuto">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746208" y="134218"/>
            <a:ext cx="7886700" cy="752400"/>
          </a:xfrm>
          <a:prstGeom prst="rect">
            <a:avLst/>
          </a:prstGeom>
          <a:noFill/>
          <a:ln>
            <a:noFill/>
          </a:ln>
        </p:spPr>
        <p:txBody>
          <a:bodyPr spcFirstLastPara="1" wrap="square" lIns="91425" tIns="91425" rIns="91425" bIns="91425" anchor="t" anchorCtr="0"/>
          <a:lstStyle>
            <a:lvl1pPr marL="0" marR="0" lvl="0" indent="0" algn="l" rtl="0">
              <a:lnSpc>
                <a:spcPct val="89000"/>
              </a:lnSpc>
              <a:spcBef>
                <a:spcPts val="0"/>
              </a:spcBef>
              <a:spcAft>
                <a:spcPts val="0"/>
              </a:spcAft>
              <a:buSzPts val="1400"/>
              <a:buNone/>
              <a:defRPr sz="3000" b="1" i="0" u="none" strike="noStrike" cap="none">
                <a:solidFill>
                  <a:schemeClr val="dk2"/>
                </a:solidFill>
                <a:latin typeface="Source Sans Pro"/>
                <a:ea typeface="Source Sans Pro"/>
                <a:cs typeface="Source Sans Pro"/>
                <a:sym typeface="Source Sans Pro"/>
              </a:defRPr>
            </a:lvl1pPr>
            <a:lvl2pPr marL="0" marR="0" lvl="1"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2pPr>
            <a:lvl3pPr marL="0" marR="0" lvl="2"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3pPr>
            <a:lvl4pPr marL="0" marR="0" lvl="3"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4pPr>
            <a:lvl5pPr marL="0" marR="0" lvl="4"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5pPr>
            <a:lvl6pPr marL="342841" marR="0" lvl="5"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6pPr>
            <a:lvl7pPr marL="685680" marR="0" lvl="6"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7pPr>
            <a:lvl8pPr marL="1028522" marR="0" lvl="7"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8pPr>
            <a:lvl9pPr marL="1371362" marR="0" lvl="8" indent="0" algn="l" rtl="0">
              <a:lnSpc>
                <a:spcPct val="89000"/>
              </a:lnSpc>
              <a:spcBef>
                <a:spcPts val="0"/>
              </a:spcBef>
              <a:spcAft>
                <a:spcPts val="0"/>
              </a:spcAft>
              <a:buSzPts val="1400"/>
              <a:buNone/>
              <a:defRPr sz="2475" b="0" i="0" u="none" strike="noStrike" cap="none">
                <a:solidFill>
                  <a:schemeClr val="dk2"/>
                </a:solidFill>
                <a:latin typeface="Source Sans Pro"/>
                <a:ea typeface="Source Sans Pro"/>
                <a:cs typeface="Source Sans Pro"/>
                <a:sym typeface="Source Sans Pro"/>
              </a:defRPr>
            </a:lvl9pPr>
          </a:lstStyle>
          <a:p>
            <a:endParaRPr dirty="0"/>
          </a:p>
        </p:txBody>
      </p:sp>
      <p:sp>
        <p:nvSpPr>
          <p:cNvPr id="85" name="Shape 85"/>
          <p:cNvSpPr txBox="1">
            <a:spLocks noGrp="1"/>
          </p:cNvSpPr>
          <p:nvPr>
            <p:ph type="body" idx="1"/>
          </p:nvPr>
        </p:nvSpPr>
        <p:spPr>
          <a:xfrm>
            <a:off x="628650" y="2283491"/>
            <a:ext cx="7886700" cy="3051300"/>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563"/>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281"/>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17500" algn="l" rtl="0">
              <a:lnSpc>
                <a:spcPct val="94000"/>
              </a:lnSpc>
              <a:spcBef>
                <a:spcPts val="281"/>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3pPr>
            <a:lvl4pPr marL="1828800" marR="0" lvl="3" indent="-317500" algn="l" rtl="0">
              <a:lnSpc>
                <a:spcPct val="94000"/>
              </a:lnSpc>
              <a:spcBef>
                <a:spcPts val="281"/>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4pPr>
            <a:lvl5pPr marL="2286000" marR="0" lvl="4" indent="-317500" algn="l" rtl="0">
              <a:lnSpc>
                <a:spcPct val="94000"/>
              </a:lnSpc>
              <a:spcBef>
                <a:spcPts val="281"/>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5pPr>
            <a:lvl6pPr marL="2743200" marR="0" lvl="5" indent="-285750" algn="l" rtl="0">
              <a:lnSpc>
                <a:spcPct val="94000"/>
              </a:lnSpc>
              <a:spcBef>
                <a:spcPts val="281"/>
              </a:spcBef>
              <a:spcAft>
                <a:spcPts val="0"/>
              </a:spcAft>
              <a:buClr>
                <a:schemeClr val="dk2"/>
              </a:buClr>
              <a:buSzPts val="900"/>
              <a:buFont typeface="Source Sans Pro"/>
              <a:buChar char="–"/>
              <a:defRPr sz="900" b="0" i="1" u="none" strike="noStrike" cap="none">
                <a:solidFill>
                  <a:schemeClr val="dk2"/>
                </a:solidFill>
                <a:latin typeface="Source Sans Pro"/>
                <a:ea typeface="Source Sans Pro"/>
                <a:cs typeface="Source Sans Pro"/>
                <a:sym typeface="Source Sans Pro"/>
              </a:defRPr>
            </a:lvl6pPr>
            <a:lvl7pPr marL="3200400" marR="0" lvl="6" indent="-278638" algn="l" rtl="0">
              <a:lnSpc>
                <a:spcPct val="94000"/>
              </a:lnSpc>
              <a:spcBef>
                <a:spcPts val="281"/>
              </a:spcBef>
              <a:spcAft>
                <a:spcPts val="0"/>
              </a:spcAft>
              <a:buClr>
                <a:schemeClr val="dk2"/>
              </a:buClr>
              <a:buSzPts val="788"/>
              <a:buFont typeface="Source Sans Pro"/>
              <a:buChar char="■"/>
              <a:defRPr sz="788" b="0" i="0" u="none" strike="noStrike" cap="none">
                <a:solidFill>
                  <a:schemeClr val="dk2"/>
                </a:solidFill>
                <a:latin typeface="Source Sans Pro"/>
                <a:ea typeface="Source Sans Pro"/>
                <a:cs typeface="Source Sans Pro"/>
                <a:sym typeface="Source Sans Pro"/>
              </a:defRPr>
            </a:lvl7pPr>
            <a:lvl8pPr marL="3657600" marR="0" lvl="7" indent="-278638" algn="l" rtl="0">
              <a:lnSpc>
                <a:spcPct val="94000"/>
              </a:lnSpc>
              <a:spcBef>
                <a:spcPts val="281"/>
              </a:spcBef>
              <a:spcAft>
                <a:spcPts val="0"/>
              </a:spcAft>
              <a:buClr>
                <a:schemeClr val="dk2"/>
              </a:buClr>
              <a:buSzPts val="788"/>
              <a:buFont typeface="Source Sans Pro"/>
              <a:buChar char="–"/>
              <a:defRPr sz="788" b="0" i="1" u="none" strike="noStrike" cap="none">
                <a:solidFill>
                  <a:schemeClr val="dk2"/>
                </a:solidFill>
                <a:latin typeface="Source Sans Pro"/>
                <a:ea typeface="Source Sans Pro"/>
                <a:cs typeface="Source Sans Pro"/>
                <a:sym typeface="Source Sans Pro"/>
              </a:defRPr>
            </a:lvl8pPr>
            <a:lvl9pPr marL="4114800" marR="0" lvl="8" indent="-278638" algn="l" rtl="0">
              <a:lnSpc>
                <a:spcPct val="94000"/>
              </a:lnSpc>
              <a:spcBef>
                <a:spcPts val="281"/>
              </a:spcBef>
              <a:spcAft>
                <a:spcPts val="113"/>
              </a:spcAft>
              <a:buClr>
                <a:schemeClr val="dk2"/>
              </a:buClr>
              <a:buSzPts val="788"/>
              <a:buFont typeface="Source Sans Pro"/>
              <a:buChar char="■"/>
              <a:defRPr sz="788" b="0" i="0" u="none" strike="noStrike" cap="none">
                <a:solidFill>
                  <a:schemeClr val="dk2"/>
                </a:solidFill>
                <a:latin typeface="Source Sans Pro"/>
                <a:ea typeface="Source Sans Pro"/>
                <a:cs typeface="Source Sans Pro"/>
                <a:sym typeface="Source Sans Pro"/>
              </a:defRPr>
            </a:lvl9pPr>
          </a:lstStyle>
          <a:p>
            <a:endParaRPr/>
          </a:p>
        </p:txBody>
      </p:sp>
      <p:sp>
        <p:nvSpPr>
          <p:cNvPr id="86" name="Shape 86"/>
          <p:cNvSpPr txBox="1">
            <a:spLocks noGrp="1"/>
          </p:cNvSpPr>
          <p:nvPr>
            <p:ph type="dt" idx="10"/>
          </p:nvPr>
        </p:nvSpPr>
        <p:spPr>
          <a:xfrm>
            <a:off x="274749" y="6356351"/>
            <a:ext cx="1356600" cy="365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1"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Shape 87"/>
          <p:cNvSpPr txBox="1">
            <a:spLocks noGrp="1"/>
          </p:cNvSpPr>
          <p:nvPr>
            <p:ph type="ftr" idx="11"/>
          </p:nvPr>
        </p:nvSpPr>
        <p:spPr>
          <a:xfrm>
            <a:off x="2163652" y="6356351"/>
            <a:ext cx="5091300" cy="365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1"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8" name="Shape 88"/>
          <p:cNvSpPr txBox="1">
            <a:spLocks noGrp="1"/>
          </p:cNvSpPr>
          <p:nvPr>
            <p:ph type="sldNum" idx="12"/>
          </p:nvPr>
        </p:nvSpPr>
        <p:spPr>
          <a:xfrm>
            <a:off x="7967730" y="6356351"/>
            <a:ext cx="5475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1" i="0" u="none" strike="noStrike" cap="none">
                <a:solidFill>
                  <a:schemeClr val="dk1"/>
                </a:solidFill>
                <a:latin typeface="Source Sans Pro"/>
                <a:ea typeface="Source Sans Pro"/>
                <a:cs typeface="Source Sans Pro"/>
                <a:sym typeface="Source Sans Pro"/>
              </a:defRPr>
            </a:lvl1pPr>
            <a:lvl2pPr marL="0" marR="0" lvl="1" indent="0" algn="l" rtl="0">
              <a:spcBef>
                <a:spcPts val="0"/>
              </a:spcBef>
              <a:buNone/>
              <a:defRPr sz="1800" b="1" i="0" u="none" strike="noStrike" cap="none">
                <a:solidFill>
                  <a:schemeClr val="dk1"/>
                </a:solidFill>
                <a:latin typeface="Source Sans Pro"/>
                <a:ea typeface="Source Sans Pro"/>
                <a:cs typeface="Source Sans Pro"/>
                <a:sym typeface="Source Sans Pro"/>
              </a:defRPr>
            </a:lvl2pPr>
            <a:lvl3pPr marL="0" marR="0" lvl="2" indent="0" algn="l" rtl="0">
              <a:spcBef>
                <a:spcPts val="0"/>
              </a:spcBef>
              <a:buNone/>
              <a:defRPr sz="1800" b="1" i="0" u="none" strike="noStrike" cap="none">
                <a:solidFill>
                  <a:schemeClr val="dk1"/>
                </a:solidFill>
                <a:latin typeface="Source Sans Pro"/>
                <a:ea typeface="Source Sans Pro"/>
                <a:cs typeface="Source Sans Pro"/>
                <a:sym typeface="Source Sans Pro"/>
              </a:defRPr>
            </a:lvl3pPr>
            <a:lvl4pPr marL="0" marR="0" lvl="3" indent="0" algn="l" rtl="0">
              <a:spcBef>
                <a:spcPts val="0"/>
              </a:spcBef>
              <a:buNone/>
              <a:defRPr sz="1800" b="1" i="0" u="none" strike="noStrike" cap="none">
                <a:solidFill>
                  <a:schemeClr val="dk1"/>
                </a:solidFill>
                <a:latin typeface="Source Sans Pro"/>
                <a:ea typeface="Source Sans Pro"/>
                <a:cs typeface="Source Sans Pro"/>
                <a:sym typeface="Source Sans Pro"/>
              </a:defRPr>
            </a:lvl4pPr>
            <a:lvl5pPr marL="0" marR="0" lvl="4" indent="0" algn="l" rtl="0">
              <a:spcBef>
                <a:spcPts val="0"/>
              </a:spcBef>
              <a:buNone/>
              <a:defRPr sz="1800" b="1" i="0" u="none" strike="noStrike" cap="none">
                <a:solidFill>
                  <a:schemeClr val="dk1"/>
                </a:solidFill>
                <a:latin typeface="Source Sans Pro"/>
                <a:ea typeface="Source Sans Pro"/>
                <a:cs typeface="Source Sans Pro"/>
                <a:sym typeface="Source Sans Pro"/>
              </a:defRPr>
            </a:lvl5pPr>
            <a:lvl6pPr marL="0" marR="0" lvl="5" indent="0" algn="l" rtl="0">
              <a:spcBef>
                <a:spcPts val="0"/>
              </a:spcBef>
              <a:buNone/>
              <a:defRPr sz="1800" b="1" i="0" u="none" strike="noStrike" cap="none">
                <a:solidFill>
                  <a:schemeClr val="dk1"/>
                </a:solidFill>
                <a:latin typeface="Source Sans Pro"/>
                <a:ea typeface="Source Sans Pro"/>
                <a:cs typeface="Source Sans Pro"/>
                <a:sym typeface="Source Sans Pro"/>
              </a:defRPr>
            </a:lvl6pPr>
            <a:lvl7pPr marL="0" marR="0" lvl="6" indent="0" algn="l" rtl="0">
              <a:spcBef>
                <a:spcPts val="0"/>
              </a:spcBef>
              <a:buNone/>
              <a:defRPr sz="1800" b="1" i="0" u="none" strike="noStrike" cap="none">
                <a:solidFill>
                  <a:schemeClr val="dk1"/>
                </a:solidFill>
                <a:latin typeface="Source Sans Pro"/>
                <a:ea typeface="Source Sans Pro"/>
                <a:cs typeface="Source Sans Pro"/>
                <a:sym typeface="Source Sans Pro"/>
              </a:defRPr>
            </a:lvl7pPr>
            <a:lvl8pPr marL="0" marR="0" lvl="7" indent="0" algn="l" rtl="0">
              <a:spcBef>
                <a:spcPts val="0"/>
              </a:spcBef>
              <a:buNone/>
              <a:defRPr sz="1800" b="1" i="0" u="none" strike="noStrike" cap="none">
                <a:solidFill>
                  <a:schemeClr val="dk1"/>
                </a:solidFill>
                <a:latin typeface="Source Sans Pro"/>
                <a:ea typeface="Source Sans Pro"/>
                <a:cs typeface="Source Sans Pro"/>
                <a:sym typeface="Source Sans Pro"/>
              </a:defRPr>
            </a:lvl8pPr>
            <a:lvl9pPr marL="0" marR="0" lvl="8" indent="0" algn="l" rtl="0">
              <a:spcBef>
                <a:spcPts val="0"/>
              </a:spcBef>
              <a:buNone/>
              <a:defRPr sz="1800" b="1"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94928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330820"/>
            <a:ext cx="8255000" cy="4672217"/>
          </a:xfrm>
        </p:spPr>
        <p:txBody>
          <a:bodyPr lIns="0" r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re 1"/>
          <p:cNvSpPr>
            <a:spLocks noGrp="1"/>
          </p:cNvSpPr>
          <p:nvPr>
            <p:ph type="title"/>
          </p:nvPr>
        </p:nvSpPr>
        <p:spPr/>
        <p:txBody>
          <a:bodyPr/>
          <a:lstStyle>
            <a:lvl1pPr>
              <a:defRPr sz="2400" b="1"/>
            </a:lvl1pPr>
          </a:lstStyle>
          <a:p>
            <a:r>
              <a:rPr lang="fr-FR" dirty="0"/>
              <a:t>Modifiez le style du titre</a:t>
            </a:r>
            <a:endParaRPr lang="en-US" dirty="0"/>
          </a:p>
        </p:txBody>
      </p:sp>
      <p:sp>
        <p:nvSpPr>
          <p:cNvPr id="4"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a:p>
        </p:txBody>
      </p:sp>
    </p:spTree>
    <p:extLst>
      <p:ext uri="{BB962C8B-B14F-4D97-AF65-F5344CB8AC3E}">
        <p14:creationId xmlns:p14="http://schemas.microsoft.com/office/powerpoint/2010/main" val="24800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330820"/>
            <a:ext cx="8255000" cy="4672217"/>
          </a:xfrm>
        </p:spPr>
        <p:txBody>
          <a:bodyPr lIns="0" r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re 1"/>
          <p:cNvSpPr>
            <a:spLocks noGrp="1"/>
          </p:cNvSpPr>
          <p:nvPr>
            <p:ph type="title"/>
          </p:nvPr>
        </p:nvSpPr>
        <p:spPr/>
        <p:txBody>
          <a:bodyPr/>
          <a:lstStyle>
            <a:lvl1pPr>
              <a:defRPr sz="2400"/>
            </a:lvl1pPr>
          </a:lstStyle>
          <a:p>
            <a:r>
              <a:rPr lang="fr-FR" dirty="0"/>
              <a:t>Modifiez le style du titre</a:t>
            </a:r>
            <a:endParaRPr lang="en-US" dirty="0"/>
          </a:p>
        </p:txBody>
      </p:sp>
      <p:sp>
        <p:nvSpPr>
          <p:cNvPr id="4" name="Slide Number Placeholder 4"/>
          <p:cNvSpPr>
            <a:spLocks noGrp="1"/>
          </p:cNvSpPr>
          <p:nvPr>
            <p:ph type="sldNum" sz="quarter" idx="4"/>
          </p:nvPr>
        </p:nvSpPr>
        <p:spPr>
          <a:xfrm>
            <a:off x="684606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9760E-B40A-DC42-A79A-DAF468F11A76}" type="slidenum">
              <a:rPr lang="en-US" smtClean="0"/>
              <a:pPr/>
              <a:t>‹#›</a:t>
            </a:fld>
            <a:endParaRPr lang="en-US"/>
          </a:p>
        </p:txBody>
      </p:sp>
    </p:spTree>
    <p:extLst>
      <p:ext uri="{BB962C8B-B14F-4D97-AF65-F5344CB8AC3E}">
        <p14:creationId xmlns:p14="http://schemas.microsoft.com/office/powerpoint/2010/main" val="283918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3DBA3294-16DF-4A62-A790-8296DF99FA99}"/>
              </a:ext>
            </a:extLst>
          </p:cNvPr>
          <p:cNvSpPr>
            <a:spLocks noGrp="1"/>
          </p:cNvSpPr>
          <p:nvPr>
            <p:ph type="title"/>
          </p:nvPr>
        </p:nvSpPr>
        <p:spPr bwMode="auto">
          <a:xfrm>
            <a:off x="1652953" y="549275"/>
            <a:ext cx="5981111" cy="75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dirty="0"/>
              <a:t>Στυλ κύριου τίτλου</a:t>
            </a:r>
            <a:endParaRPr lang="en-US" altLang="el-GR" dirty="0"/>
          </a:p>
        </p:txBody>
      </p:sp>
      <p:sp>
        <p:nvSpPr>
          <p:cNvPr id="1027" name="Text Placeholder 2">
            <a:extLst>
              <a:ext uri="{FF2B5EF4-FFF2-40B4-BE49-F238E27FC236}">
                <a16:creationId xmlns="" xmlns:a16="http://schemas.microsoft.com/office/drawing/2014/main" id="{2E80EE78-8666-4D73-85F3-D2F2A665F871}"/>
              </a:ext>
            </a:extLst>
          </p:cNvPr>
          <p:cNvSpPr>
            <a:spLocks noGrp="1"/>
          </p:cNvSpPr>
          <p:nvPr>
            <p:ph type="body" idx="1"/>
          </p:nvPr>
        </p:nvSpPr>
        <p:spPr bwMode="auto">
          <a:xfrm>
            <a:off x="863601" y="1946282"/>
            <a:ext cx="7366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dirty="0"/>
              <a:t>Επεξεργασία στυλ υποδείγματος κειμένου</a:t>
            </a:r>
          </a:p>
          <a:p>
            <a:pPr lvl="1"/>
            <a:r>
              <a:rPr lang="el-GR" altLang="el-GR" dirty="0"/>
              <a:t>Δεύτερου επιπέδου</a:t>
            </a:r>
          </a:p>
          <a:p>
            <a:pPr lvl="2"/>
            <a:r>
              <a:rPr lang="el-GR" altLang="el-GR" dirty="0"/>
              <a:t>Τρίτου επιπέδου</a:t>
            </a:r>
          </a:p>
          <a:p>
            <a:pPr lvl="3"/>
            <a:r>
              <a:rPr lang="el-GR" altLang="el-GR" dirty="0"/>
              <a:t>Τέταρτου επιπέδου</a:t>
            </a:r>
          </a:p>
          <a:p>
            <a:pPr lvl="4"/>
            <a:r>
              <a:rPr lang="el-GR" altLang="el-GR" dirty="0"/>
              <a:t>Πέμπτου επιπέδου</a:t>
            </a:r>
            <a:endParaRPr lang="en-US" altLang="el-GR" dirty="0"/>
          </a:p>
        </p:txBody>
      </p:sp>
      <p:sp>
        <p:nvSpPr>
          <p:cNvPr id="9" name="Rectangle 8">
            <a:extLst>
              <a:ext uri="{FF2B5EF4-FFF2-40B4-BE49-F238E27FC236}">
                <a16:creationId xmlns="" xmlns:a16="http://schemas.microsoft.com/office/drawing/2014/main" id="{5D22D248-0B6A-4542-B954-85986D9CCE4F}"/>
              </a:ext>
            </a:extLst>
          </p:cNvPr>
          <p:cNvSpPr/>
          <p:nvPr/>
        </p:nvSpPr>
        <p:spPr>
          <a:xfrm>
            <a:off x="358775" y="1026160"/>
            <a:ext cx="171450" cy="58318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8"/>
          <p:cNvGrpSpPr/>
          <p:nvPr userDrawn="1"/>
        </p:nvGrpSpPr>
        <p:grpSpPr>
          <a:xfrm>
            <a:off x="645544" y="6125841"/>
            <a:ext cx="7337313" cy="719113"/>
            <a:chOff x="645544" y="6125841"/>
            <a:chExt cx="7337313" cy="719113"/>
          </a:xfrm>
        </p:grpSpPr>
        <p:sp>
          <p:nvSpPr>
            <p:cNvPr id="6" name="Rectangle 16"/>
            <p:cNvSpPr/>
            <p:nvPr userDrawn="1"/>
          </p:nvSpPr>
          <p:spPr>
            <a:xfrm>
              <a:off x="645544" y="6635547"/>
              <a:ext cx="7337313" cy="2094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2" descr="European Commission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5544" y="6125841"/>
              <a:ext cx="1007410" cy="6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10"/>
            <p:cNvSpPr>
              <a:spLocks noChangeArrowheads="1"/>
            </p:cNvSpPr>
            <p:nvPr userDrawn="1"/>
          </p:nvSpPr>
          <p:spPr bwMode="auto">
            <a:xfrm>
              <a:off x="4204865" y="6327770"/>
              <a:ext cx="3328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l-GR" sz="1400" b="1" dirty="0" err="1" smtClean="0">
                  <a:solidFill>
                    <a:srgbClr val="C00000"/>
                  </a:solidFill>
                </a:rPr>
                <a:t>SlideWiki</a:t>
              </a:r>
              <a:r>
                <a:rPr lang="en-GB" altLang="el-GR" sz="1400" b="1" dirty="0" smtClean="0">
                  <a:solidFill>
                    <a:srgbClr val="C00000"/>
                  </a:solidFill>
                </a:rPr>
                <a:t> Horizon 2020 - 688095</a:t>
              </a:r>
            </a:p>
          </p:txBody>
        </p:sp>
      </p:grpSp>
      <p:pic>
        <p:nvPicPr>
          <p:cNvPr id="11" name="Εικόνα 10">
            <a:extLst>
              <a:ext uri="{FF2B5EF4-FFF2-40B4-BE49-F238E27FC236}">
                <a16:creationId xmlns="" xmlns:a16="http://schemas.microsoft.com/office/drawing/2014/main" id="{E4D334EB-825D-404C-809F-5EA38C4C79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33044" y="213286"/>
            <a:ext cx="1449762" cy="777333"/>
          </a:xfrm>
          <a:prstGeom prst="rect">
            <a:avLst/>
          </a:prstGeom>
        </p:spPr>
      </p:pic>
      <p:pic>
        <p:nvPicPr>
          <p:cNvPr id="13" name="Εικόνα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2839" y="141868"/>
            <a:ext cx="1507887"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353233"/>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 id="2147483669" r:id="rId4"/>
    <p:sldLayoutId id="2147483670" r:id="rId5"/>
    <p:sldLayoutId id="2147483671" r:id="rId6"/>
  </p:sldLayoutIdLst>
  <p:hf hdr="0" ftr="0" dt="0"/>
  <p:txStyles>
    <p:titleStyle>
      <a:lvl1pPr algn="ctr" defTabSz="514263" rtl="0" eaLnBrk="0" fontAlgn="base" hangingPunct="0">
        <a:lnSpc>
          <a:spcPct val="89000"/>
        </a:lnSpc>
        <a:spcBef>
          <a:spcPct val="0"/>
        </a:spcBef>
        <a:spcAft>
          <a:spcPct val="0"/>
        </a:spcAft>
        <a:defRPr sz="2475" b="1" kern="1200">
          <a:solidFill>
            <a:schemeClr val="tx2"/>
          </a:solidFill>
          <a:latin typeface="+mj-lt"/>
          <a:ea typeface="+mj-ea"/>
          <a:cs typeface="+mj-cs"/>
        </a:defRPr>
      </a:lvl1pPr>
      <a:lvl2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2pPr>
      <a:lvl3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3pPr>
      <a:lvl4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4pPr>
      <a:lvl5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5pPr>
      <a:lvl6pPr marL="342841"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6pPr>
      <a:lvl7pPr marL="685681"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7pPr>
      <a:lvl8pPr marL="1028522"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8pPr>
      <a:lvl9pPr marL="1371362"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9pPr>
    </p:titleStyle>
    <p:bodyStyle>
      <a:lvl1pPr marL="215464" indent="-215464" algn="l" defTabSz="514263" rtl="0" eaLnBrk="0" fontAlgn="base" hangingPunct="0">
        <a:lnSpc>
          <a:spcPct val="94000"/>
        </a:lnSpc>
        <a:spcBef>
          <a:spcPts val="563"/>
        </a:spcBef>
        <a:spcAft>
          <a:spcPts val="113"/>
        </a:spcAft>
        <a:buFont typeface="Franklin Gothic Book" panose="020B0503020102020204" pitchFamily="34" charset="0"/>
        <a:buChar char="■"/>
        <a:defRPr sz="2000" kern="1200">
          <a:solidFill>
            <a:schemeClr val="tx2"/>
          </a:solidFill>
          <a:latin typeface="+mn-lt"/>
          <a:ea typeface="+mn-ea"/>
          <a:cs typeface="+mn-cs"/>
        </a:defRPr>
      </a:lvl1pPr>
      <a:lvl2pPr marL="514263" indent="-215464" algn="l" defTabSz="514263" rtl="0" eaLnBrk="0" fontAlgn="base" hangingPunct="0">
        <a:lnSpc>
          <a:spcPct val="94000"/>
        </a:lnSpc>
        <a:spcBef>
          <a:spcPts val="281"/>
        </a:spcBef>
        <a:spcAft>
          <a:spcPts val="113"/>
        </a:spcAft>
        <a:buFont typeface="Franklin Gothic Book" panose="020B0503020102020204" pitchFamily="34" charset="0"/>
        <a:buChar char="–"/>
        <a:defRPr sz="2000" i="1" kern="1200">
          <a:solidFill>
            <a:schemeClr val="tx2"/>
          </a:solidFill>
          <a:latin typeface="+mn-lt"/>
          <a:ea typeface="+mn-ea"/>
          <a:cs typeface="+mn-cs"/>
        </a:defRPr>
      </a:lvl2pPr>
      <a:lvl3pPr marL="771392"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kern="1200">
          <a:solidFill>
            <a:schemeClr val="tx2"/>
          </a:solidFill>
          <a:latin typeface="+mn-lt"/>
          <a:ea typeface="+mn-ea"/>
          <a:cs typeface="+mn-cs"/>
        </a:defRPr>
      </a:lvl3pPr>
      <a:lvl4pPr marL="1028522"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i="1" kern="1200">
          <a:solidFill>
            <a:schemeClr val="tx2"/>
          </a:solidFill>
          <a:latin typeface="+mn-lt"/>
          <a:ea typeface="+mn-ea"/>
          <a:cs typeface="+mn-cs"/>
        </a:defRPr>
      </a:lvl4pPr>
      <a:lvl5pPr marL="1285651"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kern="1200">
          <a:solidFill>
            <a:schemeClr val="tx2"/>
          </a:solidFill>
          <a:latin typeface="+mn-lt"/>
          <a:ea typeface="+mn-ea"/>
          <a:cs typeface="+mn-cs"/>
        </a:defRPr>
      </a:lvl5pPr>
      <a:lvl6pPr marL="1542781" indent="-215987" algn="l" defTabSz="514263" rtl="0" eaLnBrk="1" latinLnBrk="0" hangingPunct="1">
        <a:lnSpc>
          <a:spcPct val="94000"/>
        </a:lnSpc>
        <a:spcBef>
          <a:spcPts val="281"/>
        </a:spcBef>
        <a:spcAft>
          <a:spcPts val="113"/>
        </a:spcAft>
        <a:buFont typeface="Franklin Gothic Book" panose="020B0503020102020204" pitchFamily="34" charset="0"/>
        <a:buChar char="–"/>
        <a:defRPr sz="900" i="1" kern="1200" baseline="0">
          <a:solidFill>
            <a:schemeClr val="tx2"/>
          </a:solidFill>
          <a:latin typeface="+mn-lt"/>
          <a:ea typeface="+mn-ea"/>
          <a:cs typeface="+mn-cs"/>
        </a:defRPr>
      </a:lvl6pPr>
      <a:lvl7pPr marL="1799910"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7pPr>
      <a:lvl8pPr marL="2057042"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i="1" kern="1200" baseline="0">
          <a:solidFill>
            <a:schemeClr val="tx2"/>
          </a:solidFill>
          <a:latin typeface="+mn-lt"/>
          <a:ea typeface="+mn-ea"/>
          <a:cs typeface="+mn-cs"/>
        </a:defRPr>
      </a:lvl8pPr>
      <a:lvl9pPr marL="2314173"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9pPr>
    </p:bodyStyle>
    <p:otherStyle>
      <a:defPPr>
        <a:defRPr lang="en-US"/>
      </a:defPPr>
      <a:lvl1pPr marL="0" algn="l" defTabSz="514263" rtl="0" eaLnBrk="1" latinLnBrk="0" hangingPunct="1">
        <a:defRPr sz="1013" kern="1200">
          <a:solidFill>
            <a:schemeClr val="tx1"/>
          </a:solidFill>
          <a:latin typeface="+mn-lt"/>
          <a:ea typeface="+mn-ea"/>
          <a:cs typeface="+mn-cs"/>
        </a:defRPr>
      </a:lvl1pPr>
      <a:lvl2pPr marL="257132" algn="l" defTabSz="514263" rtl="0" eaLnBrk="1" latinLnBrk="0" hangingPunct="1">
        <a:defRPr sz="1013" kern="1200">
          <a:solidFill>
            <a:schemeClr val="tx1"/>
          </a:solidFill>
          <a:latin typeface="+mn-lt"/>
          <a:ea typeface="+mn-ea"/>
          <a:cs typeface="+mn-cs"/>
        </a:defRPr>
      </a:lvl2pPr>
      <a:lvl3pPr marL="514263" algn="l" defTabSz="514263" rtl="0" eaLnBrk="1" latinLnBrk="0" hangingPunct="1">
        <a:defRPr sz="1013" kern="1200">
          <a:solidFill>
            <a:schemeClr val="tx1"/>
          </a:solidFill>
          <a:latin typeface="+mn-lt"/>
          <a:ea typeface="+mn-ea"/>
          <a:cs typeface="+mn-cs"/>
        </a:defRPr>
      </a:lvl3pPr>
      <a:lvl4pPr marL="771392" algn="l" defTabSz="514263" rtl="0" eaLnBrk="1" latinLnBrk="0" hangingPunct="1">
        <a:defRPr sz="1013" kern="1200">
          <a:solidFill>
            <a:schemeClr val="tx1"/>
          </a:solidFill>
          <a:latin typeface="+mn-lt"/>
          <a:ea typeface="+mn-ea"/>
          <a:cs typeface="+mn-cs"/>
        </a:defRPr>
      </a:lvl4pPr>
      <a:lvl5pPr marL="1028522" algn="l" defTabSz="514263" rtl="0" eaLnBrk="1" latinLnBrk="0" hangingPunct="1">
        <a:defRPr sz="1013" kern="1200">
          <a:solidFill>
            <a:schemeClr val="tx1"/>
          </a:solidFill>
          <a:latin typeface="+mn-lt"/>
          <a:ea typeface="+mn-ea"/>
          <a:cs typeface="+mn-cs"/>
        </a:defRPr>
      </a:lvl5pPr>
      <a:lvl6pPr marL="1285651" algn="l" defTabSz="514263" rtl="0" eaLnBrk="1" latinLnBrk="0" hangingPunct="1">
        <a:defRPr sz="1013" kern="1200">
          <a:solidFill>
            <a:schemeClr val="tx1"/>
          </a:solidFill>
          <a:latin typeface="+mn-lt"/>
          <a:ea typeface="+mn-ea"/>
          <a:cs typeface="+mn-cs"/>
        </a:defRPr>
      </a:lvl6pPr>
      <a:lvl7pPr marL="1542781" algn="l" defTabSz="514263" rtl="0" eaLnBrk="1" latinLnBrk="0" hangingPunct="1">
        <a:defRPr sz="1013" kern="1200">
          <a:solidFill>
            <a:schemeClr val="tx1"/>
          </a:solidFill>
          <a:latin typeface="+mn-lt"/>
          <a:ea typeface="+mn-ea"/>
          <a:cs typeface="+mn-cs"/>
        </a:defRPr>
      </a:lvl7pPr>
      <a:lvl8pPr marL="1799910" algn="l" defTabSz="514263" rtl="0" eaLnBrk="1" latinLnBrk="0" hangingPunct="1">
        <a:defRPr sz="1013" kern="1200">
          <a:solidFill>
            <a:schemeClr val="tx1"/>
          </a:solidFill>
          <a:latin typeface="+mn-lt"/>
          <a:ea typeface="+mn-ea"/>
          <a:cs typeface="+mn-cs"/>
        </a:defRPr>
      </a:lvl8pPr>
      <a:lvl9pPr marL="2057042" algn="l" defTabSz="51426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guidance.data.gov.uk/dataset_form.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digital-single-market/en/open-govern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digital-single-market/en/open-government"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ugdpr.org/the-regulation.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newsroom/dae/document.cfm?action=display&amp;doc_id=12526"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ro.europeana.eu/our-miss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uropeana.eu/portal/en/record/2048011/work_83504.html?utm_source=api&amp;utm_medium=api&amp;utm_campaign=pEU6LsXDa" TargetMode="External"/><Relationship Id="rId2" Type="http://schemas.openxmlformats.org/officeDocument/2006/relationships/hyperlink" Target="https://pro.europeana.eu/page/europeana-rest-api"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digital-single-market/en/news/background-documents-and-key-information-why-european-commission-set-strategy-industr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eur-lex.europa.eu/legal-content/EN/TXT/?qid=1447773803386&amp;uri=CELEX:52015SC010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c.europa.eu/research/openscience/index.cfm?pg=open-science-cloud-hle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eur-lex.europa.eu/LexUriServ/LexUriServ.do?uri=COM:2010:2020:FIN:EN: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oecd.org/gov/open-government.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2" y="1275857"/>
            <a:ext cx="6031890" cy="552944"/>
          </a:xfrm>
        </p:spPr>
        <p:txBody>
          <a:bodyPr/>
          <a:lstStyle/>
          <a:p>
            <a:pPr algn="ctr"/>
            <a:r>
              <a:rPr lang="el-GR" dirty="0" smtClean="0"/>
              <a:t>Ανοικτή Διακυβέρνηση</a:t>
            </a:r>
            <a:endParaRPr lang="en-US" dirty="0"/>
          </a:p>
        </p:txBody>
      </p:sp>
      <p:sp>
        <p:nvSpPr>
          <p:cNvPr id="4" name="Slide Number Placeholder 3"/>
          <p:cNvSpPr>
            <a:spLocks noGrp="1"/>
          </p:cNvSpPr>
          <p:nvPr>
            <p:ph type="sldNum" sz="quarter" idx="12"/>
          </p:nvPr>
        </p:nvSpPr>
        <p:spPr/>
        <p:txBody>
          <a:bodyPr/>
          <a:lstStyle/>
          <a:p>
            <a:fld id="{8AD82645-2CA8-4781-85DC-D14D0DE4C8E7}" type="slidenum">
              <a:rPr lang="en-US" smtClean="0"/>
              <a:t>1</a:t>
            </a:fld>
            <a:endParaRPr lang="en-US" dirty="0"/>
          </a:p>
        </p:txBody>
      </p:sp>
      <p:sp>
        <p:nvSpPr>
          <p:cNvPr id="5" name="Title 1"/>
          <p:cNvSpPr txBox="1">
            <a:spLocks/>
          </p:cNvSpPr>
          <p:nvPr/>
        </p:nvSpPr>
        <p:spPr bwMode="auto">
          <a:xfrm>
            <a:off x="1680448" y="2734682"/>
            <a:ext cx="6031890" cy="173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514263" rtl="0" eaLnBrk="0" fontAlgn="base" hangingPunct="0">
              <a:lnSpc>
                <a:spcPct val="89000"/>
              </a:lnSpc>
              <a:spcBef>
                <a:spcPct val="0"/>
              </a:spcBef>
              <a:spcAft>
                <a:spcPct val="0"/>
              </a:spcAft>
              <a:defRPr sz="2800" kern="1200">
                <a:solidFill>
                  <a:schemeClr val="tx2"/>
                </a:solidFill>
                <a:latin typeface="+mj-lt"/>
                <a:ea typeface="+mj-ea"/>
                <a:cs typeface="+mj-cs"/>
              </a:defRPr>
            </a:lvl1pPr>
            <a:lvl2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2pPr>
            <a:lvl3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3pPr>
            <a:lvl4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4pPr>
            <a:lvl5pPr algn="l" defTabSz="514263" rtl="0" eaLnBrk="0" fontAlgn="base" hangingPunct="0">
              <a:lnSpc>
                <a:spcPct val="89000"/>
              </a:lnSpc>
              <a:spcBef>
                <a:spcPct val="0"/>
              </a:spcBef>
              <a:spcAft>
                <a:spcPct val="0"/>
              </a:spcAft>
              <a:defRPr sz="2475">
                <a:solidFill>
                  <a:schemeClr val="tx2"/>
                </a:solidFill>
                <a:latin typeface="Franklin Gothic Book" panose="020B0503020102020204" pitchFamily="34" charset="0"/>
              </a:defRPr>
            </a:lvl5pPr>
            <a:lvl6pPr marL="342841"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6pPr>
            <a:lvl7pPr marL="685681"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7pPr>
            <a:lvl8pPr marL="1028522"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8pPr>
            <a:lvl9pPr marL="1371362" algn="l" defTabSz="514263" rtl="0" fontAlgn="base">
              <a:lnSpc>
                <a:spcPct val="89000"/>
              </a:lnSpc>
              <a:spcBef>
                <a:spcPct val="0"/>
              </a:spcBef>
              <a:spcAft>
                <a:spcPct val="0"/>
              </a:spcAft>
              <a:defRPr sz="2475">
                <a:solidFill>
                  <a:schemeClr val="tx2"/>
                </a:solidFill>
                <a:latin typeface="Franklin Gothic Book" panose="020B0503020102020204" pitchFamily="34" charset="0"/>
              </a:defRPr>
            </a:lvl9pPr>
          </a:lstStyle>
          <a:p>
            <a:pPr algn="ctr"/>
            <a:r>
              <a:rPr lang="en-US" dirty="0" smtClean="0"/>
              <a:t>1</a:t>
            </a:r>
            <a:r>
              <a:rPr lang="el-GR" baseline="30000" dirty="0" smtClean="0"/>
              <a:t>η</a:t>
            </a:r>
            <a:r>
              <a:rPr lang="el-GR" dirty="0" smtClean="0"/>
              <a:t> Ημέρα επιμορφωτικού προγράμματος</a:t>
            </a:r>
            <a:endParaRPr lang="en-US" dirty="0" smtClean="0"/>
          </a:p>
          <a:p>
            <a:pPr algn="ctr"/>
            <a:endParaRPr lang="en-US" dirty="0"/>
          </a:p>
          <a:p>
            <a:pPr algn="ctr"/>
            <a:r>
              <a:rPr lang="el-GR" dirty="0" smtClean="0"/>
              <a:t>2</a:t>
            </a:r>
            <a:r>
              <a:rPr lang="el-GR" baseline="30000" dirty="0" smtClean="0"/>
              <a:t>η</a:t>
            </a:r>
            <a:r>
              <a:rPr lang="el-GR" dirty="0" smtClean="0"/>
              <a:t> Ενότητα Διεθνείς </a:t>
            </a:r>
            <a:r>
              <a:rPr lang="el-GR" dirty="0" smtClean="0"/>
              <a:t>και Ευρωπαϊκές Πρωτοβουλίες</a:t>
            </a:r>
            <a:endParaRPr lang="en-US" dirty="0"/>
          </a:p>
        </p:txBody>
      </p:sp>
      <p:sp>
        <p:nvSpPr>
          <p:cNvPr id="3" name="TextBox 2"/>
          <p:cNvSpPr txBox="1"/>
          <p:nvPr/>
        </p:nvSpPr>
        <p:spPr>
          <a:xfrm>
            <a:off x="2757714" y="5109029"/>
            <a:ext cx="5322291" cy="923330"/>
          </a:xfrm>
          <a:prstGeom prst="rect">
            <a:avLst/>
          </a:prstGeom>
          <a:noFill/>
        </p:spPr>
        <p:txBody>
          <a:bodyPr wrap="none" rtlCol="0">
            <a:spAutoFit/>
          </a:bodyPr>
          <a:lstStyle/>
          <a:p>
            <a:r>
              <a:rPr lang="el-GR" dirty="0" smtClean="0"/>
              <a:t>Ανδρέας Παπαδάκης (Δρ. – Μηχ. ΕΜΠ) </a:t>
            </a:r>
          </a:p>
          <a:p>
            <a:r>
              <a:rPr lang="el-GR" dirty="0" smtClean="0"/>
              <a:t>Καθηγητής ΑΣΠΑΙΤΕ (Ανώτατης Σχολής Παιδαγωγικής </a:t>
            </a:r>
          </a:p>
          <a:p>
            <a:r>
              <a:rPr lang="el-GR" dirty="0" smtClean="0"/>
              <a:t>και </a:t>
            </a:r>
            <a:r>
              <a:rPr lang="el-GR" smtClean="0"/>
              <a:t>Τεχνολογικής Εκπαίδευσης) </a:t>
            </a:r>
            <a:endParaRPr lang="el-GR" dirty="0"/>
          </a:p>
        </p:txBody>
      </p:sp>
    </p:spTree>
    <p:extLst>
      <p:ext uri="{BB962C8B-B14F-4D97-AF65-F5344CB8AC3E}">
        <p14:creationId xmlns:p14="http://schemas.microsoft.com/office/powerpoint/2010/main" val="400025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644162" y="633049"/>
            <a:ext cx="6031890" cy="994631"/>
          </a:xfrm>
          <a:prstGeom prst="rect">
            <a:avLst/>
          </a:prstGeom>
          <a:noFill/>
          <a:ln>
            <a:noFill/>
          </a:ln>
        </p:spPr>
        <p:txBody>
          <a:bodyPr wrap="square" lIns="91425" tIns="45700" rIns="91425" bIns="45700" anchor="t" anchorCtr="0">
            <a:noAutofit/>
          </a:bodyPr>
          <a:lstStyle/>
          <a:p>
            <a:pPr marL="0" marR="0" lvl="0" indent="0" algn="l" rtl="0">
              <a:lnSpc>
                <a:spcPct val="89000"/>
              </a:lnSpc>
              <a:spcBef>
                <a:spcPts val="0"/>
              </a:spcBef>
              <a:spcAft>
                <a:spcPts val="0"/>
              </a:spcAft>
              <a:buNone/>
            </a:pPr>
            <a:r>
              <a:rPr lang="el-GR" sz="2800" b="0" i="0" u="none" strike="noStrike" cap="none" dirty="0" smtClean="0">
                <a:solidFill>
                  <a:schemeClr val="dk2"/>
                </a:solidFill>
                <a:latin typeface="Source Sans Pro"/>
                <a:ea typeface="Source Sans Pro"/>
                <a:cs typeface="Source Sans Pro"/>
                <a:sym typeface="Source Sans Pro"/>
              </a:rPr>
              <a:t>Πύλες Ανοικτών Δεδομένων </a:t>
            </a:r>
            <a:endParaRPr lang="el-GR" sz="2800" b="0" i="0" u="none" strike="noStrike" cap="none" dirty="0">
              <a:solidFill>
                <a:schemeClr val="dk2"/>
              </a:solidFill>
              <a:latin typeface="Source Sans Pro"/>
              <a:ea typeface="Source Sans Pro"/>
              <a:cs typeface="Source Sans Pro"/>
              <a:sym typeface="Source Sans Pro"/>
            </a:endParaRPr>
          </a:p>
        </p:txBody>
      </p:sp>
      <p:sp>
        <p:nvSpPr>
          <p:cNvPr id="287" name="Shape 287"/>
          <p:cNvSpPr txBox="1">
            <a:spLocks noGrp="1"/>
          </p:cNvSpPr>
          <p:nvPr>
            <p:ph type="body" idx="1"/>
          </p:nvPr>
        </p:nvSpPr>
        <p:spPr>
          <a:xfrm>
            <a:off x="944719" y="1410315"/>
            <a:ext cx="7488832" cy="4242467"/>
          </a:xfrm>
          <a:prstGeom prst="rect">
            <a:avLst/>
          </a:prstGeom>
          <a:noFill/>
          <a:ln>
            <a:noFill/>
          </a:ln>
        </p:spPr>
        <p:txBody>
          <a:bodyPr wrap="square" lIns="91425" tIns="45700" rIns="91425" bIns="45700" anchor="t" anchorCtr="0">
            <a:noAutofit/>
          </a:bodyPr>
          <a:lstStyle/>
          <a:p>
            <a:pPr>
              <a:spcBef>
                <a:spcPts val="0"/>
              </a:spcBef>
              <a:spcAft>
                <a:spcPts val="0"/>
              </a:spcAft>
              <a:buClr>
                <a:schemeClr val="dk2"/>
              </a:buClr>
              <a:buSzPts val="2400"/>
            </a:pPr>
            <a:r>
              <a:rPr lang="el-GR" sz="2000" dirty="0">
                <a:solidFill>
                  <a:schemeClr val="dk2"/>
                </a:solidFill>
                <a:latin typeface="Source Sans Pro"/>
                <a:ea typeface="Source Sans Pro"/>
                <a:cs typeface="Source Sans Pro"/>
                <a:sym typeface="Source Sans Pro"/>
              </a:rPr>
              <a:t>Οι πιο χαρακτηριστικές πύλες ανοικτών δημόσιων δεδομένων είναι αυτές με το συνθετικό “</a:t>
            </a:r>
            <a:r>
              <a:rPr lang="el-GR" sz="2000" dirty="0" err="1">
                <a:solidFill>
                  <a:schemeClr val="dk2"/>
                </a:solidFill>
                <a:latin typeface="Source Sans Pro"/>
                <a:ea typeface="Source Sans Pro"/>
                <a:cs typeface="Source Sans Pro"/>
                <a:sym typeface="Source Sans Pro"/>
              </a:rPr>
              <a:t>data.gov</a:t>
            </a:r>
            <a:r>
              <a:rPr lang="el-GR" sz="2000" dirty="0">
                <a:solidFill>
                  <a:schemeClr val="dk2"/>
                </a:solidFill>
                <a:latin typeface="Source Sans Pro"/>
                <a:ea typeface="Source Sans Pro"/>
                <a:cs typeface="Source Sans Pro"/>
                <a:sym typeface="Source Sans Pro"/>
              </a:rPr>
              <a:t>” </a:t>
            </a:r>
          </a:p>
          <a:p>
            <a:pPr>
              <a:buClr>
                <a:schemeClr val="dk2"/>
              </a:buClr>
              <a:buSzPts val="2400"/>
            </a:pPr>
            <a:r>
              <a:rPr lang="el-GR" sz="2000" dirty="0" smtClean="0">
                <a:sym typeface="Source Sans Pro"/>
              </a:rPr>
              <a:t>Ανοικτά </a:t>
            </a:r>
            <a:r>
              <a:rPr lang="el-GR" sz="2000" dirty="0">
                <a:sym typeface="Source Sans Pro"/>
              </a:rPr>
              <a:t>δεδομένα ως μέσο για </a:t>
            </a:r>
          </a:p>
          <a:p>
            <a:pPr lvl="1">
              <a:buClr>
                <a:schemeClr val="dk2"/>
              </a:buClr>
              <a:buSzPts val="2400"/>
            </a:pPr>
            <a:r>
              <a:rPr lang="el-GR" sz="1800" dirty="0">
                <a:sym typeface="Source Sans Pro"/>
              </a:rPr>
              <a:t>Αποτελεσματικότερες δημόσιες υπηρεσίες,</a:t>
            </a:r>
          </a:p>
          <a:p>
            <a:pPr lvl="1">
              <a:buClr>
                <a:schemeClr val="dk2"/>
              </a:buClr>
              <a:buSzPts val="2400"/>
            </a:pPr>
            <a:r>
              <a:rPr lang="el-GR" sz="1800" dirty="0">
                <a:sym typeface="Source Sans Pro"/>
              </a:rPr>
              <a:t>Βελτίωση στη λήψη αποφάσεων</a:t>
            </a:r>
          </a:p>
          <a:p>
            <a:pPr>
              <a:buClr>
                <a:schemeClr val="dk2"/>
              </a:buClr>
              <a:buSzPts val="2400"/>
            </a:pPr>
            <a:r>
              <a:rPr lang="el-GR" sz="2000" dirty="0">
                <a:sym typeface="Source Sans Pro"/>
              </a:rPr>
              <a:t>Εθνική υποδομή δεδομένων των μητρώων (έγκυροι κατάλογοι που τηρούνται μία φορά σε ολόκληρη τη δημόσια διοίκηση) και με συστηματική ανανέωση </a:t>
            </a:r>
          </a:p>
          <a:p>
            <a:pPr>
              <a:buClr>
                <a:schemeClr val="dk2"/>
              </a:buClr>
              <a:buSzPts val="2400"/>
            </a:pPr>
            <a:r>
              <a:rPr lang="el-GR" sz="2000" dirty="0">
                <a:sym typeface="Source Sans Pro"/>
              </a:rPr>
              <a:t>Διαχείριση δεδομένων με ασφάλεια και εξασφάλιση ότι οι εργαζόμενοι του δημόσιου τομέα κατανοούν τη δεοντολογία της ανταλλαγής </a:t>
            </a:r>
            <a:r>
              <a:rPr lang="el-GR" sz="2000" dirty="0" smtClean="0">
                <a:sym typeface="Source Sans Pro"/>
              </a:rPr>
              <a:t>δεδομένων</a:t>
            </a:r>
            <a:endParaRPr lang="en-US" sz="2000" dirty="0" smtClean="0">
              <a:sym typeface="Source Sans Pro"/>
            </a:endParaRPr>
          </a:p>
          <a:p>
            <a:pPr>
              <a:buClr>
                <a:schemeClr val="dk2"/>
              </a:buClr>
              <a:buSzPts val="2400"/>
            </a:pPr>
            <a:r>
              <a:rPr lang="el-GR" sz="2000" dirty="0">
                <a:sym typeface="Source Sans Pro"/>
              </a:rPr>
              <a:t>Συστηματικό άνοιγμα κυβερνητικών υπηρεσιών μέσω της χρήσης των υφιστάμενων API (</a:t>
            </a:r>
            <a:r>
              <a:rPr lang="el-GR" sz="2000" dirty="0" err="1">
                <a:sym typeface="Source Sans Pro"/>
              </a:rPr>
              <a:t>Application</a:t>
            </a:r>
            <a:r>
              <a:rPr lang="el-GR" sz="2000" dirty="0">
                <a:sym typeface="Source Sans Pro"/>
              </a:rPr>
              <a:t> </a:t>
            </a:r>
            <a:r>
              <a:rPr lang="el-GR" sz="2000" dirty="0" err="1">
                <a:sym typeface="Source Sans Pro"/>
              </a:rPr>
              <a:t>programming</a:t>
            </a:r>
            <a:r>
              <a:rPr lang="el-GR" sz="2000" dirty="0">
                <a:sym typeface="Source Sans Pro"/>
              </a:rPr>
              <a:t> </a:t>
            </a:r>
            <a:r>
              <a:rPr lang="el-GR" sz="2000" dirty="0" err="1">
                <a:sym typeface="Source Sans Pro"/>
              </a:rPr>
              <a:t>interface</a:t>
            </a:r>
            <a:r>
              <a:rPr lang="el-GR" sz="2000" dirty="0">
                <a:sym typeface="Source Sans Pro"/>
              </a:rPr>
              <a:t>)</a:t>
            </a:r>
          </a:p>
          <a:p>
            <a:pPr>
              <a:buClr>
                <a:schemeClr val="dk2"/>
              </a:buClr>
              <a:buSzPts val="2400"/>
            </a:pPr>
            <a:endParaRPr lang="el-GR" sz="2000" dirty="0">
              <a:sym typeface="Source Sans Pro"/>
            </a:endParaRPr>
          </a:p>
        </p:txBody>
      </p:sp>
      <p:sp>
        <p:nvSpPr>
          <p:cNvPr id="288" name="Shape 288"/>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10</a:t>
            </a:fld>
            <a:endParaRPr lang="el-GR" sz="14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1055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644162" y="633050"/>
            <a:ext cx="6031890" cy="861922"/>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smtClean="0">
                <a:solidFill>
                  <a:schemeClr val="dk2"/>
                </a:solidFill>
                <a:latin typeface="Source Sans Pro"/>
                <a:ea typeface="Source Sans Pro"/>
                <a:cs typeface="Source Sans Pro"/>
                <a:sym typeface="Source Sans Pro"/>
              </a:rPr>
              <a:t>Καλές Πρακτικές από </a:t>
            </a:r>
            <a:r>
              <a:rPr lang="el-GR" sz="2800" i="0" u="none" strike="noStrike" cap="none" dirty="0">
                <a:solidFill>
                  <a:schemeClr val="dk2"/>
                </a:solidFill>
                <a:latin typeface="Source Sans Pro"/>
                <a:ea typeface="Source Sans Pro"/>
                <a:cs typeface="Source Sans Pro"/>
                <a:sym typeface="Source Sans Pro"/>
              </a:rPr>
              <a:t>το </a:t>
            </a:r>
            <a:r>
              <a:rPr lang="el-GR" sz="2800" i="0" u="none" strike="noStrike" cap="none" dirty="0" err="1">
                <a:solidFill>
                  <a:schemeClr val="dk2"/>
                </a:solidFill>
                <a:latin typeface="Source Sans Pro"/>
                <a:ea typeface="Source Sans Pro"/>
                <a:cs typeface="Source Sans Pro"/>
                <a:sym typeface="Source Sans Pro"/>
              </a:rPr>
              <a:t>data.gov.uk</a:t>
            </a:r>
            <a:endParaRPr lang="el-GR" sz="2800" i="0" u="none" strike="noStrike" cap="none" dirty="0">
              <a:solidFill>
                <a:schemeClr val="dk2"/>
              </a:solidFill>
              <a:latin typeface="Source Sans Pro"/>
              <a:ea typeface="Source Sans Pro"/>
              <a:cs typeface="Source Sans Pro"/>
              <a:sym typeface="Source Sans Pro"/>
            </a:endParaRPr>
          </a:p>
        </p:txBody>
      </p:sp>
      <p:sp>
        <p:nvSpPr>
          <p:cNvPr id="316" name="Shape 316"/>
          <p:cNvSpPr txBox="1">
            <a:spLocks noGrp="1"/>
          </p:cNvSpPr>
          <p:nvPr>
            <p:ph type="body" idx="1"/>
          </p:nvPr>
        </p:nvSpPr>
        <p:spPr>
          <a:xfrm>
            <a:off x="915691" y="1773172"/>
            <a:ext cx="7488832" cy="4242467"/>
          </a:xfrm>
          <a:prstGeom prst="rect">
            <a:avLst/>
          </a:prstGeom>
          <a:noFill/>
          <a:ln>
            <a:noFill/>
          </a:ln>
        </p:spPr>
        <p:txBody>
          <a:bodyPr wrap="square" lIns="91425" tIns="45700" rIns="91425" bIns="45700" anchor="t" anchorCtr="0">
            <a:noAutofit/>
          </a:bodyPr>
          <a:lstStyle/>
          <a:p>
            <a:pPr>
              <a:spcBef>
                <a:spcPts val="0"/>
              </a:spcBef>
              <a:spcAft>
                <a:spcPts val="0"/>
              </a:spcAft>
              <a:buClr>
                <a:schemeClr val="dk2"/>
              </a:buClr>
              <a:buSzPts val="2400"/>
            </a:pPr>
            <a:r>
              <a:rPr lang="el-GR" dirty="0" smtClean="0"/>
              <a:t>Το </a:t>
            </a:r>
            <a:r>
              <a:rPr lang="el-GR" dirty="0" err="1"/>
              <a:t>data.gov.uk</a:t>
            </a:r>
            <a:r>
              <a:rPr lang="el-GR" dirty="0"/>
              <a:t> ξεκίνησε το 2010 και περιέχει πάνω από 42.000 σύνολα δεδομένων από διάφορες υπηρεσίες του Ηνωμένου Βασιλείου. </a:t>
            </a:r>
          </a:p>
          <a:p>
            <a:pPr lvl="1">
              <a:spcBef>
                <a:spcPts val="0"/>
              </a:spcBef>
              <a:spcAft>
                <a:spcPts val="0"/>
              </a:spcAft>
              <a:buClr>
                <a:schemeClr val="dk2"/>
              </a:buClr>
              <a:buSzPts val="2400"/>
            </a:pPr>
            <a:r>
              <a:rPr lang="el-GR" dirty="0">
                <a:solidFill>
                  <a:schemeClr val="dk2"/>
                </a:solidFill>
                <a:latin typeface="Source Sans Pro"/>
                <a:ea typeface="Source Sans Pro"/>
                <a:cs typeface="Source Sans Pro"/>
                <a:sym typeface="Source Sans Pro"/>
              </a:rPr>
              <a:t>Από στατιστικά στοιχεία κυκλοφορίας </a:t>
            </a:r>
          </a:p>
          <a:p>
            <a:pPr lvl="1">
              <a:spcBef>
                <a:spcPts val="0"/>
              </a:spcBef>
              <a:spcAft>
                <a:spcPts val="0"/>
              </a:spcAft>
              <a:buClr>
                <a:schemeClr val="dk2"/>
              </a:buClr>
              <a:buSzPts val="2400"/>
            </a:pPr>
            <a:r>
              <a:rPr lang="el-GR" dirty="0">
                <a:solidFill>
                  <a:schemeClr val="dk2"/>
                </a:solidFill>
                <a:latin typeface="Source Sans Pro"/>
                <a:ea typeface="Source Sans Pro"/>
                <a:cs typeface="Source Sans Pro"/>
                <a:sym typeface="Source Sans Pro"/>
              </a:rPr>
              <a:t>Έως στοιχεία εγκληματικότητας</a:t>
            </a:r>
          </a:p>
          <a:p>
            <a:pPr>
              <a:spcBef>
                <a:spcPts val="0"/>
              </a:spcBef>
              <a:spcAft>
                <a:spcPts val="0"/>
              </a:spcAft>
              <a:buClr>
                <a:schemeClr val="dk2"/>
              </a:buClr>
              <a:buSzPts val="2400"/>
            </a:pPr>
            <a:r>
              <a:rPr lang="el-GR" dirty="0">
                <a:solidFill>
                  <a:schemeClr val="dk2"/>
                </a:solidFill>
                <a:latin typeface="Source Sans Pro"/>
                <a:ea typeface="Source Sans Pro"/>
                <a:cs typeface="Source Sans Pro"/>
                <a:sym typeface="Source Sans Pro"/>
              </a:rPr>
              <a:t>Τα δεδομένα μπορούν να χρησιμοποιηθούν για ιδιωτικούς ή εμπορικούς σκοπούς</a:t>
            </a:r>
          </a:p>
          <a:p>
            <a:pPr lvl="1">
              <a:spcBef>
                <a:spcPts val="0"/>
              </a:spcBef>
              <a:spcAft>
                <a:spcPts val="0"/>
              </a:spcAft>
              <a:buClr>
                <a:schemeClr val="dk2"/>
              </a:buClr>
              <a:buSzPts val="2400"/>
            </a:pPr>
            <a:r>
              <a:rPr lang="el-GR" dirty="0">
                <a:solidFill>
                  <a:schemeClr val="dk2"/>
                </a:solidFill>
                <a:latin typeface="Source Sans Pro"/>
                <a:ea typeface="Source Sans Pro"/>
                <a:cs typeface="Source Sans Pro"/>
                <a:sym typeface="Source Sans Pro"/>
              </a:rPr>
              <a:t>Στόχος ανάπτυξη υπηρεσιών με χρήση των δημόσιων και ανοικτών πληροφοριών.</a:t>
            </a:r>
          </a:p>
          <a:p>
            <a:pPr marL="290513" marR="0" lvl="0" indent="-290513" algn="l" rtl="0">
              <a:lnSpc>
                <a:spcPct val="94000"/>
              </a:lnSpc>
              <a:spcBef>
                <a:spcPts val="676"/>
              </a:spcBef>
              <a:spcAft>
                <a:spcPts val="0"/>
              </a:spcAft>
              <a:buClr>
                <a:schemeClr val="dk2"/>
              </a:buClr>
              <a:buSzPts val="2400"/>
              <a:buFont typeface="Source Sans Pro"/>
              <a:buChar char="■"/>
            </a:pPr>
            <a:endParaRPr lang="el-GR" sz="1800" b="0" i="0" u="none" strike="noStrike" cap="none" dirty="0">
              <a:solidFill>
                <a:schemeClr val="dk2"/>
              </a:solidFill>
              <a:latin typeface="Source Sans Pro"/>
              <a:ea typeface="Source Sans Pro"/>
              <a:cs typeface="Source Sans Pro"/>
              <a:sym typeface="Source Sans Pro"/>
            </a:endParaRPr>
          </a:p>
          <a:p>
            <a:pPr marL="290513" marR="0" lvl="0" indent="-290513" algn="l" rtl="0">
              <a:lnSpc>
                <a:spcPct val="94000"/>
              </a:lnSpc>
              <a:spcBef>
                <a:spcPts val="676"/>
              </a:spcBef>
              <a:spcAft>
                <a:spcPts val="0"/>
              </a:spcAft>
              <a:buClr>
                <a:schemeClr val="dk2"/>
              </a:buClr>
              <a:buSzPts val="2400"/>
              <a:buFont typeface="Source Sans Pro"/>
              <a:buNone/>
            </a:pPr>
            <a:endParaRPr sz="1800" b="0" i="0" u="none" strike="noStrike" cap="none" dirty="0">
              <a:solidFill>
                <a:schemeClr val="dk2"/>
              </a:solidFill>
              <a:latin typeface="Source Sans Pro"/>
              <a:ea typeface="Source Sans Pro"/>
              <a:cs typeface="Source Sans Pro"/>
              <a:sym typeface="Source Sans Pro"/>
            </a:endParaRPr>
          </a:p>
        </p:txBody>
      </p:sp>
      <p:sp>
        <p:nvSpPr>
          <p:cNvPr id="317" name="Shape 317"/>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11</a:t>
            </a:fld>
            <a:endParaRPr lang="el-GR" sz="14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068710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6" name="Shape 309" descr="Στιγμιότυπο 2017-12-04, 10.05.11 πμ.png"/>
          <p:cNvPicPr preferRelativeResize="0">
            <a:picLocks/>
          </p:cNvPicPr>
          <p:nvPr/>
        </p:nvPicPr>
        <p:blipFill rotWithShape="1">
          <a:blip r:embed="rId3">
            <a:alphaModFix/>
          </a:blip>
          <a:srcRect l="7907" r="7908"/>
          <a:stretch/>
        </p:blipFill>
        <p:spPr bwMode="auto">
          <a:xfrm>
            <a:off x="1146629" y="1393903"/>
            <a:ext cx="6763657" cy="237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 name="Shape 308"/>
          <p:cNvSpPr txBox="1">
            <a:spLocks noGrp="1"/>
          </p:cNvSpPr>
          <p:nvPr>
            <p:ph type="title"/>
          </p:nvPr>
        </p:nvSpPr>
        <p:spPr>
          <a:xfrm>
            <a:off x="1644162" y="633049"/>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dirty="0" smtClean="0">
                <a:solidFill>
                  <a:schemeClr val="dk2"/>
                </a:solidFill>
                <a:latin typeface="Source Sans Pro"/>
                <a:ea typeface="Source Sans Pro"/>
                <a:cs typeface="Source Sans Pro"/>
                <a:sym typeface="Source Sans Pro"/>
              </a:rPr>
              <a:t>Πύλη ανοικτών Δεδομένων</a:t>
            </a:r>
            <a:br>
              <a:rPr lang="el-GR" dirty="0" smtClean="0">
                <a:solidFill>
                  <a:schemeClr val="dk2"/>
                </a:solidFill>
                <a:latin typeface="Source Sans Pro"/>
                <a:ea typeface="Source Sans Pro"/>
                <a:cs typeface="Source Sans Pro"/>
                <a:sym typeface="Source Sans Pro"/>
              </a:rPr>
            </a:br>
            <a:r>
              <a:rPr lang="el-GR" sz="2800" i="0" u="none" strike="noStrike" cap="none" dirty="0" err="1" smtClean="0">
                <a:solidFill>
                  <a:schemeClr val="dk2"/>
                </a:solidFill>
                <a:latin typeface="Source Sans Pro"/>
                <a:ea typeface="Source Sans Pro"/>
                <a:cs typeface="Source Sans Pro"/>
                <a:sym typeface="Source Sans Pro"/>
              </a:rPr>
              <a:t>data.gov.uk</a:t>
            </a:r>
            <a:endParaRPr lang="el-GR" sz="2800" i="0" u="none" strike="noStrike" cap="none" dirty="0">
              <a:solidFill>
                <a:schemeClr val="dk2"/>
              </a:solidFill>
              <a:latin typeface="Source Sans Pro"/>
              <a:ea typeface="Source Sans Pro"/>
              <a:cs typeface="Source Sans Pro"/>
              <a:sym typeface="Source Sans Pro"/>
            </a:endParaRPr>
          </a:p>
        </p:txBody>
      </p:sp>
      <p:sp>
        <p:nvSpPr>
          <p:cNvPr id="310" name="Shape 310"/>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12</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Θέση περιεχομένου 1"/>
          <p:cNvSpPr>
            <a:spLocks noGrp="1"/>
          </p:cNvSpPr>
          <p:nvPr>
            <p:ph idx="1"/>
          </p:nvPr>
        </p:nvSpPr>
        <p:spPr>
          <a:xfrm>
            <a:off x="915691" y="3744686"/>
            <a:ext cx="7488832" cy="2169353"/>
          </a:xfrm>
        </p:spPr>
        <p:txBody>
          <a:bodyPr/>
          <a:lstStyle/>
          <a:p>
            <a:r>
              <a:rPr lang="el-GR" sz="2000" dirty="0" smtClean="0"/>
              <a:t>Όλα </a:t>
            </a:r>
            <a:r>
              <a:rPr lang="el-GR" sz="2000" dirty="0"/>
              <a:t>τα δεδομένα είναι μη προσωπικά και παρέχονται σε μορφή, η οποία επιτρέπει την </a:t>
            </a:r>
            <a:r>
              <a:rPr lang="el-GR" sz="2000" dirty="0" err="1"/>
              <a:t>επαναχρησιμοποίησή</a:t>
            </a:r>
            <a:r>
              <a:rPr lang="el-GR" sz="2000" dirty="0"/>
              <a:t> τους. </a:t>
            </a:r>
          </a:p>
          <a:p>
            <a:r>
              <a:rPr lang="el-GR" sz="2000" dirty="0" smtClean="0"/>
              <a:t>Το </a:t>
            </a:r>
            <a:r>
              <a:rPr lang="el-GR" sz="2000" dirty="0"/>
              <a:t>Γραφείο του Υπουργικού Συμβουλίου του Ηνωμένου Βασιλείου ηγείται της πρωτοβουλίας και αποσκοπεί στην απελευθέρωση των δημόσιων δεδομένων ώστε να γίνει «συνήθης επιχειρηματική δραστηριότητα» μεταξύ των δημόσιων φορέων</a:t>
            </a:r>
            <a:r>
              <a:rPr lang="el-GR" sz="2000" dirty="0" smtClean="0"/>
              <a:t>.</a:t>
            </a:r>
            <a:endParaRPr lang="el-GR" sz="2000" dirty="0"/>
          </a:p>
        </p:txBody>
      </p:sp>
    </p:spTree>
    <p:extLst>
      <p:ext uri="{BB962C8B-B14F-4D97-AF65-F5344CB8AC3E}">
        <p14:creationId xmlns:p14="http://schemas.microsoft.com/office/powerpoint/2010/main" val="790768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644162" y="633049"/>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smtClean="0">
                <a:solidFill>
                  <a:schemeClr val="dk2"/>
                </a:solidFill>
                <a:latin typeface="Source Sans Pro"/>
                <a:ea typeface="Source Sans Pro"/>
                <a:cs typeface="Source Sans Pro"/>
                <a:sym typeface="Source Sans Pro"/>
              </a:rPr>
              <a:t>Άσκηση </a:t>
            </a:r>
            <a:endParaRPr lang="el-GR" sz="2800" i="0" u="none" strike="noStrike" cap="none" dirty="0">
              <a:solidFill>
                <a:schemeClr val="dk2"/>
              </a:solidFill>
              <a:latin typeface="Source Sans Pro"/>
              <a:ea typeface="Source Sans Pro"/>
              <a:cs typeface="Source Sans Pro"/>
              <a:sym typeface="Source Sans Pro"/>
            </a:endParaRPr>
          </a:p>
        </p:txBody>
      </p:sp>
      <p:sp>
        <p:nvSpPr>
          <p:cNvPr id="316" name="Shape 316"/>
          <p:cNvSpPr txBox="1">
            <a:spLocks noGrp="1"/>
          </p:cNvSpPr>
          <p:nvPr>
            <p:ph type="body" idx="1"/>
          </p:nvPr>
        </p:nvSpPr>
        <p:spPr>
          <a:xfrm>
            <a:off x="915691" y="1773172"/>
            <a:ext cx="7488832" cy="4242467"/>
          </a:xfrm>
          <a:prstGeom prst="rect">
            <a:avLst/>
          </a:prstGeom>
          <a:noFill/>
          <a:ln>
            <a:noFill/>
          </a:ln>
        </p:spPr>
        <p:txBody>
          <a:bodyPr wrap="square" lIns="91425" tIns="45700" rIns="91425" bIns="45700" anchor="t" anchorCtr="0">
            <a:noAutofit/>
          </a:bodyPr>
          <a:lstStyle/>
          <a:p>
            <a:pPr marR="0" lvl="0">
              <a:buClr>
                <a:schemeClr val="dk2"/>
              </a:buClr>
              <a:buSzPts val="2400"/>
            </a:pPr>
            <a:r>
              <a:rPr lang="el-GR" dirty="0">
                <a:sym typeface="Source Sans Pro"/>
              </a:rPr>
              <a:t>Επισκεφθείτε την πύλη </a:t>
            </a:r>
            <a:r>
              <a:rPr lang="en-US" dirty="0">
                <a:sym typeface="Source Sans Pro"/>
              </a:rPr>
              <a:t>data.gov.uk </a:t>
            </a:r>
          </a:p>
          <a:p>
            <a:pPr marR="0" lvl="0">
              <a:buClr>
                <a:schemeClr val="dk2"/>
              </a:buClr>
              <a:buSzPts val="2400"/>
            </a:pPr>
            <a:r>
              <a:rPr lang="el-GR" dirty="0">
                <a:sym typeface="Source Sans Pro"/>
              </a:rPr>
              <a:t>Αναζητείστε κάποιο </a:t>
            </a:r>
            <a:r>
              <a:rPr lang="en-US" dirty="0">
                <a:sym typeface="Source Sans Pro"/>
              </a:rPr>
              <a:t>datasets </a:t>
            </a:r>
            <a:r>
              <a:rPr lang="el-GR" dirty="0" smtClean="0">
                <a:sym typeface="Source Sans Pro"/>
              </a:rPr>
              <a:t>(για παράδειγμα περιβαλλοντικά δεδομένα – </a:t>
            </a:r>
            <a:r>
              <a:rPr lang="en-US" dirty="0" smtClean="0">
                <a:sym typeface="Source Sans Pro"/>
              </a:rPr>
              <a:t>GHG) </a:t>
            </a:r>
            <a:endParaRPr lang="en-US" dirty="0">
              <a:sym typeface="Source Sans Pro"/>
            </a:endParaRPr>
          </a:p>
          <a:p>
            <a:pPr marR="0" lvl="0">
              <a:buClr>
                <a:schemeClr val="dk2"/>
              </a:buClr>
              <a:buSzPts val="2400"/>
            </a:pPr>
            <a:r>
              <a:rPr lang="el-GR" dirty="0">
                <a:sym typeface="Source Sans Pro"/>
              </a:rPr>
              <a:t>Εξετάστε την μορφή που παρέχονται </a:t>
            </a:r>
          </a:p>
          <a:p>
            <a:pPr marR="0" lvl="0">
              <a:buClr>
                <a:schemeClr val="dk2"/>
              </a:buClr>
              <a:buSzPts val="2400"/>
            </a:pPr>
            <a:r>
              <a:rPr lang="el-GR" dirty="0">
                <a:sym typeface="Source Sans Pro"/>
              </a:rPr>
              <a:t>Εντοπίστε την άδεια που χρησιμοποιείται</a:t>
            </a:r>
          </a:p>
          <a:p>
            <a:pPr lvl="1">
              <a:buClr>
                <a:schemeClr val="dk2"/>
              </a:buClr>
              <a:buSzPts val="2400"/>
            </a:pPr>
            <a:r>
              <a:rPr lang="en-US" sz="1600" dirty="0">
                <a:sym typeface="Source Sans Pro"/>
                <a:hlinkClick r:id="rId3"/>
              </a:rPr>
              <a:t>http://www.nationalarchives.gov.uk/doc/open-government-licence/version/3</a:t>
            </a:r>
            <a:r>
              <a:rPr lang="en-US" sz="1600" dirty="0" smtClean="0">
                <a:sym typeface="Source Sans Pro"/>
                <a:hlinkClick r:id="rId3"/>
              </a:rPr>
              <a:t>/</a:t>
            </a:r>
            <a:endParaRPr lang="el-GR" sz="1600" dirty="0" smtClean="0">
              <a:sym typeface="Source Sans Pro"/>
            </a:endParaRPr>
          </a:p>
          <a:p>
            <a:pPr>
              <a:buClr>
                <a:schemeClr val="dk2"/>
              </a:buClr>
              <a:buSzPts val="2400"/>
            </a:pPr>
            <a:r>
              <a:rPr lang="el-GR" dirty="0" smtClean="0">
                <a:sym typeface="Source Sans Pro"/>
              </a:rPr>
              <a:t>Εξετάστε συνοπτικά την διαδικασία που μπορεί να φορέας να δημοσιεύσει δεδομένα </a:t>
            </a:r>
          </a:p>
          <a:p>
            <a:pPr lvl="1">
              <a:buClr>
                <a:schemeClr val="dk2"/>
              </a:buClr>
              <a:buSzPts val="2400"/>
            </a:pPr>
            <a:r>
              <a:rPr lang="en-US" dirty="0">
                <a:sym typeface="Source Sans Pro"/>
                <a:hlinkClick r:id="rId4"/>
              </a:rPr>
              <a:t>https://</a:t>
            </a:r>
            <a:r>
              <a:rPr lang="en-US" dirty="0" smtClean="0">
                <a:sym typeface="Source Sans Pro"/>
                <a:hlinkClick r:id="rId4"/>
              </a:rPr>
              <a:t>guidance.data.gov.uk/dataset_form.html</a:t>
            </a:r>
            <a:r>
              <a:rPr lang="el-GR" dirty="0" smtClean="0">
                <a:sym typeface="Source Sans Pro"/>
              </a:rPr>
              <a:t> </a:t>
            </a:r>
          </a:p>
          <a:p>
            <a:pPr lvl="1">
              <a:buClr>
                <a:schemeClr val="dk2"/>
              </a:buClr>
              <a:buSzPts val="2400"/>
            </a:pPr>
            <a:r>
              <a:rPr lang="en-US" dirty="0" err="1" smtClean="0">
                <a:sym typeface="Source Sans Pro"/>
              </a:rPr>
              <a:t>Timeseries</a:t>
            </a:r>
            <a:r>
              <a:rPr lang="en-US" dirty="0" smtClean="0">
                <a:sym typeface="Source Sans Pro"/>
              </a:rPr>
              <a:t> vs dataset </a:t>
            </a:r>
            <a:endParaRPr lang="el-GR" dirty="0">
              <a:sym typeface="Source Sans Pro"/>
            </a:endParaRPr>
          </a:p>
          <a:p>
            <a:pPr marL="290513" marR="0" lvl="0" indent="-290513" algn="l" rtl="0">
              <a:lnSpc>
                <a:spcPct val="94000"/>
              </a:lnSpc>
              <a:spcBef>
                <a:spcPts val="676"/>
              </a:spcBef>
              <a:spcAft>
                <a:spcPts val="0"/>
              </a:spcAft>
              <a:buClr>
                <a:schemeClr val="dk2"/>
              </a:buClr>
              <a:buSzPts val="2400"/>
              <a:buFont typeface="Source Sans Pro"/>
              <a:buChar char="■"/>
            </a:pPr>
            <a:endParaRPr lang="el-GR" sz="1800" b="0" i="0" u="none" strike="noStrike" cap="none" dirty="0">
              <a:solidFill>
                <a:schemeClr val="dk2"/>
              </a:solidFill>
              <a:latin typeface="Source Sans Pro"/>
              <a:ea typeface="Source Sans Pro"/>
              <a:cs typeface="Source Sans Pro"/>
              <a:sym typeface="Source Sans Pro"/>
            </a:endParaRPr>
          </a:p>
          <a:p>
            <a:pPr marL="290513" marR="0" lvl="0" indent="-290513" algn="l" rtl="0">
              <a:lnSpc>
                <a:spcPct val="94000"/>
              </a:lnSpc>
              <a:spcBef>
                <a:spcPts val="676"/>
              </a:spcBef>
              <a:spcAft>
                <a:spcPts val="0"/>
              </a:spcAft>
              <a:buClr>
                <a:schemeClr val="dk2"/>
              </a:buClr>
              <a:buSzPts val="2400"/>
              <a:buFont typeface="Source Sans Pro"/>
              <a:buNone/>
            </a:pPr>
            <a:endParaRPr sz="1800" b="0" i="0" u="none" strike="noStrike" cap="none" dirty="0">
              <a:solidFill>
                <a:schemeClr val="dk2"/>
              </a:solidFill>
              <a:latin typeface="Source Sans Pro"/>
              <a:ea typeface="Source Sans Pro"/>
              <a:cs typeface="Source Sans Pro"/>
              <a:sym typeface="Source Sans Pro"/>
            </a:endParaRPr>
          </a:p>
        </p:txBody>
      </p:sp>
      <p:sp>
        <p:nvSpPr>
          <p:cNvPr id="317" name="Shape 317"/>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13</a:t>
            </a:fld>
            <a:endParaRPr lang="el-GR" sz="14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831520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pPr>
              <a:buFont typeface="Arial" panose="020B0604020202020204" pitchFamily="34" charset="0"/>
              <a:buChar char="•"/>
            </a:pPr>
            <a:r>
              <a:rPr lang="el-GR" dirty="0"/>
              <a:t>Το </a:t>
            </a:r>
            <a:r>
              <a:rPr lang="el-GR" dirty="0" err="1"/>
              <a:t>data.gov.gr</a:t>
            </a:r>
            <a:r>
              <a:rPr lang="el-GR" dirty="0"/>
              <a:t> είναι ο κεντρικός κατάλογος των δημόσιων δεδομένων που παρέχει πρόσβαση σε βάσεις δεδομένων των φορέων της ελληνικής </a:t>
            </a:r>
            <a:r>
              <a:rPr lang="el-GR" dirty="0" smtClean="0"/>
              <a:t>κυβέρνησης (Ν.4305/2017, μεταφορά οδηγίας 2013/37/ΕΕ, </a:t>
            </a:r>
            <a:r>
              <a:rPr lang="el-GR" dirty="0" err="1" smtClean="0"/>
              <a:t>τροποπ</a:t>
            </a:r>
            <a:r>
              <a:rPr lang="el-GR" dirty="0" smtClean="0"/>
              <a:t>. Ν.3448/2006). </a:t>
            </a:r>
            <a:endParaRPr lang="en-US" dirty="0" smtClean="0"/>
          </a:p>
          <a:p>
            <a:pPr>
              <a:buFont typeface="Arial" panose="020B0604020202020204" pitchFamily="34" charset="0"/>
              <a:buChar char="•"/>
            </a:pPr>
            <a:endParaRPr lang="en-US" dirty="0"/>
          </a:p>
          <a:p>
            <a:pPr marL="101600" indent="0">
              <a:buNone/>
            </a:pPr>
            <a:endParaRPr lang="el-GR" dirty="0"/>
          </a:p>
        </p:txBody>
      </p:sp>
      <p:sp>
        <p:nvSpPr>
          <p:cNvPr id="3" name="Τίτλος 2"/>
          <p:cNvSpPr>
            <a:spLocks noGrp="1"/>
          </p:cNvSpPr>
          <p:nvPr>
            <p:ph type="title"/>
          </p:nvPr>
        </p:nvSpPr>
        <p:spPr/>
        <p:txBody>
          <a:bodyPr/>
          <a:lstStyle/>
          <a:p>
            <a:r>
              <a:rPr lang="en-US" dirty="0" smtClean="0"/>
              <a:t>Data.gov.gr</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14</a:t>
            </a:fld>
            <a:endParaRPr lang="el-G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14" y="2760327"/>
            <a:ext cx="8566150" cy="326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243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p:nvPr/>
        </p:nvSpPr>
        <p:spPr>
          <a:xfrm>
            <a:off x="1440000" y="201600"/>
            <a:ext cx="6264000" cy="9939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58" name="Shape 558"/>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59" name="Shape 559"/>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60" name="Shape 560"/>
          <p:cNvSpPr/>
          <p:nvPr/>
        </p:nvSpPr>
        <p:spPr>
          <a:xfrm>
            <a:off x="844560" y="1162080"/>
            <a:ext cx="7434360" cy="31906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pic>
        <p:nvPicPr>
          <p:cNvPr id="561" name="Shape 561"/>
          <p:cNvPicPr preferRelativeResize="0"/>
          <p:nvPr/>
        </p:nvPicPr>
        <p:blipFill rotWithShape="1">
          <a:blip r:embed="rId3">
            <a:alphaModFix/>
          </a:blip>
          <a:srcRect t="4389"/>
          <a:stretch/>
        </p:blipFill>
        <p:spPr>
          <a:xfrm>
            <a:off x="2002971" y="1162081"/>
            <a:ext cx="5701029" cy="3308320"/>
          </a:xfrm>
          <a:prstGeom prst="rect">
            <a:avLst/>
          </a:prstGeom>
          <a:noFill/>
          <a:ln>
            <a:noFill/>
          </a:ln>
        </p:spPr>
      </p:pic>
      <p:sp>
        <p:nvSpPr>
          <p:cNvPr id="8" name="Shape 404"/>
          <p:cNvSpPr txBox="1">
            <a:spLocks/>
          </p:cNvSpPr>
          <p:nvPr/>
        </p:nvSpPr>
        <p:spPr>
          <a:xfrm>
            <a:off x="1352048" y="4335449"/>
            <a:ext cx="7488832" cy="1129685"/>
          </a:xfrm>
          <a:prstGeom prst="rect">
            <a:avLst/>
          </a:prstGeom>
          <a:noFill/>
          <a:ln>
            <a:noFill/>
          </a:ln>
        </p:spPr>
        <p:txBody>
          <a:bodyPr spcFirstLastPara="1" wrap="square" lIns="0" tIns="45700" rIns="0" bIns="45700" anchor="t" anchorCtr="0">
            <a:noAutofit/>
          </a:bodyPr>
          <a:lstStyle>
            <a:lvl1pPr marL="215464" indent="-215464" algn="l" defTabSz="514263" rtl="0" eaLnBrk="0" fontAlgn="base" hangingPunct="0">
              <a:lnSpc>
                <a:spcPct val="94000"/>
              </a:lnSpc>
              <a:spcBef>
                <a:spcPts val="563"/>
              </a:spcBef>
              <a:spcAft>
                <a:spcPts val="113"/>
              </a:spcAft>
              <a:buFont typeface="Franklin Gothic Book" panose="020B0503020102020204" pitchFamily="34" charset="0"/>
              <a:buChar char="■"/>
              <a:defRPr sz="2000" kern="1200">
                <a:solidFill>
                  <a:schemeClr val="tx2"/>
                </a:solidFill>
                <a:latin typeface="+mn-lt"/>
                <a:ea typeface="+mn-ea"/>
                <a:cs typeface="+mn-cs"/>
              </a:defRPr>
            </a:lvl1pPr>
            <a:lvl2pPr marL="514263" indent="-215464" algn="l" defTabSz="514263" rtl="0" eaLnBrk="0" fontAlgn="base" hangingPunct="0">
              <a:lnSpc>
                <a:spcPct val="94000"/>
              </a:lnSpc>
              <a:spcBef>
                <a:spcPts val="281"/>
              </a:spcBef>
              <a:spcAft>
                <a:spcPts val="113"/>
              </a:spcAft>
              <a:buFont typeface="Franklin Gothic Book" panose="020B0503020102020204" pitchFamily="34" charset="0"/>
              <a:buChar char="–"/>
              <a:defRPr sz="2000" i="1" kern="1200">
                <a:solidFill>
                  <a:schemeClr val="tx2"/>
                </a:solidFill>
                <a:latin typeface="+mn-lt"/>
                <a:ea typeface="+mn-ea"/>
                <a:cs typeface="+mn-cs"/>
              </a:defRPr>
            </a:lvl2pPr>
            <a:lvl3pPr marL="771392"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kern="1200">
                <a:solidFill>
                  <a:schemeClr val="tx2"/>
                </a:solidFill>
                <a:latin typeface="+mn-lt"/>
                <a:ea typeface="+mn-ea"/>
                <a:cs typeface="+mn-cs"/>
              </a:defRPr>
            </a:lvl3pPr>
            <a:lvl4pPr marL="1028522"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i="1" kern="1200">
                <a:solidFill>
                  <a:schemeClr val="tx2"/>
                </a:solidFill>
                <a:latin typeface="+mn-lt"/>
                <a:ea typeface="+mn-ea"/>
                <a:cs typeface="+mn-cs"/>
              </a:defRPr>
            </a:lvl4pPr>
            <a:lvl5pPr marL="1285651"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kern="1200">
                <a:solidFill>
                  <a:schemeClr val="tx2"/>
                </a:solidFill>
                <a:latin typeface="+mn-lt"/>
                <a:ea typeface="+mn-ea"/>
                <a:cs typeface="+mn-cs"/>
              </a:defRPr>
            </a:lvl5pPr>
            <a:lvl6pPr marL="1542781" indent="-215987" algn="l" defTabSz="514263" rtl="0" eaLnBrk="1" latinLnBrk="0" hangingPunct="1">
              <a:lnSpc>
                <a:spcPct val="94000"/>
              </a:lnSpc>
              <a:spcBef>
                <a:spcPts val="281"/>
              </a:spcBef>
              <a:spcAft>
                <a:spcPts val="113"/>
              </a:spcAft>
              <a:buFont typeface="Franklin Gothic Book" panose="020B0503020102020204" pitchFamily="34" charset="0"/>
              <a:buChar char="–"/>
              <a:defRPr sz="900" i="1" kern="1200" baseline="0">
                <a:solidFill>
                  <a:schemeClr val="tx2"/>
                </a:solidFill>
                <a:latin typeface="+mn-lt"/>
                <a:ea typeface="+mn-ea"/>
                <a:cs typeface="+mn-cs"/>
              </a:defRPr>
            </a:lvl6pPr>
            <a:lvl7pPr marL="1799910"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7pPr>
            <a:lvl8pPr marL="2057042"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i="1" kern="1200" baseline="0">
                <a:solidFill>
                  <a:schemeClr val="tx2"/>
                </a:solidFill>
                <a:latin typeface="+mn-lt"/>
                <a:ea typeface="+mn-ea"/>
                <a:cs typeface="+mn-cs"/>
              </a:defRPr>
            </a:lvl8pPr>
            <a:lvl9pPr marL="2314173"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9pPr>
          </a:lstStyle>
          <a:p>
            <a:pPr marL="344340" indent="-342900">
              <a:spcBef>
                <a:spcPts val="0"/>
              </a:spcBef>
              <a:spcAft>
                <a:spcPts val="0"/>
              </a:spcAft>
            </a:pPr>
            <a:r>
              <a:rPr lang="el-GR" dirty="0" smtClean="0">
                <a:solidFill>
                  <a:srgbClr val="44546A"/>
                </a:solidFill>
                <a:latin typeface="Calibri"/>
                <a:ea typeface="Calibri"/>
                <a:cs typeface="Calibri"/>
                <a:sym typeface="Calibri"/>
              </a:rPr>
              <a:t>Στόχοι </a:t>
            </a:r>
          </a:p>
          <a:p>
            <a:pPr marL="643139" lvl="1" indent="-342900">
              <a:spcBef>
                <a:spcPts val="0"/>
              </a:spcBef>
              <a:spcAft>
                <a:spcPts val="0"/>
              </a:spcAft>
            </a:pPr>
            <a:r>
              <a:rPr lang="el-GR" dirty="0" smtClean="0">
                <a:solidFill>
                  <a:srgbClr val="44546A"/>
                </a:solidFill>
                <a:latin typeface="Calibri"/>
                <a:ea typeface="Calibri"/>
                <a:cs typeface="Calibri"/>
                <a:sym typeface="Calibri"/>
              </a:rPr>
              <a:t>Ψηφιοποίηση με έμφαση στην απλούστευση.</a:t>
            </a:r>
          </a:p>
          <a:p>
            <a:pPr marL="643139" lvl="1" indent="-342900">
              <a:spcBef>
                <a:spcPts val="0"/>
              </a:spcBef>
              <a:spcAft>
                <a:spcPts val="0"/>
              </a:spcAft>
            </a:pPr>
            <a:r>
              <a:rPr lang="el-GR" dirty="0">
                <a:solidFill>
                  <a:srgbClr val="44546A"/>
                </a:solidFill>
                <a:latin typeface="Calibri"/>
                <a:ea typeface="Calibri"/>
                <a:cs typeface="Calibri"/>
                <a:sym typeface="Calibri"/>
              </a:rPr>
              <a:t>Διασυνοριακές υπηρεσίες</a:t>
            </a:r>
          </a:p>
          <a:p>
            <a:pPr marL="643139" lvl="1" indent="-342900">
              <a:spcBef>
                <a:spcPts val="0"/>
              </a:spcBef>
              <a:spcAft>
                <a:spcPts val="0"/>
              </a:spcAft>
            </a:pPr>
            <a:r>
              <a:rPr lang="el-GR" dirty="0" smtClean="0">
                <a:solidFill>
                  <a:srgbClr val="44546A"/>
                </a:solidFill>
                <a:latin typeface="Calibri"/>
                <a:ea typeface="Calibri"/>
                <a:cs typeface="Calibri"/>
                <a:sym typeface="Calibri"/>
              </a:rPr>
              <a:t>Ανοικτές διαδικασίες συμμετοχής και ενδυνάμωσης των πολιτών</a:t>
            </a:r>
          </a:p>
          <a:p>
            <a:pPr marL="215640" indent="-214200">
              <a:spcBef>
                <a:spcPts val="0"/>
              </a:spcBef>
              <a:spcAft>
                <a:spcPts val="0"/>
              </a:spcAft>
              <a:buFont typeface="Franklin Gothic Book" panose="020B0503020102020204" pitchFamily="34" charset="0"/>
              <a:buNone/>
            </a:pPr>
            <a:endParaRPr lang="el-GR" dirty="0">
              <a:solidFill>
                <a:srgbClr val="44546A"/>
              </a:solidFill>
              <a:latin typeface="Calibri"/>
              <a:ea typeface="Calibri"/>
              <a:cs typeface="Calibri"/>
              <a:sym typeface="Calibri"/>
            </a:endParaRPr>
          </a:p>
        </p:txBody>
      </p:sp>
      <p:sp>
        <p:nvSpPr>
          <p:cNvPr id="2" name="Ορθογώνιο 1"/>
          <p:cNvSpPr/>
          <p:nvPr/>
        </p:nvSpPr>
        <p:spPr>
          <a:xfrm>
            <a:off x="1611086" y="201600"/>
            <a:ext cx="5849257" cy="640175"/>
          </a:xfrm>
          <a:prstGeom prst="rect">
            <a:avLst/>
          </a:prstGeom>
        </p:spPr>
        <p:txBody>
          <a:bodyPr wrap="square">
            <a:spAutoFit/>
          </a:bodyPr>
          <a:lstStyle/>
          <a:p>
            <a:pPr lvl="0" algn="ctr">
              <a:lnSpc>
                <a:spcPct val="89000"/>
              </a:lnSpc>
            </a:pPr>
            <a:r>
              <a:rPr lang="el-GR" sz="2000" b="1" dirty="0">
                <a:solidFill>
                  <a:srgbClr val="44546A"/>
                </a:solidFill>
                <a:latin typeface="Calibri"/>
                <a:ea typeface="Calibri"/>
                <a:cs typeface="Calibri"/>
                <a:sym typeface="Calibri"/>
              </a:rPr>
              <a:t>Σχέδιο Δράσης για την Ηλεκτρονική Διακυβέρνηση </a:t>
            </a:r>
          </a:p>
          <a:p>
            <a:pPr lvl="0" algn="ctr">
              <a:lnSpc>
                <a:spcPct val="89000"/>
              </a:lnSpc>
            </a:pPr>
            <a:r>
              <a:rPr lang="el-GR" sz="2000" b="1" dirty="0">
                <a:solidFill>
                  <a:srgbClr val="44546A"/>
                </a:solidFill>
                <a:latin typeface="Calibri"/>
                <a:ea typeface="Calibri"/>
                <a:cs typeface="Calibri"/>
                <a:sym typeface="Calibri"/>
              </a:rPr>
              <a:t>Ευρωπαϊκή Επιτροπή </a:t>
            </a:r>
            <a:endParaRPr lang="el-GR" sz="20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0615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smtClean="0"/>
              <a:t>Στις τέσσερις </a:t>
            </a:r>
            <a:r>
              <a:rPr lang="el-GR" dirty="0"/>
              <a:t>θεμελιώδεις ελευθερίες της Ευρωπαϊκής Ένωσης </a:t>
            </a:r>
            <a:r>
              <a:rPr lang="el-GR" dirty="0" smtClean="0"/>
              <a:t>:</a:t>
            </a:r>
            <a:endParaRPr lang="el-GR" dirty="0"/>
          </a:p>
          <a:p>
            <a:pPr marL="101600" indent="0">
              <a:buNone/>
            </a:pPr>
            <a:r>
              <a:rPr lang="el-GR" dirty="0" smtClean="0"/>
              <a:t>1</a:t>
            </a:r>
            <a:r>
              <a:rPr lang="el-GR" dirty="0"/>
              <a:t>) Ελεύθερη διακίνηση </a:t>
            </a:r>
            <a:r>
              <a:rPr lang="el-GR" dirty="0" smtClean="0"/>
              <a:t>προσώπων</a:t>
            </a:r>
            <a:endParaRPr lang="el-GR" dirty="0"/>
          </a:p>
          <a:p>
            <a:pPr marL="101600" indent="0">
              <a:buNone/>
            </a:pPr>
            <a:r>
              <a:rPr lang="el-GR" dirty="0"/>
              <a:t>2) Ελεύθερη διακίνηση </a:t>
            </a:r>
            <a:r>
              <a:rPr lang="el-GR" dirty="0" smtClean="0"/>
              <a:t>αγαθών</a:t>
            </a:r>
            <a:endParaRPr lang="el-GR" dirty="0"/>
          </a:p>
          <a:p>
            <a:pPr marL="101600" indent="0">
              <a:buNone/>
            </a:pPr>
            <a:r>
              <a:rPr lang="el-GR" dirty="0"/>
              <a:t>3) Ελεύθερη διακίνηση </a:t>
            </a:r>
            <a:r>
              <a:rPr lang="el-GR" dirty="0" smtClean="0"/>
              <a:t>υπηρεσιών</a:t>
            </a:r>
            <a:endParaRPr lang="el-GR" dirty="0"/>
          </a:p>
          <a:p>
            <a:pPr marL="101600" indent="0">
              <a:buNone/>
            </a:pPr>
            <a:r>
              <a:rPr lang="el-GR" dirty="0"/>
              <a:t>4) Ελεύθερη διακίνηση </a:t>
            </a:r>
            <a:r>
              <a:rPr lang="el-GR" dirty="0" smtClean="0"/>
              <a:t>κεφαλαίων</a:t>
            </a:r>
          </a:p>
          <a:p>
            <a:pPr marL="101600" indent="0">
              <a:buNone/>
            </a:pPr>
            <a:endParaRPr lang="el-GR" dirty="0"/>
          </a:p>
          <a:p>
            <a:pPr marL="101600" indent="0">
              <a:buNone/>
            </a:pPr>
            <a:r>
              <a:rPr lang="el-GR" dirty="0" smtClean="0"/>
              <a:t>Προστίθεται και η ελεύθερη διακίνηση πληροφορίας </a:t>
            </a:r>
          </a:p>
          <a:p>
            <a:pPr marL="342900" indent="-342900" algn="just">
              <a:lnSpc>
                <a:spcPct val="150000"/>
              </a:lnSpc>
              <a:spcBef>
                <a:spcPts val="0"/>
              </a:spcBef>
              <a:buFont typeface="Arial" panose="020B0604020202020204" pitchFamily="34" charset="0"/>
              <a:buChar char="•"/>
            </a:pPr>
            <a:r>
              <a:rPr lang="el-GR" sz="1800" dirty="0"/>
              <a:t>Αφορά στην αποθήκευση και διαμοιρασμό, επεξεργασία δεδομένων</a:t>
            </a:r>
          </a:p>
          <a:p>
            <a:pPr marL="800100" lvl="1" indent="-342900" algn="just">
              <a:lnSpc>
                <a:spcPct val="150000"/>
              </a:lnSpc>
              <a:spcBef>
                <a:spcPts val="676"/>
              </a:spcBef>
              <a:buFont typeface="Arial" panose="020B0604020202020204" pitchFamily="34" charset="0"/>
              <a:buChar char="•"/>
            </a:pPr>
            <a:r>
              <a:rPr lang="el-GR" sz="1800" i="0" dirty="0" smtClean="0"/>
              <a:t>Μείωση </a:t>
            </a:r>
            <a:r>
              <a:rPr lang="el-GR" sz="1800" i="0" dirty="0"/>
              <a:t>νομοθετικών εμποδίων</a:t>
            </a:r>
            <a:endParaRPr lang="el-GR" sz="1800" dirty="0"/>
          </a:p>
          <a:p>
            <a:pPr marL="800100" lvl="1" indent="-342900" algn="just">
              <a:lnSpc>
                <a:spcPct val="150000"/>
              </a:lnSpc>
              <a:spcBef>
                <a:spcPts val="676"/>
              </a:spcBef>
              <a:buFont typeface="Arial" panose="020B0604020202020204" pitchFamily="34" charset="0"/>
              <a:buChar char="•"/>
            </a:pPr>
            <a:r>
              <a:rPr lang="el-GR" sz="1800" i="0" dirty="0"/>
              <a:t>Δημιουργία προτύπων νομικών συμφωνιών</a:t>
            </a:r>
            <a:endParaRPr lang="el-GR" sz="1800" dirty="0"/>
          </a:p>
          <a:p>
            <a:pPr marL="800100" lvl="1" indent="-342900" algn="just">
              <a:lnSpc>
                <a:spcPct val="150000"/>
              </a:lnSpc>
              <a:spcBef>
                <a:spcPts val="676"/>
              </a:spcBef>
              <a:buFont typeface="Arial" panose="020B0604020202020204" pitchFamily="34" charset="0"/>
              <a:buChar char="•"/>
            </a:pPr>
            <a:r>
              <a:rPr lang="el-GR" sz="1800" dirty="0"/>
              <a:t>Ενίσχυση της </a:t>
            </a:r>
            <a:r>
              <a:rPr lang="el-GR" sz="1800" dirty="0" err="1" smtClean="0"/>
              <a:t>διαλειτουργικότητας</a:t>
            </a:r>
            <a:endParaRPr lang="el-GR" sz="1800" dirty="0"/>
          </a:p>
          <a:p>
            <a:pPr marL="101600" indent="0">
              <a:buNone/>
            </a:pPr>
            <a:endParaRPr lang="el-GR" dirty="0"/>
          </a:p>
        </p:txBody>
      </p:sp>
      <p:sp>
        <p:nvSpPr>
          <p:cNvPr id="3" name="Τίτλος 2"/>
          <p:cNvSpPr>
            <a:spLocks noGrp="1"/>
          </p:cNvSpPr>
          <p:nvPr>
            <p:ph type="title"/>
          </p:nvPr>
        </p:nvSpPr>
        <p:spPr/>
        <p:txBody>
          <a:bodyPr/>
          <a:lstStyle/>
          <a:p>
            <a:r>
              <a:rPr lang="el-GR" dirty="0" smtClean="0"/>
              <a:t>Διευκόλυνση διακίνησης </a:t>
            </a:r>
            <a:r>
              <a:rPr lang="el-GR" dirty="0"/>
              <a:t>της </a:t>
            </a:r>
            <a:r>
              <a:rPr lang="el-GR" dirty="0" smtClean="0"/>
              <a:t>πληροφορίας</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16</a:t>
            </a:fld>
            <a:endParaRPr lang="el-GR"/>
          </a:p>
        </p:txBody>
      </p:sp>
    </p:spTree>
    <p:extLst>
      <p:ext uri="{BB962C8B-B14F-4D97-AF65-F5344CB8AC3E}">
        <p14:creationId xmlns:p14="http://schemas.microsoft.com/office/powerpoint/2010/main" val="2111679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p:nvPr/>
        </p:nvSpPr>
        <p:spPr>
          <a:xfrm>
            <a:off x="1440000" y="201600"/>
            <a:ext cx="6264000" cy="9939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69" name="Shape 569"/>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70" name="Shape 570"/>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71" name="Shape 571"/>
          <p:cNvSpPr/>
          <p:nvPr/>
        </p:nvSpPr>
        <p:spPr>
          <a:xfrm>
            <a:off x="844560" y="1162080"/>
            <a:ext cx="7434360" cy="31906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72" name="Shape 572"/>
          <p:cNvSpPr txBox="1"/>
          <p:nvPr/>
        </p:nvSpPr>
        <p:spPr>
          <a:xfrm>
            <a:off x="1676880" y="5924160"/>
            <a:ext cx="7035840" cy="6195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l-GR" sz="1800" b="0" u="sng" strike="noStrike" dirty="0">
                <a:solidFill>
                  <a:schemeClr val="hlink"/>
                </a:solidFill>
                <a:latin typeface="Arial"/>
                <a:ea typeface="Arial"/>
                <a:cs typeface="Arial"/>
                <a:sym typeface="Arial"/>
                <a:hlinkClick r:id="rId3"/>
              </a:rPr>
              <a:t>https://ec.europa.eu/digital-single-market/en/open-government</a:t>
            </a:r>
            <a:endParaRPr sz="1800" b="0"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1800" b="0" strike="noStrike" dirty="0">
              <a:solidFill>
                <a:srgbClr val="000000"/>
              </a:solidFill>
              <a:latin typeface="Arial"/>
              <a:ea typeface="Arial"/>
              <a:cs typeface="Arial"/>
              <a:sym typeface="Arial"/>
            </a:endParaRPr>
          </a:p>
        </p:txBody>
      </p:sp>
      <p:pic>
        <p:nvPicPr>
          <p:cNvPr id="573" name="Shape 573"/>
          <p:cNvPicPr preferRelativeResize="0"/>
          <p:nvPr/>
        </p:nvPicPr>
        <p:blipFill rotWithShape="1">
          <a:blip r:embed="rId4">
            <a:alphaModFix/>
          </a:blip>
          <a:srcRect/>
          <a:stretch/>
        </p:blipFill>
        <p:spPr>
          <a:xfrm>
            <a:off x="1886857" y="3404659"/>
            <a:ext cx="4755654" cy="2270427"/>
          </a:xfrm>
          <a:prstGeom prst="rect">
            <a:avLst/>
          </a:prstGeom>
          <a:noFill/>
          <a:ln>
            <a:noFill/>
          </a:ln>
        </p:spPr>
      </p:pic>
      <p:sp>
        <p:nvSpPr>
          <p:cNvPr id="9" name="Shape 484"/>
          <p:cNvSpPr txBox="1">
            <a:spLocks/>
          </p:cNvSpPr>
          <p:nvPr/>
        </p:nvSpPr>
        <p:spPr>
          <a:xfrm>
            <a:off x="680187" y="995703"/>
            <a:ext cx="8298600" cy="2287317"/>
          </a:xfrm>
          <a:prstGeom prst="rect">
            <a:avLst/>
          </a:prstGeom>
          <a:noFill/>
          <a:ln>
            <a:noFill/>
          </a:ln>
        </p:spPr>
        <p:txBody>
          <a:bodyPr spcFirstLastPara="1" wrap="square" lIns="0" tIns="45700" rIns="0" bIns="45700" anchor="t" anchorCtr="0">
            <a:noAutofit/>
          </a:bodyPr>
          <a:lstStyle>
            <a:lvl1pPr marL="215464" indent="-215464" algn="l" defTabSz="514263" rtl="0" eaLnBrk="0" fontAlgn="base" hangingPunct="0">
              <a:lnSpc>
                <a:spcPct val="94000"/>
              </a:lnSpc>
              <a:spcBef>
                <a:spcPts val="563"/>
              </a:spcBef>
              <a:spcAft>
                <a:spcPts val="113"/>
              </a:spcAft>
              <a:buFont typeface="Franklin Gothic Book" panose="020B0503020102020204" pitchFamily="34" charset="0"/>
              <a:buChar char="■"/>
              <a:defRPr sz="2000" kern="1200">
                <a:solidFill>
                  <a:schemeClr val="tx2"/>
                </a:solidFill>
                <a:latin typeface="+mn-lt"/>
                <a:ea typeface="+mn-ea"/>
                <a:cs typeface="+mn-cs"/>
              </a:defRPr>
            </a:lvl1pPr>
            <a:lvl2pPr marL="514263" indent="-215464" algn="l" defTabSz="514263" rtl="0" eaLnBrk="0" fontAlgn="base" hangingPunct="0">
              <a:lnSpc>
                <a:spcPct val="94000"/>
              </a:lnSpc>
              <a:spcBef>
                <a:spcPts val="281"/>
              </a:spcBef>
              <a:spcAft>
                <a:spcPts val="113"/>
              </a:spcAft>
              <a:buFont typeface="Franklin Gothic Book" panose="020B0503020102020204" pitchFamily="34" charset="0"/>
              <a:buChar char="–"/>
              <a:defRPr sz="2000" i="1" kern="1200">
                <a:solidFill>
                  <a:schemeClr val="tx2"/>
                </a:solidFill>
                <a:latin typeface="+mn-lt"/>
                <a:ea typeface="+mn-ea"/>
                <a:cs typeface="+mn-cs"/>
              </a:defRPr>
            </a:lvl2pPr>
            <a:lvl3pPr marL="771392"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kern="1200">
                <a:solidFill>
                  <a:schemeClr val="tx2"/>
                </a:solidFill>
                <a:latin typeface="+mn-lt"/>
                <a:ea typeface="+mn-ea"/>
                <a:cs typeface="+mn-cs"/>
              </a:defRPr>
            </a:lvl3pPr>
            <a:lvl4pPr marL="1028522"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i="1" kern="1200">
                <a:solidFill>
                  <a:schemeClr val="tx2"/>
                </a:solidFill>
                <a:latin typeface="+mn-lt"/>
                <a:ea typeface="+mn-ea"/>
                <a:cs typeface="+mn-cs"/>
              </a:defRPr>
            </a:lvl4pPr>
            <a:lvl5pPr marL="1285651" indent="-215464" algn="l" defTabSz="514263" rtl="0" eaLnBrk="0" fontAlgn="base" hangingPunct="0">
              <a:lnSpc>
                <a:spcPct val="94000"/>
              </a:lnSpc>
              <a:spcBef>
                <a:spcPts val="281"/>
              </a:spcBef>
              <a:spcAft>
                <a:spcPts val="113"/>
              </a:spcAft>
              <a:buFont typeface="Franklin Gothic Book" panose="020B0503020102020204" pitchFamily="34" charset="0"/>
              <a:buChar char="■"/>
              <a:defRPr sz="1400" kern="1200">
                <a:solidFill>
                  <a:schemeClr val="tx2"/>
                </a:solidFill>
                <a:latin typeface="+mn-lt"/>
                <a:ea typeface="+mn-ea"/>
                <a:cs typeface="+mn-cs"/>
              </a:defRPr>
            </a:lvl5pPr>
            <a:lvl6pPr marL="1542781" indent="-215987" algn="l" defTabSz="514263" rtl="0" eaLnBrk="1" latinLnBrk="0" hangingPunct="1">
              <a:lnSpc>
                <a:spcPct val="94000"/>
              </a:lnSpc>
              <a:spcBef>
                <a:spcPts val="281"/>
              </a:spcBef>
              <a:spcAft>
                <a:spcPts val="113"/>
              </a:spcAft>
              <a:buFont typeface="Franklin Gothic Book" panose="020B0503020102020204" pitchFamily="34" charset="0"/>
              <a:buChar char="–"/>
              <a:defRPr sz="900" i="1" kern="1200" baseline="0">
                <a:solidFill>
                  <a:schemeClr val="tx2"/>
                </a:solidFill>
                <a:latin typeface="+mn-lt"/>
                <a:ea typeface="+mn-ea"/>
                <a:cs typeface="+mn-cs"/>
              </a:defRPr>
            </a:lvl6pPr>
            <a:lvl7pPr marL="1799910"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7pPr>
            <a:lvl8pPr marL="2057042"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i="1" kern="1200" baseline="0">
                <a:solidFill>
                  <a:schemeClr val="tx2"/>
                </a:solidFill>
                <a:latin typeface="+mn-lt"/>
                <a:ea typeface="+mn-ea"/>
                <a:cs typeface="+mn-cs"/>
              </a:defRPr>
            </a:lvl8pPr>
            <a:lvl9pPr marL="2314173" indent="-215987" algn="l" defTabSz="514263"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9pPr>
          </a:lstStyle>
          <a:p>
            <a:pPr marL="285750" indent="-285750" algn="just">
              <a:lnSpc>
                <a:spcPct val="150000"/>
              </a:lnSpc>
              <a:spcBef>
                <a:spcPts val="0"/>
              </a:spcBef>
              <a:buSzPts val="1800"/>
              <a:buFont typeface="Arial" panose="020B0604020202020204" pitchFamily="34" charset="0"/>
              <a:buChar char="•"/>
            </a:pPr>
            <a:r>
              <a:rPr lang="en-US" sz="1600" i="1" dirty="0" smtClean="0"/>
              <a:t>achieve a more competitive and integrated EU market for data storage and/or processing services and activities. More specifically this means to reduce the number and range of data </a:t>
            </a:r>
            <a:r>
              <a:rPr lang="en-US" sz="1600" i="1" dirty="0" err="1" smtClean="0"/>
              <a:t>localisation</a:t>
            </a:r>
            <a:r>
              <a:rPr lang="en-US" sz="1600" i="1" dirty="0" smtClean="0"/>
              <a:t> restrictions, enhance legal certainty; facilitate cross-border availability of data for regulatory control purposes; improve the conditions under which users can switch data storage and/or processing service providers or port their data back to their own IT systems; enhance trust in and the security of cross-border data storage and/or processing.</a:t>
            </a:r>
          </a:p>
        </p:txBody>
      </p:sp>
      <p:sp>
        <p:nvSpPr>
          <p:cNvPr id="2" name="Ορθογώνιο 1"/>
          <p:cNvSpPr/>
          <p:nvPr/>
        </p:nvSpPr>
        <p:spPr>
          <a:xfrm>
            <a:off x="2070511" y="201600"/>
            <a:ext cx="5418860" cy="859338"/>
          </a:xfrm>
          <a:prstGeom prst="rect">
            <a:avLst/>
          </a:prstGeom>
        </p:spPr>
        <p:txBody>
          <a:bodyPr wrap="square">
            <a:spAutoFit/>
          </a:bodyPr>
          <a:lstStyle/>
          <a:p>
            <a:pPr lvl="0" algn="ctr">
              <a:lnSpc>
                <a:spcPct val="89000"/>
              </a:lnSpc>
            </a:pPr>
            <a:r>
              <a:rPr lang="el-GR" sz="2800" b="1" dirty="0">
                <a:solidFill>
                  <a:srgbClr val="44546A"/>
                </a:solidFill>
                <a:latin typeface="Calibri"/>
                <a:ea typeface="Calibri"/>
                <a:cs typeface="Calibri"/>
                <a:sym typeface="Calibri"/>
              </a:rPr>
              <a:t>Ενιαία Ψηφιακή Αγορά - Ευρωπαϊκή Επιτροπή </a:t>
            </a:r>
            <a:endParaRPr lang="el-GR" sz="28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99369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a:t>
            </a:r>
            <a:endParaRPr lang="el-GR" dirty="0"/>
          </a:p>
        </p:txBody>
      </p:sp>
      <p:sp>
        <p:nvSpPr>
          <p:cNvPr id="3" name="Θέση περιεχομένου 2"/>
          <p:cNvSpPr>
            <a:spLocks noGrp="1"/>
          </p:cNvSpPr>
          <p:nvPr>
            <p:ph idx="1"/>
          </p:nvPr>
        </p:nvSpPr>
        <p:spPr/>
        <p:txBody>
          <a:bodyPr/>
          <a:lstStyle/>
          <a:p>
            <a:r>
              <a:rPr lang="el-GR" dirty="0" err="1" smtClean="0"/>
              <a:t>Εστονία</a:t>
            </a:r>
            <a:r>
              <a:rPr lang="el-GR" dirty="0" smtClean="0"/>
              <a:t>, το πλαίσιο </a:t>
            </a:r>
            <a:r>
              <a:rPr lang="en-US" dirty="0" smtClean="0"/>
              <a:t>X-Road </a:t>
            </a:r>
            <a:r>
              <a:rPr lang="el-GR" dirty="0" smtClean="0"/>
              <a:t>διασυνδέει </a:t>
            </a:r>
            <a:r>
              <a:rPr lang="en-US" dirty="0" smtClean="0"/>
              <a:t>170 </a:t>
            </a:r>
            <a:r>
              <a:rPr lang="el-GR" dirty="0" smtClean="0"/>
              <a:t>βάσεις δεδομένων και επιτρέπει την ηλεκτρονική παροχή </a:t>
            </a:r>
            <a:r>
              <a:rPr lang="en-US" dirty="0" smtClean="0"/>
              <a:t>2000 </a:t>
            </a:r>
            <a:r>
              <a:rPr lang="el-GR" dirty="0" smtClean="0"/>
              <a:t>υπηρεσιών από πάνω από </a:t>
            </a:r>
            <a:r>
              <a:rPr lang="en-US" dirty="0" smtClean="0"/>
              <a:t>900 </a:t>
            </a:r>
            <a:r>
              <a:rPr lang="el-GR" dirty="0" smtClean="0"/>
              <a:t>οργανισμούς (99% των υπηρεσιών παρέχονται ηλεκτρονικά)</a:t>
            </a:r>
            <a:r>
              <a:rPr lang="en-US" dirty="0" smtClean="0"/>
              <a:t>. </a:t>
            </a:r>
            <a:endParaRPr lang="el-GR" dirty="0" smtClean="0"/>
          </a:p>
          <a:p>
            <a:r>
              <a:rPr lang="el-GR" dirty="0" smtClean="0"/>
              <a:t>Βέλγιο, πλατφόρμα </a:t>
            </a:r>
            <a:r>
              <a:rPr lang="en-US" dirty="0" smtClean="0"/>
              <a:t>MAGDA</a:t>
            </a:r>
            <a:r>
              <a:rPr lang="el-GR" dirty="0" smtClean="0"/>
              <a:t> (</a:t>
            </a:r>
            <a:r>
              <a:rPr lang="en-US" dirty="0"/>
              <a:t>Maximum Data Sharing between </a:t>
            </a:r>
            <a:r>
              <a:rPr lang="en-US" dirty="0" smtClean="0"/>
              <a:t>Agencies</a:t>
            </a:r>
            <a:r>
              <a:rPr lang="el-GR" dirty="0" smtClean="0"/>
              <a:t>)</a:t>
            </a:r>
            <a:r>
              <a:rPr lang="en-US" dirty="0" smtClean="0"/>
              <a:t> </a:t>
            </a:r>
            <a:r>
              <a:rPr lang="el-GR" dirty="0" smtClean="0"/>
              <a:t>η οποία επιτρέπει στους δημόσιους φορείς να ανταλλάσσουν δεδομένα από αυθεντικές πηγές και υποστηρίζουν την αρχή </a:t>
            </a:r>
            <a:r>
              <a:rPr lang="en-US" dirty="0" smtClean="0"/>
              <a:t>once-only </a:t>
            </a:r>
            <a:r>
              <a:rPr lang="el-GR" dirty="0" smtClean="0"/>
              <a:t>ελαχιστοποιώντας την ανάγκη επαφής με τους πολίτες</a:t>
            </a:r>
            <a:endParaRPr lang="en-US" dirty="0" smtClean="0"/>
          </a:p>
          <a:p>
            <a:r>
              <a:rPr lang="en-US" dirty="0">
                <a:hlinkClick r:id="rId2"/>
              </a:rPr>
              <a:t>https://</a:t>
            </a:r>
            <a:r>
              <a:rPr lang="en-US" dirty="0" smtClean="0">
                <a:hlinkClick r:id="rId2"/>
              </a:rPr>
              <a:t>ec.europa.eu/digital-single-market/en/open-government</a:t>
            </a:r>
            <a:r>
              <a:rPr lang="en-US" dirty="0" smtClean="0"/>
              <a:t> </a:t>
            </a:r>
            <a:endParaRPr lang="el-GR" dirty="0"/>
          </a:p>
        </p:txBody>
      </p:sp>
    </p:spTree>
    <p:extLst>
      <p:ext uri="{BB962C8B-B14F-4D97-AF65-F5344CB8AC3E}">
        <p14:creationId xmlns:p14="http://schemas.microsoft.com/office/powerpoint/2010/main" val="2799513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0187" y="995703"/>
            <a:ext cx="8298600" cy="4772700"/>
          </a:xfrm>
          <a:prstGeom prst="rect">
            <a:avLst/>
          </a:prstGeom>
          <a:noFill/>
          <a:ln>
            <a:noFill/>
          </a:ln>
        </p:spPr>
        <p:txBody>
          <a:bodyPr spcFirstLastPara="1" wrap="square" lIns="0" tIns="45700" rIns="0" bIns="45700" anchor="t" anchorCtr="0">
            <a:noAutofit/>
          </a:bodyPr>
          <a:lstStyle/>
          <a:p>
            <a:pPr marL="285750" indent="-285750" algn="just">
              <a:lnSpc>
                <a:spcPct val="150000"/>
              </a:lnSpc>
              <a:spcBef>
                <a:spcPts val="0"/>
              </a:spcBef>
              <a:buSzPts val="1800"/>
              <a:buFont typeface="Arial" panose="020B0604020202020204" pitchFamily="34" charset="0"/>
              <a:buChar char="•"/>
            </a:pPr>
            <a:r>
              <a:rPr lang="el-GR" sz="1800" b="0" i="0" u="none" strike="noStrike" cap="none" dirty="0" smtClean="0">
                <a:solidFill>
                  <a:schemeClr val="dk2"/>
                </a:solidFill>
                <a:latin typeface="Calibri"/>
                <a:ea typeface="Calibri"/>
                <a:cs typeface="Calibri"/>
                <a:sym typeface="Calibri"/>
              </a:rPr>
              <a:t>Απρόσκοπτη </a:t>
            </a:r>
            <a:r>
              <a:rPr lang="el-GR" sz="1800" b="0" i="0" u="none" strike="noStrike" cap="none" dirty="0">
                <a:solidFill>
                  <a:schemeClr val="dk2"/>
                </a:solidFill>
                <a:latin typeface="Calibri"/>
                <a:ea typeface="Calibri"/>
                <a:cs typeface="Calibri"/>
                <a:sym typeface="Calibri"/>
              </a:rPr>
              <a:t>ροή δεδομένων προσωπικού χαρακτήρα με ταυτόχρονη </a:t>
            </a:r>
            <a:r>
              <a:rPr lang="el-GR" sz="1800" b="1" i="0" u="none" strike="noStrike" cap="none" dirty="0">
                <a:solidFill>
                  <a:schemeClr val="dk2"/>
                </a:solidFill>
                <a:sym typeface="Calibri"/>
              </a:rPr>
              <a:t>προστασία του υποκειμένου επεξεργασίας δεδομένων προσωπικού χαρακτήρα</a:t>
            </a:r>
            <a:endParaRPr b="1" dirty="0"/>
          </a:p>
          <a:p>
            <a:pPr marL="285750" indent="-285750" algn="just">
              <a:lnSpc>
                <a:spcPct val="150000"/>
              </a:lnSpc>
              <a:spcBef>
                <a:spcPts val="676"/>
              </a:spcBef>
              <a:buSzPts val="1800"/>
              <a:buFont typeface="Arial" panose="020B0604020202020204" pitchFamily="34" charset="0"/>
              <a:buChar char="•"/>
            </a:pPr>
            <a:r>
              <a:rPr lang="el-GR" sz="1800" b="0" i="0" u="none" strike="noStrike" cap="none" dirty="0">
                <a:solidFill>
                  <a:schemeClr val="dk2"/>
                </a:solidFill>
                <a:latin typeface="Calibri"/>
                <a:ea typeface="Calibri"/>
                <a:cs typeface="Calibri"/>
                <a:sym typeface="Calibri"/>
              </a:rPr>
              <a:t>Έχει άμεση εφαρμογή στα Κράτη Μέλη από τον Μάρτιο του 2018, αλλά απαιτεί νομοθετικές προσαρμογές</a:t>
            </a:r>
            <a:endParaRPr dirty="0"/>
          </a:p>
          <a:p>
            <a:pPr marL="285750" indent="-285750" algn="just">
              <a:lnSpc>
                <a:spcPct val="150000"/>
              </a:lnSpc>
              <a:spcBef>
                <a:spcPts val="676"/>
              </a:spcBef>
              <a:buSzPts val="1800"/>
              <a:buFont typeface="Arial" panose="020B0604020202020204" pitchFamily="34" charset="0"/>
              <a:buChar char="•"/>
            </a:pPr>
            <a:r>
              <a:rPr lang="el-GR" sz="1800" b="0" i="0" u="none" strike="noStrike" cap="none" dirty="0">
                <a:solidFill>
                  <a:schemeClr val="dk2"/>
                </a:solidFill>
                <a:latin typeface="Calibri"/>
                <a:ea typeface="Calibri"/>
                <a:cs typeface="Calibri"/>
                <a:sym typeface="Calibri"/>
              </a:rPr>
              <a:t>Περιλαμβάνει τη δημιουργία:</a:t>
            </a:r>
            <a:endParaRPr dirty="0"/>
          </a:p>
          <a:p>
            <a:pPr marL="514262" marR="0" lvl="1" indent="-215463" algn="just" rtl="0">
              <a:lnSpc>
                <a:spcPct val="150000"/>
              </a:lnSpc>
              <a:spcBef>
                <a:spcPts val="394"/>
              </a:spcBef>
              <a:spcAft>
                <a:spcPts val="0"/>
              </a:spcAft>
              <a:buClr>
                <a:schemeClr val="dk2"/>
              </a:buClr>
              <a:buSzPts val="1400"/>
              <a:buFont typeface="Source Sans Pro"/>
              <a:buChar char="–"/>
            </a:pPr>
            <a:r>
              <a:rPr lang="el-GR" sz="1400" b="0" i="1" u="none" strike="noStrike" cap="none" dirty="0" err="1">
                <a:solidFill>
                  <a:schemeClr val="dk2"/>
                </a:solidFill>
                <a:latin typeface="Calibri"/>
                <a:ea typeface="Calibri"/>
                <a:cs typeface="Calibri"/>
                <a:sym typeface="Calibri"/>
              </a:rPr>
              <a:t>Data</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Protection</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Officers</a:t>
            </a:r>
            <a:endParaRPr dirty="0"/>
          </a:p>
          <a:p>
            <a:pPr marL="514262" marR="0" lvl="1" indent="-215463" algn="just" rtl="0">
              <a:lnSpc>
                <a:spcPct val="150000"/>
              </a:lnSpc>
              <a:spcBef>
                <a:spcPts val="394"/>
              </a:spcBef>
              <a:spcAft>
                <a:spcPts val="0"/>
              </a:spcAft>
              <a:buClr>
                <a:schemeClr val="dk2"/>
              </a:buClr>
              <a:buSzPts val="1400"/>
              <a:buFont typeface="Source Sans Pro"/>
              <a:buChar char="–"/>
            </a:pPr>
            <a:r>
              <a:rPr lang="el-GR" sz="1400" b="0" i="1" u="none" strike="noStrike" cap="none" dirty="0" err="1">
                <a:solidFill>
                  <a:schemeClr val="dk2"/>
                </a:solidFill>
                <a:latin typeface="Calibri"/>
                <a:ea typeface="Calibri"/>
                <a:cs typeface="Calibri"/>
                <a:sym typeface="Calibri"/>
              </a:rPr>
              <a:t>Data</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Protection</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Impact</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Assessments</a:t>
            </a:r>
            <a:endParaRPr dirty="0"/>
          </a:p>
          <a:p>
            <a:pPr marL="514262" marR="0" lvl="1" indent="-215463" algn="just" rtl="0">
              <a:lnSpc>
                <a:spcPct val="150000"/>
              </a:lnSpc>
              <a:spcBef>
                <a:spcPts val="394"/>
              </a:spcBef>
              <a:spcAft>
                <a:spcPts val="0"/>
              </a:spcAft>
              <a:buClr>
                <a:schemeClr val="dk2"/>
              </a:buClr>
              <a:buSzPts val="1400"/>
              <a:buFont typeface="Source Sans Pro"/>
              <a:buChar char="–"/>
            </a:pPr>
            <a:r>
              <a:rPr lang="el-GR" sz="1400" b="0" i="1" u="none" strike="noStrike" cap="none" dirty="0" err="1">
                <a:solidFill>
                  <a:schemeClr val="dk2"/>
                </a:solidFill>
                <a:latin typeface="Calibri"/>
                <a:ea typeface="Calibri"/>
                <a:cs typeface="Calibri"/>
                <a:sym typeface="Calibri"/>
              </a:rPr>
              <a:t>Data</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Management</a:t>
            </a:r>
            <a:r>
              <a:rPr lang="el-GR" sz="1400" b="0" i="1" u="none" strike="noStrike" cap="none" dirty="0">
                <a:solidFill>
                  <a:schemeClr val="dk2"/>
                </a:solidFill>
                <a:latin typeface="Calibri"/>
                <a:ea typeface="Calibri"/>
                <a:cs typeface="Calibri"/>
                <a:sym typeface="Calibri"/>
              </a:rPr>
              <a:t> </a:t>
            </a:r>
            <a:r>
              <a:rPr lang="el-GR" sz="1400" b="0" i="1" u="none" strike="noStrike" cap="none" dirty="0" err="1">
                <a:solidFill>
                  <a:schemeClr val="dk2"/>
                </a:solidFill>
                <a:latin typeface="Calibri"/>
                <a:ea typeface="Calibri"/>
                <a:cs typeface="Calibri"/>
                <a:sym typeface="Calibri"/>
              </a:rPr>
              <a:t>Plans</a:t>
            </a:r>
            <a:endParaRPr dirty="0"/>
          </a:p>
          <a:p>
            <a:pPr marL="285750" marR="0" lvl="0" indent="-285750" algn="just" rtl="0">
              <a:lnSpc>
                <a:spcPct val="150000"/>
              </a:lnSpc>
              <a:spcBef>
                <a:spcPts val="676"/>
              </a:spcBef>
              <a:spcAft>
                <a:spcPts val="0"/>
              </a:spcAft>
              <a:buClr>
                <a:schemeClr val="dk2"/>
              </a:buClr>
              <a:buSzPts val="1800"/>
              <a:buFont typeface="Arial" panose="020B0604020202020204" pitchFamily="34" charset="0"/>
              <a:buChar char="•"/>
            </a:pPr>
            <a:r>
              <a:rPr lang="el-GR" sz="1800" b="0" i="0" u="none" strike="noStrike" cap="none" dirty="0">
                <a:solidFill>
                  <a:schemeClr val="dk2"/>
                </a:solidFill>
                <a:latin typeface="Calibri"/>
                <a:ea typeface="Calibri"/>
                <a:cs typeface="Calibri"/>
                <a:sym typeface="Calibri"/>
              </a:rPr>
              <a:t>Εισάγει τις Αρχές του </a:t>
            </a:r>
            <a:r>
              <a:rPr lang="el-GR" sz="1800" b="0" i="0" u="none" strike="noStrike" cap="none" dirty="0" err="1">
                <a:solidFill>
                  <a:schemeClr val="dk2"/>
                </a:solidFill>
                <a:latin typeface="Calibri"/>
                <a:ea typeface="Calibri"/>
                <a:cs typeface="Calibri"/>
                <a:sym typeface="Calibri"/>
              </a:rPr>
              <a:t>Privacy</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by</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Design</a:t>
            </a:r>
            <a:r>
              <a:rPr lang="el-GR" sz="1800" b="0" i="0" u="none" strike="noStrike" cap="none" dirty="0">
                <a:solidFill>
                  <a:schemeClr val="dk2"/>
                </a:solidFill>
                <a:latin typeface="Calibri"/>
                <a:ea typeface="Calibri"/>
                <a:cs typeface="Calibri"/>
                <a:sym typeface="Calibri"/>
              </a:rPr>
              <a:t> &amp; </a:t>
            </a:r>
            <a:r>
              <a:rPr lang="el-GR" sz="1800" b="0" i="0" u="none" strike="noStrike" cap="none" dirty="0" err="1">
                <a:solidFill>
                  <a:schemeClr val="dk2"/>
                </a:solidFill>
                <a:latin typeface="Calibri"/>
                <a:ea typeface="Calibri"/>
                <a:cs typeface="Calibri"/>
                <a:sym typeface="Calibri"/>
              </a:rPr>
              <a:t>Privacy</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by</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Default</a:t>
            </a:r>
            <a:r>
              <a:rPr lang="el-GR" sz="1800" b="0" i="0" u="none" strike="noStrike" cap="none" dirty="0">
                <a:solidFill>
                  <a:schemeClr val="dk2"/>
                </a:solidFill>
                <a:latin typeface="Calibri"/>
                <a:ea typeface="Calibri"/>
                <a:cs typeface="Calibri"/>
                <a:sym typeface="Calibri"/>
              </a:rPr>
              <a:t> &amp; </a:t>
            </a:r>
            <a:r>
              <a:rPr lang="el-GR" sz="1800" b="0" i="0" u="none" strike="noStrike" cap="none" dirty="0" err="1">
                <a:solidFill>
                  <a:schemeClr val="dk2"/>
                </a:solidFill>
                <a:latin typeface="Calibri"/>
                <a:ea typeface="Calibri"/>
                <a:cs typeface="Calibri"/>
                <a:sym typeface="Calibri"/>
              </a:rPr>
              <a:t>Right</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to</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be</a:t>
            </a:r>
            <a:r>
              <a:rPr lang="el-GR" sz="1800" b="0" i="0" u="none" strike="noStrike" cap="none" dirty="0">
                <a:solidFill>
                  <a:schemeClr val="dk2"/>
                </a:solidFill>
                <a:latin typeface="Calibri"/>
                <a:ea typeface="Calibri"/>
                <a:cs typeface="Calibri"/>
                <a:sym typeface="Calibri"/>
              </a:rPr>
              <a:t> </a:t>
            </a:r>
            <a:r>
              <a:rPr lang="el-GR" sz="1800" b="0" i="0" u="none" strike="noStrike" cap="none" dirty="0" err="1">
                <a:solidFill>
                  <a:schemeClr val="dk2"/>
                </a:solidFill>
                <a:latin typeface="Calibri"/>
                <a:ea typeface="Calibri"/>
                <a:cs typeface="Calibri"/>
                <a:sym typeface="Calibri"/>
              </a:rPr>
              <a:t>forgotten</a:t>
            </a:r>
            <a:endParaRPr dirty="0"/>
          </a:p>
          <a:p>
            <a:pPr marL="285750" marR="0" lvl="0" indent="-285750" algn="just" rtl="0">
              <a:lnSpc>
                <a:spcPct val="150000"/>
              </a:lnSpc>
              <a:spcBef>
                <a:spcPts val="676"/>
              </a:spcBef>
              <a:spcAft>
                <a:spcPts val="0"/>
              </a:spcAft>
              <a:buClr>
                <a:schemeClr val="dk2"/>
              </a:buClr>
              <a:buSzPts val="1800"/>
              <a:buFont typeface="Arial" panose="020B0604020202020204" pitchFamily="34" charset="0"/>
              <a:buChar char="•"/>
            </a:pPr>
            <a:r>
              <a:rPr lang="el-GR" sz="1800" b="0" i="0" u="none" strike="noStrike" cap="none" dirty="0" smtClean="0">
                <a:solidFill>
                  <a:schemeClr val="dk2"/>
                </a:solidFill>
                <a:latin typeface="Calibri"/>
                <a:ea typeface="Calibri"/>
                <a:cs typeface="Calibri"/>
                <a:sym typeface="Calibri"/>
              </a:rPr>
              <a:t>Βασικό </a:t>
            </a:r>
            <a:r>
              <a:rPr lang="el-GR" sz="1800" b="0" i="0" u="none" strike="noStrike" cap="none" dirty="0">
                <a:solidFill>
                  <a:schemeClr val="dk2"/>
                </a:solidFill>
                <a:latin typeface="Calibri"/>
                <a:ea typeface="Calibri"/>
                <a:cs typeface="Calibri"/>
                <a:sym typeface="Calibri"/>
              </a:rPr>
              <a:t>κείμενο: Γενικός Κανονισμός  </a:t>
            </a:r>
            <a:r>
              <a:rPr lang="el-GR" sz="1400" b="0" i="0" u="sng" strike="noStrike" cap="none" dirty="0">
                <a:solidFill>
                  <a:schemeClr val="hlink"/>
                </a:solidFill>
                <a:latin typeface="Calibri"/>
                <a:ea typeface="Calibri"/>
                <a:cs typeface="Calibri"/>
                <a:sym typeface="Calibri"/>
                <a:hlinkClick r:id="rId3"/>
              </a:rPr>
              <a:t>https://www.eugdpr.org/the-regulation.html</a:t>
            </a:r>
            <a:r>
              <a:rPr lang="el-GR" sz="1400" b="0" i="0" u="none" strike="noStrike" cap="none" dirty="0">
                <a:solidFill>
                  <a:schemeClr val="dk2"/>
                </a:solidFill>
                <a:latin typeface="Calibri"/>
                <a:ea typeface="Calibri"/>
                <a:cs typeface="Calibri"/>
                <a:sym typeface="Calibri"/>
              </a:rPr>
              <a:t> </a:t>
            </a:r>
            <a:endParaRPr sz="1400" b="0" i="0" u="none" strike="noStrike" cap="none" dirty="0">
              <a:solidFill>
                <a:schemeClr val="dk2"/>
              </a:solidFill>
              <a:latin typeface="Calibri"/>
              <a:ea typeface="Calibri"/>
              <a:cs typeface="Calibri"/>
              <a:sym typeface="Calibri"/>
            </a:endParaRPr>
          </a:p>
        </p:txBody>
      </p:sp>
      <p:sp>
        <p:nvSpPr>
          <p:cNvPr id="485" name="Shape 485"/>
          <p:cNvSpPr txBox="1">
            <a:spLocks noGrp="1"/>
          </p:cNvSpPr>
          <p:nvPr>
            <p:ph type="title"/>
          </p:nvPr>
        </p:nvSpPr>
        <p:spPr>
          <a:xfrm>
            <a:off x="1581453" y="68517"/>
            <a:ext cx="5981100" cy="756900"/>
          </a:xfrm>
          <a:prstGeom prst="rect">
            <a:avLst/>
          </a:prstGeom>
          <a:noFill/>
          <a:ln>
            <a:noFill/>
          </a:ln>
        </p:spPr>
        <p:txBody>
          <a:bodyPr spcFirstLastPara="1" wrap="square" lIns="91425" tIns="45700" rIns="91425" bIns="45700" anchor="t" anchorCtr="0">
            <a:noAutofit/>
          </a:bodyPr>
          <a:lstStyle/>
          <a:p>
            <a:pPr marL="0" marR="0" lvl="0" indent="0" rtl="0">
              <a:lnSpc>
                <a:spcPct val="89000"/>
              </a:lnSpc>
              <a:spcBef>
                <a:spcPts val="0"/>
              </a:spcBef>
              <a:spcAft>
                <a:spcPts val="0"/>
              </a:spcAft>
              <a:buNone/>
            </a:pPr>
            <a:r>
              <a:rPr lang="el-GR" sz="2400" b="1" i="0" u="none" strike="noStrike" cap="none" dirty="0" smtClean="0">
                <a:solidFill>
                  <a:schemeClr val="dk2"/>
                </a:solidFill>
                <a:latin typeface="Source Sans Pro"/>
                <a:ea typeface="Source Sans Pro"/>
                <a:cs typeface="Source Sans Pro"/>
                <a:sym typeface="Source Sans Pro"/>
              </a:rPr>
              <a:t>Προστασία </a:t>
            </a:r>
            <a:r>
              <a:rPr lang="el-GR" sz="2400" b="1" i="0" u="none" strike="noStrike" cap="none" dirty="0">
                <a:solidFill>
                  <a:schemeClr val="dk2"/>
                </a:solidFill>
                <a:latin typeface="Source Sans Pro"/>
                <a:ea typeface="Source Sans Pro"/>
                <a:cs typeface="Source Sans Pro"/>
                <a:sym typeface="Source Sans Pro"/>
              </a:rPr>
              <a:t>Δεδομένων Προσωπικού Χαρακτήρα (GDPR)</a:t>
            </a:r>
            <a:endParaRPr sz="2400" b="1" i="0" u="none" strike="noStrike" cap="none" dirty="0">
              <a:solidFill>
                <a:schemeClr val="dk2"/>
              </a:solidFill>
              <a:latin typeface="Source Sans Pro"/>
              <a:ea typeface="Source Sans Pro"/>
              <a:cs typeface="Source Sans Pro"/>
              <a:sym typeface="Source Sans Pro"/>
            </a:endParaRPr>
          </a:p>
        </p:txBody>
      </p:sp>
      <p:sp>
        <p:nvSpPr>
          <p:cNvPr id="486" name="Shape 486"/>
          <p:cNvSpPr txBox="1">
            <a:spLocks noGrp="1"/>
          </p:cNvSpPr>
          <p:nvPr>
            <p:ph type="sldNum" idx="12"/>
          </p:nvPr>
        </p:nvSpPr>
        <p:spPr>
          <a:xfrm>
            <a:off x="6846069"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l-GR" sz="1200" b="0" i="0" u="none" strike="noStrike" cap="none">
                <a:solidFill>
                  <a:srgbClr val="888888"/>
                </a:solidFill>
                <a:latin typeface="Source Sans Pro"/>
                <a:ea typeface="Source Sans Pro"/>
                <a:cs typeface="Source Sans Pro"/>
                <a:sym typeface="Source Sans Pro"/>
              </a:rPr>
              <a:t>19</a:t>
            </a:fld>
            <a:endParaRPr sz="1200" b="0" i="0" u="none" strike="noStrike" cap="none">
              <a:solidFill>
                <a:srgbClr val="88888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56084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2" y="373976"/>
            <a:ext cx="6031890" cy="994631"/>
          </a:xfrm>
        </p:spPr>
        <p:txBody>
          <a:bodyPr/>
          <a:lstStyle/>
          <a:p>
            <a:r>
              <a:rPr lang="el-GR" dirty="0" smtClean="0"/>
              <a:t>Περιεχόμενα </a:t>
            </a:r>
            <a:endParaRPr lang="en-US" dirty="0"/>
          </a:p>
        </p:txBody>
      </p:sp>
      <p:sp>
        <p:nvSpPr>
          <p:cNvPr id="3" name="Content Placeholder 2"/>
          <p:cNvSpPr>
            <a:spLocks noGrp="1"/>
          </p:cNvSpPr>
          <p:nvPr>
            <p:ph idx="1"/>
          </p:nvPr>
        </p:nvSpPr>
        <p:spPr>
          <a:xfrm>
            <a:off x="915691" y="1239154"/>
            <a:ext cx="7488832" cy="4242467"/>
          </a:xfrm>
        </p:spPr>
        <p:txBody>
          <a:bodyPr/>
          <a:lstStyle/>
          <a:p>
            <a:pPr>
              <a:buFontTx/>
              <a:buChar char="-"/>
            </a:pPr>
            <a:r>
              <a:rPr lang="el-GR" dirty="0" smtClean="0"/>
              <a:t>Αρχές κι επίπεδα εφαρμογής ανοικτής διακυβέρνησης </a:t>
            </a:r>
            <a:endParaRPr lang="en-US" dirty="0" smtClean="0"/>
          </a:p>
          <a:p>
            <a:pPr>
              <a:buFontTx/>
              <a:buChar char="-"/>
            </a:pPr>
            <a:r>
              <a:rPr lang="el-GR" dirty="0" smtClean="0"/>
              <a:t>Ευρωπαϊκές πρωτοβουλίες</a:t>
            </a:r>
          </a:p>
          <a:p>
            <a:pPr lvl="1"/>
            <a:r>
              <a:rPr lang="el-GR" dirty="0"/>
              <a:t>Δημόσια Ανοικτά δεδομένα</a:t>
            </a:r>
          </a:p>
          <a:p>
            <a:pPr lvl="1"/>
            <a:r>
              <a:rPr lang="en-US" dirty="0" err="1"/>
              <a:t>eGov</a:t>
            </a:r>
            <a:r>
              <a:rPr lang="en-US" dirty="0"/>
              <a:t> 2020 </a:t>
            </a:r>
            <a:r>
              <a:rPr lang="el-GR" dirty="0" smtClean="0"/>
              <a:t> και  απρόσκοπτη </a:t>
            </a:r>
            <a:r>
              <a:rPr lang="el-GR" dirty="0"/>
              <a:t>ροή δεδομένων</a:t>
            </a:r>
          </a:p>
          <a:p>
            <a:pPr lvl="1"/>
            <a:r>
              <a:rPr lang="el-GR" dirty="0"/>
              <a:t>Κανονισμός </a:t>
            </a:r>
            <a:r>
              <a:rPr lang="el-GR" dirty="0" smtClean="0"/>
              <a:t>προσωπικών δεδομένων </a:t>
            </a:r>
            <a:endParaRPr lang="el-GR" dirty="0"/>
          </a:p>
          <a:p>
            <a:pPr lvl="1"/>
            <a:r>
              <a:rPr lang="el-GR" dirty="0" smtClean="0"/>
              <a:t>Πνευματική Ιδιοκτησία</a:t>
            </a:r>
            <a:r>
              <a:rPr lang="en-US" dirty="0" smtClean="0"/>
              <a:t> </a:t>
            </a:r>
            <a:r>
              <a:rPr lang="el-GR" dirty="0" smtClean="0"/>
              <a:t> και Πολιτιστικά </a:t>
            </a:r>
            <a:r>
              <a:rPr lang="el-GR" dirty="0"/>
              <a:t>Δεδομένα</a:t>
            </a:r>
          </a:p>
          <a:p>
            <a:pPr lvl="1"/>
            <a:r>
              <a:rPr lang="el-GR" dirty="0"/>
              <a:t>Πολιτικές Υποδομών και Ευρωπαϊκό Νέφος Ανοικτής Επιστήμης</a:t>
            </a:r>
          </a:p>
          <a:p>
            <a:pPr>
              <a:buFontTx/>
              <a:buChar char="-"/>
            </a:pPr>
            <a:r>
              <a:rPr lang="el-GR" dirty="0" smtClean="0"/>
              <a:t>Διεθνείς πρωτοβουλίες </a:t>
            </a:r>
          </a:p>
          <a:p>
            <a:pPr lvl="1">
              <a:buFontTx/>
              <a:buChar char="-"/>
            </a:pPr>
            <a:r>
              <a:rPr lang="el-GR" dirty="0" smtClean="0"/>
              <a:t>Συμμαχία για την Ανοικτή διακυβέρνηση </a:t>
            </a:r>
          </a:p>
          <a:p>
            <a:pPr lvl="1">
              <a:buFontTx/>
              <a:buChar char="-"/>
            </a:pPr>
            <a:r>
              <a:rPr lang="el-GR" dirty="0" smtClean="0"/>
              <a:t>ΟΟΣΑ, Παγκόσμια Τράπεζα </a:t>
            </a:r>
          </a:p>
          <a:p>
            <a:pPr lvl="1">
              <a:buFontTx/>
              <a:buChar char="-"/>
            </a:pPr>
            <a:r>
              <a:rPr lang="el-GR" dirty="0" smtClean="0"/>
              <a:t>Ανοικτός προϋπολογισμός </a:t>
            </a:r>
            <a:endParaRPr lang="el-GR" dirty="0"/>
          </a:p>
        </p:txBody>
      </p:sp>
      <p:sp>
        <p:nvSpPr>
          <p:cNvPr id="4" name="Slide Number Placeholder 3"/>
          <p:cNvSpPr>
            <a:spLocks noGrp="1"/>
          </p:cNvSpPr>
          <p:nvPr>
            <p:ph type="sldNum" sz="quarter" idx="12"/>
          </p:nvPr>
        </p:nvSpPr>
        <p:spPr/>
        <p:txBody>
          <a:bodyPr/>
          <a:lstStyle/>
          <a:p>
            <a:fld id="{8AD82645-2CA8-4781-85DC-D14D0DE4C8E7}" type="slidenum">
              <a:rPr lang="en-US" smtClean="0"/>
              <a:t>2</a:t>
            </a:fld>
            <a:endParaRPr lang="en-US" dirty="0"/>
          </a:p>
        </p:txBody>
      </p:sp>
    </p:spTree>
    <p:extLst>
      <p:ext uri="{BB962C8B-B14F-4D97-AF65-F5344CB8AC3E}">
        <p14:creationId xmlns:p14="http://schemas.microsoft.com/office/powerpoint/2010/main" val="1149423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a:t>Περισσότερα μέσα </a:t>
            </a:r>
            <a:r>
              <a:rPr lang="el-GR" dirty="0" smtClean="0"/>
              <a:t>επιβολής </a:t>
            </a:r>
            <a:r>
              <a:rPr lang="en-US" dirty="0" smtClean="0"/>
              <a:t>(</a:t>
            </a:r>
            <a:r>
              <a:rPr lang="el-GR" dirty="0" smtClean="0"/>
              <a:t>υψηλά πρόστιμα </a:t>
            </a:r>
            <a:r>
              <a:rPr lang="en-US" dirty="0" smtClean="0"/>
              <a:t>)</a:t>
            </a:r>
            <a:endParaRPr lang="el-GR" dirty="0" smtClean="0"/>
          </a:p>
          <a:p>
            <a:r>
              <a:rPr lang="el-GR" dirty="0" smtClean="0"/>
              <a:t>Αυξημένη </a:t>
            </a:r>
            <a:r>
              <a:rPr lang="el-GR" dirty="0"/>
              <a:t>υποχρέωση </a:t>
            </a:r>
            <a:r>
              <a:rPr lang="el-GR" dirty="0" smtClean="0"/>
              <a:t>λογοδοσίας για τις διαδικασίες προστασίας των προσωπικών δεδομένων.</a:t>
            </a:r>
          </a:p>
          <a:p>
            <a:pPr lvl="1"/>
            <a:r>
              <a:rPr lang="el-GR" dirty="0" smtClean="0"/>
              <a:t>Αντί για την απόκτηση </a:t>
            </a:r>
            <a:r>
              <a:rPr lang="el-GR" dirty="0"/>
              <a:t>τυπικής άδειας </a:t>
            </a:r>
            <a:r>
              <a:rPr lang="el-GR" dirty="0" smtClean="0"/>
              <a:t>πρόσβασης αξιολογούνται οι διαδικασίες.</a:t>
            </a:r>
            <a:endParaRPr lang="el-GR" dirty="0"/>
          </a:p>
          <a:p>
            <a:r>
              <a:rPr lang="el-GR" dirty="0" smtClean="0"/>
              <a:t>Προστασία </a:t>
            </a:r>
            <a:r>
              <a:rPr lang="el-GR" dirty="0"/>
              <a:t>της </a:t>
            </a:r>
            <a:r>
              <a:rPr lang="el-GR" dirty="0" err="1"/>
              <a:t>ιδιωτικότητας</a:t>
            </a:r>
            <a:r>
              <a:rPr lang="el-GR" dirty="0"/>
              <a:t> </a:t>
            </a:r>
            <a:r>
              <a:rPr lang="el-GR" dirty="0" smtClean="0"/>
              <a:t>από </a:t>
            </a:r>
            <a:r>
              <a:rPr lang="el-GR" dirty="0"/>
              <a:t>το </a:t>
            </a:r>
            <a:r>
              <a:rPr lang="el-GR" dirty="0" smtClean="0"/>
              <a:t>σχεδιασμό των συστημάτων </a:t>
            </a:r>
            <a:r>
              <a:rPr lang="en-US" dirty="0" smtClean="0"/>
              <a:t>(privacy by design) </a:t>
            </a:r>
            <a:r>
              <a:rPr lang="el-GR" dirty="0" smtClean="0"/>
              <a:t> </a:t>
            </a:r>
          </a:p>
          <a:p>
            <a:pPr lvl="1"/>
            <a:r>
              <a:rPr lang="el-GR" dirty="0" smtClean="0"/>
              <a:t>Με χαρτογράφηση </a:t>
            </a:r>
            <a:r>
              <a:rPr lang="el-GR" dirty="0"/>
              <a:t>της ροής των δεδομένων </a:t>
            </a:r>
            <a:r>
              <a:rPr lang="el-GR" dirty="0" smtClean="0"/>
              <a:t>στο </a:t>
            </a:r>
            <a:r>
              <a:rPr lang="el-GR" dirty="0"/>
              <a:t>σύνολο του </a:t>
            </a:r>
            <a:r>
              <a:rPr lang="el-GR" dirty="0" smtClean="0"/>
              <a:t>οργανισμού</a:t>
            </a:r>
          </a:p>
          <a:p>
            <a:r>
              <a:rPr lang="el-GR" dirty="0" smtClean="0"/>
              <a:t>Δίνει προβάδισμα </a:t>
            </a:r>
            <a:r>
              <a:rPr lang="el-GR" dirty="0"/>
              <a:t>στο </a:t>
            </a:r>
            <a:r>
              <a:rPr lang="el-GR" dirty="0" smtClean="0"/>
              <a:t>άτομο, με δυνατότητα μεταφοράς του συνόλου των </a:t>
            </a:r>
            <a:r>
              <a:rPr lang="el-GR" dirty="0"/>
              <a:t>δεδομένων </a:t>
            </a:r>
            <a:endParaRPr lang="el-GR" dirty="0" smtClean="0"/>
          </a:p>
          <a:p>
            <a:pPr lvl="1"/>
            <a:r>
              <a:rPr lang="el-GR" dirty="0" smtClean="0"/>
              <a:t>Οι </a:t>
            </a:r>
            <a:r>
              <a:rPr lang="el-GR" dirty="0"/>
              <a:t>καταναλωτές έχουν ήδη τη δυνατότητα να ζητήσουν την διαγραφή των προσωπικών τους στοιχείων</a:t>
            </a:r>
            <a:r>
              <a:rPr lang="el-GR" dirty="0" smtClean="0"/>
              <a:t>, το </a:t>
            </a:r>
            <a:r>
              <a:rPr lang="el-GR" dirty="0"/>
              <a:t>GDPR ενισχύει </a:t>
            </a:r>
            <a:r>
              <a:rPr lang="el-GR" dirty="0" smtClean="0"/>
              <a:t>το </a:t>
            </a:r>
            <a:r>
              <a:rPr lang="el-GR" dirty="0"/>
              <a:t>δικαίωμα διαγραφής </a:t>
            </a:r>
            <a:r>
              <a:rPr lang="el-GR" dirty="0" smtClean="0"/>
              <a:t>(</a:t>
            </a:r>
            <a:r>
              <a:rPr lang="el-GR" dirty="0" err="1" smtClean="0"/>
              <a:t>Right</a:t>
            </a:r>
            <a:r>
              <a:rPr lang="el-GR" dirty="0" smtClean="0"/>
              <a:t> </a:t>
            </a:r>
            <a:r>
              <a:rPr lang="el-GR" dirty="0" err="1"/>
              <a:t>to</a:t>
            </a:r>
            <a:r>
              <a:rPr lang="el-GR" dirty="0"/>
              <a:t> </a:t>
            </a:r>
            <a:r>
              <a:rPr lang="el-GR" dirty="0" err="1"/>
              <a:t>be</a:t>
            </a:r>
            <a:r>
              <a:rPr lang="el-GR" dirty="0"/>
              <a:t> </a:t>
            </a:r>
            <a:r>
              <a:rPr lang="el-GR" dirty="0" err="1" smtClean="0"/>
              <a:t>Forgotten</a:t>
            </a:r>
            <a:r>
              <a:rPr lang="el-GR" dirty="0" smtClean="0"/>
              <a:t>). </a:t>
            </a:r>
            <a:endParaRPr lang="el-GR" dirty="0"/>
          </a:p>
        </p:txBody>
      </p:sp>
      <p:sp>
        <p:nvSpPr>
          <p:cNvPr id="3" name="Τίτλος 2"/>
          <p:cNvSpPr>
            <a:spLocks noGrp="1"/>
          </p:cNvSpPr>
          <p:nvPr>
            <p:ph type="title"/>
          </p:nvPr>
        </p:nvSpPr>
        <p:spPr/>
        <p:txBody>
          <a:bodyPr/>
          <a:lstStyle/>
          <a:p>
            <a:r>
              <a:rPr lang="el-GR" dirty="0" smtClean="0"/>
              <a:t>Ενδεικτικά Σημεία Κανονισμού </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20</a:t>
            </a:fld>
            <a:endParaRPr lang="el-GR"/>
          </a:p>
        </p:txBody>
      </p:sp>
    </p:spTree>
    <p:extLst>
      <p:ext uri="{BB962C8B-B14F-4D97-AF65-F5344CB8AC3E}">
        <p14:creationId xmlns:p14="http://schemas.microsoft.com/office/powerpoint/2010/main" val="2083863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pPr>
              <a:buFont typeface="Arial" panose="020B0604020202020204" pitchFamily="34" charset="0"/>
              <a:buChar char="•"/>
            </a:pPr>
            <a:r>
              <a:rPr lang="el-GR" dirty="0" smtClean="0"/>
              <a:t>Τα θέματα της </a:t>
            </a:r>
            <a:r>
              <a:rPr lang="el-GR" dirty="0" err="1" smtClean="0"/>
              <a:t>ιδιωτικότητας</a:t>
            </a:r>
            <a:r>
              <a:rPr lang="el-GR" dirty="0" smtClean="0"/>
              <a:t> λαμβάνονται υπόψη </a:t>
            </a:r>
            <a:r>
              <a:rPr lang="el-GR" dirty="0" err="1" smtClean="0"/>
              <a:t>καθ’όλη</a:t>
            </a:r>
            <a:r>
              <a:rPr lang="el-GR" dirty="0" smtClean="0"/>
              <a:t> τη διάρκεια σχεδίασης ενός συστήματος</a:t>
            </a:r>
            <a:r>
              <a:rPr lang="en-US" dirty="0" smtClean="0"/>
              <a:t>.</a:t>
            </a:r>
            <a:endParaRPr lang="el-GR" dirty="0" smtClean="0"/>
          </a:p>
          <a:p>
            <a:pPr>
              <a:buFont typeface="Arial" panose="020B0604020202020204" pitchFamily="34" charset="0"/>
              <a:buChar char="•"/>
            </a:pPr>
            <a:r>
              <a:rPr lang="el-GR" dirty="0" smtClean="0"/>
              <a:t>Ικανότητα ενός άτομου (ή ομάδας) να αποκλείει (το άτομο του ή πληροφορίες για το άτομο του) και να εκφράζεται επιλεκτικά</a:t>
            </a:r>
            <a:r>
              <a:rPr lang="en-US" dirty="0" smtClean="0"/>
              <a:t>. </a:t>
            </a:r>
            <a:endParaRPr lang="el-GR" dirty="0" smtClean="0"/>
          </a:p>
          <a:p>
            <a:pPr>
              <a:buFont typeface="Arial" panose="020B0604020202020204" pitchFamily="34" charset="0"/>
              <a:buChar char="•"/>
            </a:pPr>
            <a:r>
              <a:rPr lang="el-GR" dirty="0" smtClean="0"/>
              <a:t>Παραδείγματα </a:t>
            </a:r>
          </a:p>
          <a:p>
            <a:pPr lvl="1">
              <a:buFont typeface="Arial" panose="020B0604020202020204" pitchFamily="34" charset="0"/>
              <a:buChar char="•"/>
            </a:pPr>
            <a:r>
              <a:rPr lang="en-US" dirty="0" smtClean="0"/>
              <a:t>Dynamic </a:t>
            </a:r>
            <a:r>
              <a:rPr lang="en-US" dirty="0"/>
              <a:t>Host Configuration Protocol </a:t>
            </a:r>
            <a:r>
              <a:rPr lang="el-GR" dirty="0" smtClean="0"/>
              <a:t>οι συσκευές λαμβάνουν μια τυχαία διεύθυνση </a:t>
            </a:r>
            <a:r>
              <a:rPr lang="en-US" dirty="0" smtClean="0"/>
              <a:t>IP </a:t>
            </a:r>
            <a:r>
              <a:rPr lang="el-GR" dirty="0" smtClean="0"/>
              <a:t>για να επικοινωνούν χωρίς να δίνουν στοιχεία για την ταυτότητα τους</a:t>
            </a:r>
            <a:r>
              <a:rPr lang="en-US" dirty="0" smtClean="0"/>
              <a:t>. </a:t>
            </a:r>
            <a:endParaRPr lang="el-GR" dirty="0" smtClean="0"/>
          </a:p>
          <a:p>
            <a:pPr lvl="1">
              <a:buFont typeface="Arial" panose="020B0604020202020204" pitchFamily="34" charset="0"/>
              <a:buChar char="•"/>
            </a:pPr>
            <a:r>
              <a:rPr lang="el-GR" dirty="0" smtClean="0"/>
              <a:t>Το </a:t>
            </a:r>
            <a:r>
              <a:rPr lang="en-US" dirty="0" smtClean="0"/>
              <a:t>Global </a:t>
            </a:r>
            <a:r>
              <a:rPr lang="en-US" dirty="0"/>
              <a:t>Positioning System </a:t>
            </a:r>
            <a:r>
              <a:rPr lang="el-GR" dirty="0" smtClean="0"/>
              <a:t>όπου οι συσκευές ομοίως λαμβάνουν πληροφορίες για την θέση τους χωρίς να χρειάζεται να ενημερώσουν για την ταυτότητα τους</a:t>
            </a:r>
            <a:r>
              <a:rPr lang="en-US" dirty="0" smtClean="0"/>
              <a:t>. </a:t>
            </a:r>
            <a:endParaRPr lang="el-GR" dirty="0" smtClean="0"/>
          </a:p>
          <a:p>
            <a:pPr lvl="1">
              <a:buFont typeface="Arial" panose="020B0604020202020204" pitchFamily="34" charset="0"/>
              <a:buChar char="•"/>
            </a:pPr>
            <a:r>
              <a:rPr lang="el-GR" dirty="0" smtClean="0"/>
              <a:t>Το </a:t>
            </a:r>
            <a:r>
              <a:rPr lang="en-US" dirty="0" smtClean="0"/>
              <a:t>RFID </a:t>
            </a:r>
            <a:r>
              <a:rPr lang="el-GR" dirty="0" smtClean="0"/>
              <a:t>όπου οι επικοινωνία του κατόχου με την συσκευή γίνεται χωρίς να δοθούν πληροφορίες με αλγορίθμους τύπου </a:t>
            </a:r>
            <a:r>
              <a:rPr lang="en-US" dirty="0" smtClean="0"/>
              <a:t>zero-knowledge </a:t>
            </a:r>
            <a:r>
              <a:rPr lang="en-US" dirty="0"/>
              <a:t>proof.</a:t>
            </a:r>
            <a:endParaRPr lang="el-GR" dirty="0"/>
          </a:p>
        </p:txBody>
      </p:sp>
      <p:sp>
        <p:nvSpPr>
          <p:cNvPr id="3" name="Τίτλος 2"/>
          <p:cNvSpPr>
            <a:spLocks noGrp="1"/>
          </p:cNvSpPr>
          <p:nvPr>
            <p:ph type="title"/>
          </p:nvPr>
        </p:nvSpPr>
        <p:spPr/>
        <p:txBody>
          <a:bodyPr/>
          <a:lstStyle/>
          <a:p>
            <a:r>
              <a:rPr lang="en-US" dirty="0" smtClean="0"/>
              <a:t>Privacy by Design </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21</a:t>
            </a:fld>
            <a:endParaRPr lang="el-GR"/>
          </a:p>
        </p:txBody>
      </p:sp>
    </p:spTree>
    <p:extLst>
      <p:ext uri="{BB962C8B-B14F-4D97-AF65-F5344CB8AC3E}">
        <p14:creationId xmlns:p14="http://schemas.microsoft.com/office/powerpoint/2010/main" val="3154427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22570" y="915882"/>
            <a:ext cx="8357100" cy="4737600"/>
          </a:xfrm>
          <a:prstGeom prst="rect">
            <a:avLst/>
          </a:prstGeom>
          <a:noFill/>
          <a:ln>
            <a:noFill/>
          </a:ln>
        </p:spPr>
        <p:txBody>
          <a:bodyPr spcFirstLastPara="1" wrap="square" lIns="0" tIns="45700" rIns="0" bIns="45700" anchor="t" anchorCtr="0">
            <a:noAutofit/>
          </a:bodyPr>
          <a:lstStyle/>
          <a:p>
            <a:pPr marL="342900" marR="0" lvl="0" indent="-342900" algn="just" rtl="0">
              <a:lnSpc>
                <a:spcPct val="150000"/>
              </a:lnSpc>
              <a:spcBef>
                <a:spcPts val="0"/>
              </a:spcBef>
              <a:spcAft>
                <a:spcPts val="0"/>
              </a:spcAft>
              <a:buClr>
                <a:schemeClr val="dk2"/>
              </a:buClr>
              <a:buSzPts val="2000"/>
              <a:buFont typeface="Arial" panose="020B0604020202020204" pitchFamily="34" charset="0"/>
              <a:buChar char="•"/>
            </a:pPr>
            <a:r>
              <a:rPr lang="el-GR" sz="2000" b="0" i="0" u="none" strike="noStrike" cap="none" dirty="0">
                <a:solidFill>
                  <a:schemeClr val="dk2"/>
                </a:solidFill>
                <a:latin typeface="Calibri"/>
                <a:ea typeface="Calibri"/>
                <a:cs typeface="Calibri"/>
                <a:sym typeface="Calibri"/>
              </a:rPr>
              <a:t>Ενίσχυση δεξιοτήτων κατανόησης διανοητικής ιδιοκτησίας στη δημόσια διοίκηση και αξιοποίηση της διανοητικής ιδιοκτησίας που παράγει η δημόσια διοίκηση</a:t>
            </a:r>
            <a:endParaRPr dirty="0"/>
          </a:p>
          <a:p>
            <a:pPr marL="342900" marR="0" lvl="0" indent="-342900" algn="just" rtl="0">
              <a:lnSpc>
                <a:spcPct val="150000"/>
              </a:lnSpc>
              <a:spcBef>
                <a:spcPts val="676"/>
              </a:spcBef>
              <a:spcAft>
                <a:spcPts val="0"/>
              </a:spcAft>
              <a:buClr>
                <a:schemeClr val="dk2"/>
              </a:buClr>
              <a:buSzPts val="2000"/>
              <a:buFont typeface="Arial" panose="020B0604020202020204" pitchFamily="34" charset="0"/>
              <a:buChar char="•"/>
            </a:pPr>
            <a:r>
              <a:rPr lang="el-GR" sz="2000" b="0" i="0" u="none" strike="noStrike" cap="none" dirty="0">
                <a:solidFill>
                  <a:schemeClr val="dk2"/>
                </a:solidFill>
                <a:latin typeface="Calibri"/>
                <a:ea typeface="Calibri"/>
                <a:cs typeface="Calibri"/>
                <a:sym typeface="Calibri"/>
              </a:rPr>
              <a:t>Εναρμόνιση των εξαιρέσεων, ιδίως σε σχέση με την εξόρυξη κειμένου</a:t>
            </a:r>
            <a:endParaRPr dirty="0"/>
          </a:p>
          <a:p>
            <a:pPr marL="342900" marR="0" lvl="0" indent="-342900" algn="just" rtl="0">
              <a:lnSpc>
                <a:spcPct val="150000"/>
              </a:lnSpc>
              <a:spcBef>
                <a:spcPts val="676"/>
              </a:spcBef>
              <a:spcAft>
                <a:spcPts val="0"/>
              </a:spcAft>
              <a:buClr>
                <a:schemeClr val="dk2"/>
              </a:buClr>
              <a:buSzPts val="2000"/>
              <a:buFont typeface="Arial" panose="020B0604020202020204" pitchFamily="34" charset="0"/>
              <a:buChar char="•"/>
            </a:pPr>
            <a:r>
              <a:rPr lang="el-GR" sz="2000" b="0" i="0" u="none" strike="noStrike" cap="none" dirty="0">
                <a:solidFill>
                  <a:schemeClr val="dk2"/>
                </a:solidFill>
                <a:latin typeface="Calibri"/>
                <a:ea typeface="Calibri"/>
                <a:cs typeface="Calibri"/>
                <a:sym typeface="Calibri"/>
              </a:rPr>
              <a:t>Ενίσχυση της διαφάνειας και της λογοδοσίας στους οργανισμούς συλλογικής διαχείρισης</a:t>
            </a:r>
            <a:endParaRPr dirty="0"/>
          </a:p>
          <a:p>
            <a:pPr marL="342900" marR="0" lvl="0" indent="-342900" algn="just" rtl="0">
              <a:lnSpc>
                <a:spcPct val="150000"/>
              </a:lnSpc>
              <a:spcBef>
                <a:spcPts val="676"/>
              </a:spcBef>
              <a:spcAft>
                <a:spcPts val="0"/>
              </a:spcAft>
              <a:buClr>
                <a:schemeClr val="dk2"/>
              </a:buClr>
              <a:buSzPts val="2000"/>
              <a:buFont typeface="Arial" panose="020B0604020202020204" pitchFamily="34" charset="0"/>
              <a:buChar char="•"/>
            </a:pPr>
            <a:r>
              <a:rPr lang="el-GR" sz="2000" b="0" i="0" u="none" strike="noStrike" cap="none" dirty="0">
                <a:solidFill>
                  <a:schemeClr val="dk2"/>
                </a:solidFill>
                <a:latin typeface="Calibri"/>
                <a:ea typeface="Calibri"/>
                <a:cs typeface="Calibri"/>
                <a:sym typeface="Calibri"/>
              </a:rPr>
              <a:t>Ενίσχυση της παροχής διασυνοριακών </a:t>
            </a:r>
            <a:r>
              <a:rPr lang="el-GR" sz="2000" b="0" i="0" u="none" strike="noStrike" cap="none" dirty="0" err="1">
                <a:solidFill>
                  <a:schemeClr val="dk2"/>
                </a:solidFill>
                <a:latin typeface="Calibri"/>
                <a:ea typeface="Calibri"/>
                <a:cs typeface="Calibri"/>
                <a:sym typeface="Calibri"/>
              </a:rPr>
              <a:t>επιγραμμικών</a:t>
            </a:r>
            <a:r>
              <a:rPr lang="el-GR" sz="2000" b="0" i="0" u="none" strike="noStrike" cap="none" dirty="0">
                <a:solidFill>
                  <a:schemeClr val="dk2"/>
                </a:solidFill>
                <a:latin typeface="Calibri"/>
                <a:ea typeface="Calibri"/>
                <a:cs typeface="Calibri"/>
                <a:sym typeface="Calibri"/>
              </a:rPr>
              <a:t> υπηρεσιών</a:t>
            </a:r>
            <a:endParaRPr dirty="0"/>
          </a:p>
          <a:p>
            <a:pPr marL="342900" marR="0" lvl="0" indent="-342900" algn="just" rtl="0">
              <a:lnSpc>
                <a:spcPct val="150000"/>
              </a:lnSpc>
              <a:spcBef>
                <a:spcPts val="676"/>
              </a:spcBef>
              <a:spcAft>
                <a:spcPts val="0"/>
              </a:spcAft>
              <a:buClr>
                <a:schemeClr val="dk2"/>
              </a:buClr>
              <a:buSzPts val="2000"/>
              <a:buFont typeface="Arial" panose="020B0604020202020204" pitchFamily="34" charset="0"/>
              <a:buChar char="•"/>
            </a:pPr>
            <a:r>
              <a:rPr lang="el-GR" sz="2000" b="0" i="0" u="none" strike="noStrike" cap="none" dirty="0">
                <a:solidFill>
                  <a:schemeClr val="dk2"/>
                </a:solidFill>
                <a:latin typeface="Calibri"/>
                <a:ea typeface="Calibri"/>
                <a:cs typeface="Calibri"/>
                <a:sym typeface="Calibri"/>
              </a:rPr>
              <a:t>Βασικό Κείμενο: </a:t>
            </a:r>
            <a:r>
              <a:rPr lang="el-GR" sz="2000" b="0" i="0" u="none" strike="noStrike" cap="none" dirty="0" err="1">
                <a:solidFill>
                  <a:schemeClr val="dk2"/>
                </a:solidFill>
                <a:latin typeface="Calibri"/>
                <a:ea typeface="Calibri"/>
                <a:cs typeface="Calibri"/>
                <a:sym typeface="Calibri"/>
              </a:rPr>
              <a:t>Towards</a:t>
            </a:r>
            <a:r>
              <a:rPr lang="el-GR" sz="2000" b="0" i="0" u="none" strike="noStrike" cap="none" dirty="0">
                <a:solidFill>
                  <a:schemeClr val="dk2"/>
                </a:solidFill>
                <a:latin typeface="Calibri"/>
                <a:ea typeface="Calibri"/>
                <a:cs typeface="Calibri"/>
                <a:sym typeface="Calibri"/>
              </a:rPr>
              <a:t> a </a:t>
            </a:r>
            <a:r>
              <a:rPr lang="el-GR" sz="2000" b="0" i="0" u="none" strike="noStrike" cap="none" dirty="0" err="1">
                <a:solidFill>
                  <a:schemeClr val="dk2"/>
                </a:solidFill>
                <a:latin typeface="Calibri"/>
                <a:ea typeface="Calibri"/>
                <a:cs typeface="Calibri"/>
                <a:sym typeface="Calibri"/>
              </a:rPr>
              <a:t>Modern</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More</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European</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Copyright</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Framework</a:t>
            </a:r>
            <a:r>
              <a:rPr lang="el-GR" sz="2000" b="0" i="0" u="none" strike="noStrike" cap="none" dirty="0">
                <a:solidFill>
                  <a:schemeClr val="dk2"/>
                </a:solidFill>
                <a:latin typeface="Calibri"/>
                <a:ea typeface="Calibri"/>
                <a:cs typeface="Calibri"/>
                <a:sym typeface="Calibri"/>
              </a:rPr>
              <a:t> </a:t>
            </a:r>
            <a:r>
              <a:rPr lang="el-GR" sz="2000" b="0" i="0" u="sng" strike="noStrike" cap="none" dirty="0">
                <a:solidFill>
                  <a:schemeClr val="hlink"/>
                </a:solidFill>
                <a:latin typeface="Calibri"/>
                <a:ea typeface="Calibri"/>
                <a:cs typeface="Calibri"/>
                <a:sym typeface="Calibri"/>
                <a:hlinkClick r:id="rId3"/>
              </a:rPr>
              <a:t>http://ec.europa.eu/newsroom/dae/document.cfm?action=display&amp;doc_id=12526</a:t>
            </a:r>
            <a:r>
              <a:rPr lang="el-GR" sz="2000" b="0" i="0" u="sng"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p:txBody>
      </p:sp>
      <p:sp>
        <p:nvSpPr>
          <p:cNvPr id="509" name="Shape 509"/>
          <p:cNvSpPr txBox="1">
            <a:spLocks noGrp="1"/>
          </p:cNvSpPr>
          <p:nvPr>
            <p:ph type="title"/>
          </p:nvPr>
        </p:nvSpPr>
        <p:spPr>
          <a:xfrm>
            <a:off x="1585261" y="158871"/>
            <a:ext cx="6327600" cy="756900"/>
          </a:xfrm>
          <a:prstGeom prst="rect">
            <a:avLst/>
          </a:prstGeom>
          <a:noFill/>
          <a:ln>
            <a:noFill/>
          </a:ln>
        </p:spPr>
        <p:txBody>
          <a:bodyPr spcFirstLastPara="1" wrap="square" lIns="91425" tIns="45700" rIns="91425" bIns="45700" anchor="t" anchorCtr="0">
            <a:noAutofit/>
          </a:bodyPr>
          <a:lstStyle/>
          <a:p>
            <a:pPr marL="0" marR="0" lvl="0" indent="0" rtl="0">
              <a:lnSpc>
                <a:spcPct val="89000"/>
              </a:lnSpc>
              <a:spcBef>
                <a:spcPts val="0"/>
              </a:spcBef>
              <a:spcAft>
                <a:spcPts val="0"/>
              </a:spcAft>
              <a:buNone/>
            </a:pPr>
            <a:r>
              <a:rPr lang="el-GR" sz="2400" i="0" u="none" strike="noStrike" cap="none" dirty="0">
                <a:solidFill>
                  <a:schemeClr val="dk2"/>
                </a:solidFill>
                <a:latin typeface="Source Sans Pro"/>
                <a:ea typeface="Source Sans Pro"/>
                <a:cs typeface="Source Sans Pro"/>
                <a:sym typeface="Source Sans Pro"/>
              </a:rPr>
              <a:t>Πνευματική Ιδιοκτησία</a:t>
            </a:r>
            <a:endParaRPr sz="2400" i="0" u="none" strike="noStrike" cap="none" dirty="0">
              <a:solidFill>
                <a:schemeClr val="dk2"/>
              </a:solidFill>
              <a:latin typeface="Source Sans Pro"/>
              <a:ea typeface="Source Sans Pro"/>
              <a:cs typeface="Source Sans Pro"/>
              <a:sym typeface="Source Sans Pro"/>
            </a:endParaRPr>
          </a:p>
        </p:txBody>
      </p:sp>
      <p:sp>
        <p:nvSpPr>
          <p:cNvPr id="510" name="Shape 510"/>
          <p:cNvSpPr txBox="1">
            <a:spLocks noGrp="1"/>
          </p:cNvSpPr>
          <p:nvPr>
            <p:ph type="sldNum" idx="12"/>
          </p:nvPr>
        </p:nvSpPr>
        <p:spPr>
          <a:xfrm>
            <a:off x="6846069"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l-GR" sz="1200" b="0" i="0" u="none" strike="noStrike" cap="none">
                <a:solidFill>
                  <a:srgbClr val="888888"/>
                </a:solidFill>
                <a:latin typeface="Source Sans Pro"/>
                <a:ea typeface="Source Sans Pro"/>
                <a:cs typeface="Source Sans Pro"/>
                <a:sym typeface="Source Sans Pro"/>
              </a:rPr>
              <a:t>22</a:t>
            </a:fld>
            <a:endParaRPr sz="1200" b="0" i="0" u="none" strike="noStrike" cap="none">
              <a:solidFill>
                <a:srgbClr val="88888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3098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22570" y="915882"/>
            <a:ext cx="8357100" cy="4737600"/>
          </a:xfrm>
          <a:prstGeom prst="rect">
            <a:avLst/>
          </a:prstGeom>
          <a:noFill/>
          <a:ln>
            <a:noFill/>
          </a:ln>
        </p:spPr>
        <p:txBody>
          <a:bodyPr spcFirstLastPara="1" wrap="square" lIns="0" tIns="45700" rIns="0" bIns="45700" anchor="t" anchorCtr="0">
            <a:noAutofit/>
          </a:bodyPr>
          <a:lstStyle/>
          <a:p>
            <a:pPr marL="215464" marR="0" lvl="0" indent="-215464" algn="just" rtl="0">
              <a:lnSpc>
                <a:spcPct val="150000"/>
              </a:lnSpc>
              <a:spcBef>
                <a:spcPts val="0"/>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Εκφράζονται κυρίως μέσα από τις πρωτοβουλίες της </a:t>
            </a:r>
            <a:r>
              <a:rPr lang="el-GR" sz="2000" b="0" i="0" u="none" strike="noStrike" cap="none" dirty="0" err="1">
                <a:solidFill>
                  <a:schemeClr val="dk2"/>
                </a:solidFill>
                <a:latin typeface="Calibri"/>
                <a:ea typeface="Calibri"/>
                <a:cs typeface="Calibri"/>
                <a:sym typeface="Calibri"/>
              </a:rPr>
              <a:t>Europeana</a:t>
            </a:r>
            <a:endParaRPr sz="2000" b="0" i="0" u="none" strike="noStrike" cap="none" dirty="0">
              <a:solidFill>
                <a:schemeClr val="dk2"/>
              </a:solidFill>
              <a:latin typeface="Calibri"/>
              <a:ea typeface="Calibri"/>
              <a:cs typeface="Calibri"/>
              <a:sym typeface="Calibri"/>
            </a:endParaRPr>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Καλύπτονται σε μεγάλο βαθμό από τις πρωτοβουλίες για την πνευματική ιδιοκτησία (Εξαιρέσεις, Κοινά Κτήματα) και την περαιτέρω χρήση δεδομένων προσωπικού χαρακτήρα</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Τα Κράτη Μέλη διατηρούν την αρμοδιότητα για τους κανόνες πρόσβασης στην πολιτιστική κληρονομιά</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Αφορά τόσο νομοθετικό πλαίσιο, όσο και τεχνικές πλατφόρμες, πρ</a:t>
            </a:r>
            <a:r>
              <a:rPr lang="el-GR" dirty="0"/>
              <a:t>ό</a:t>
            </a:r>
            <a:r>
              <a:rPr lang="el-GR" sz="2000" b="0" i="0" u="none" strike="noStrike" cap="none" dirty="0">
                <a:solidFill>
                  <a:schemeClr val="dk2"/>
                </a:solidFill>
                <a:latin typeface="Calibri"/>
                <a:ea typeface="Calibri"/>
                <a:cs typeface="Calibri"/>
                <a:sym typeface="Calibri"/>
              </a:rPr>
              <a:t>τυπα μεταδεδομένων, διαδικασίες και πρ</a:t>
            </a:r>
            <a:r>
              <a:rPr lang="el-GR" dirty="0"/>
              <a:t>ό</a:t>
            </a:r>
            <a:r>
              <a:rPr lang="el-GR" sz="2000" b="0" i="0" u="none" strike="noStrike" cap="none" dirty="0">
                <a:solidFill>
                  <a:schemeClr val="dk2"/>
                </a:solidFill>
                <a:latin typeface="Calibri"/>
                <a:ea typeface="Calibri"/>
                <a:cs typeface="Calibri"/>
                <a:sym typeface="Calibri"/>
              </a:rPr>
              <a:t>τυπα αδειών</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Βασικό Κείμενο: </a:t>
            </a:r>
            <a:r>
              <a:rPr lang="el-GR" sz="2000" b="0" i="0" u="none" strike="noStrike" cap="none" dirty="0" err="1">
                <a:solidFill>
                  <a:schemeClr val="dk2"/>
                </a:solidFill>
                <a:latin typeface="Calibri"/>
                <a:ea typeface="Calibri"/>
                <a:cs typeface="Calibri"/>
                <a:sym typeface="Calibri"/>
              </a:rPr>
              <a:t>Europeana</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Mission</a:t>
            </a:r>
            <a:r>
              <a:rPr lang="el-GR" sz="2000" b="0" i="0" u="none" strike="noStrike" cap="none" dirty="0">
                <a:solidFill>
                  <a:schemeClr val="dk2"/>
                </a:solidFill>
                <a:latin typeface="Calibri"/>
                <a:ea typeface="Calibri"/>
                <a:cs typeface="Calibri"/>
                <a:sym typeface="Calibri"/>
              </a:rPr>
              <a:t> </a:t>
            </a:r>
            <a:r>
              <a:rPr lang="el-GR" sz="2000" b="0" i="0" u="sng" strike="noStrike" cap="none" dirty="0">
                <a:solidFill>
                  <a:schemeClr val="hlink"/>
                </a:solidFill>
                <a:latin typeface="Calibri"/>
                <a:ea typeface="Calibri"/>
                <a:cs typeface="Calibri"/>
                <a:sym typeface="Calibri"/>
                <a:hlinkClick r:id="rId3"/>
              </a:rPr>
              <a:t>https://pro.europeana.eu/our-mission</a:t>
            </a:r>
            <a:r>
              <a:rPr lang="el-GR"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p:txBody>
      </p:sp>
      <p:sp>
        <p:nvSpPr>
          <p:cNvPr id="517" name="Shape 517"/>
          <p:cNvSpPr txBox="1">
            <a:spLocks noGrp="1"/>
          </p:cNvSpPr>
          <p:nvPr>
            <p:ph type="title"/>
          </p:nvPr>
        </p:nvSpPr>
        <p:spPr>
          <a:xfrm>
            <a:off x="1585261" y="158871"/>
            <a:ext cx="6327600" cy="756900"/>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None/>
            </a:pPr>
            <a:r>
              <a:rPr lang="el-GR" sz="2400" b="0" i="0" u="none" strike="noStrike" cap="none">
                <a:solidFill>
                  <a:schemeClr val="dk2"/>
                </a:solidFill>
                <a:latin typeface="Source Sans Pro"/>
                <a:ea typeface="Source Sans Pro"/>
                <a:cs typeface="Source Sans Pro"/>
                <a:sym typeface="Source Sans Pro"/>
              </a:rPr>
              <a:t>Πολιτιστικά Δεδομένα</a:t>
            </a:r>
            <a:endParaRPr sz="2400" b="0" i="0" u="none" strike="noStrike" cap="none">
              <a:solidFill>
                <a:schemeClr val="dk2"/>
              </a:solidFill>
              <a:latin typeface="Source Sans Pro"/>
              <a:ea typeface="Source Sans Pro"/>
              <a:cs typeface="Source Sans Pro"/>
              <a:sym typeface="Source Sans Pro"/>
            </a:endParaRPr>
          </a:p>
        </p:txBody>
      </p:sp>
      <p:sp>
        <p:nvSpPr>
          <p:cNvPr id="518" name="Shape 518"/>
          <p:cNvSpPr txBox="1">
            <a:spLocks noGrp="1"/>
          </p:cNvSpPr>
          <p:nvPr>
            <p:ph type="sldNum" idx="12"/>
          </p:nvPr>
        </p:nvSpPr>
        <p:spPr>
          <a:xfrm>
            <a:off x="6846069"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l-GR" sz="1200" b="0" i="0" u="none" strike="noStrike" cap="none">
                <a:solidFill>
                  <a:srgbClr val="888888"/>
                </a:solidFill>
                <a:latin typeface="Source Sans Pro"/>
                <a:ea typeface="Source Sans Pro"/>
                <a:cs typeface="Source Sans Pro"/>
                <a:sym typeface="Source Sans Pro"/>
              </a:rPr>
              <a:t>23</a:t>
            </a:fld>
            <a:endParaRPr sz="1200" b="0" i="0" u="none" strike="noStrike" cap="none">
              <a:solidFill>
                <a:srgbClr val="88888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39162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smtClean="0"/>
              <a:t>Επισκεφθείτε την πλατφόρμα </a:t>
            </a:r>
            <a:r>
              <a:rPr lang="en-US" dirty="0">
                <a:hlinkClick r:id="rId2"/>
              </a:rPr>
              <a:t>https://</a:t>
            </a:r>
            <a:r>
              <a:rPr lang="en-US" dirty="0" smtClean="0">
                <a:hlinkClick r:id="rId2"/>
              </a:rPr>
              <a:t>pro.europeana.eu/page/europeana-rest-api</a:t>
            </a:r>
            <a:endParaRPr lang="el-GR" dirty="0" smtClean="0"/>
          </a:p>
          <a:p>
            <a:r>
              <a:rPr lang="el-GR" dirty="0" smtClean="0"/>
              <a:t>Αναζητείστε το ΑΡΙ και πραγματοποιείστε μια αναζήτηση </a:t>
            </a:r>
          </a:p>
          <a:p>
            <a:pPr lvl="1"/>
            <a:r>
              <a:rPr lang="en-US" dirty="0"/>
              <a:t>API key      : pEU6LsXDa</a:t>
            </a:r>
            <a:endParaRPr lang="el-GR" dirty="0"/>
          </a:p>
          <a:p>
            <a:pPr lvl="1"/>
            <a:r>
              <a:rPr lang="en-US" dirty="0">
                <a:hlinkClick r:id="rId3"/>
              </a:rPr>
              <a:t>https://</a:t>
            </a:r>
            <a:r>
              <a:rPr lang="en-US" dirty="0" smtClean="0">
                <a:hlinkClick r:id="rId3"/>
              </a:rPr>
              <a:t>www.europeana.eu/portal/en/record/2048011/work_83504.html?utm_source=api&amp;utm_medium=api&amp;utm_campaign=pEU6LsXDa</a:t>
            </a:r>
            <a:r>
              <a:rPr lang="el-GR" dirty="0" smtClean="0"/>
              <a:t> </a:t>
            </a:r>
            <a:endParaRPr lang="el-GR" dirty="0"/>
          </a:p>
        </p:txBody>
      </p:sp>
      <p:sp>
        <p:nvSpPr>
          <p:cNvPr id="3" name="Τίτλος 2"/>
          <p:cNvSpPr>
            <a:spLocks noGrp="1"/>
          </p:cNvSpPr>
          <p:nvPr>
            <p:ph type="title"/>
          </p:nvPr>
        </p:nvSpPr>
        <p:spPr/>
        <p:txBody>
          <a:bodyPr/>
          <a:lstStyle/>
          <a:p>
            <a:r>
              <a:rPr lang="el-GR" dirty="0" smtClean="0"/>
              <a:t>Άσκηση </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24</a:t>
            </a:fld>
            <a:endParaRPr lang="el-GR"/>
          </a:p>
        </p:txBody>
      </p:sp>
    </p:spTree>
    <p:extLst>
      <p:ext uri="{BB962C8B-B14F-4D97-AF65-F5344CB8AC3E}">
        <p14:creationId xmlns:p14="http://schemas.microsoft.com/office/powerpoint/2010/main" val="52242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22570" y="915882"/>
            <a:ext cx="8357100" cy="4737600"/>
          </a:xfrm>
          <a:prstGeom prst="rect">
            <a:avLst/>
          </a:prstGeom>
          <a:noFill/>
          <a:ln>
            <a:noFill/>
          </a:ln>
        </p:spPr>
        <p:txBody>
          <a:bodyPr spcFirstLastPara="1" wrap="square" lIns="0" tIns="45700" rIns="0" bIns="45700" anchor="t" anchorCtr="0">
            <a:noAutofit/>
          </a:bodyPr>
          <a:lstStyle/>
          <a:p>
            <a:pPr marL="342900" indent="-342900" algn="just">
              <a:lnSpc>
                <a:spcPct val="150000"/>
              </a:lnSpc>
              <a:spcBef>
                <a:spcPts val="0"/>
              </a:spcBef>
              <a:buFont typeface="Arial" panose="020B0604020202020204" pitchFamily="34" charset="0"/>
              <a:buChar char="•"/>
            </a:pPr>
            <a:r>
              <a:rPr lang="en-US" dirty="0" err="1"/>
              <a:t>Digitising</a:t>
            </a:r>
            <a:r>
              <a:rPr lang="en-US" dirty="0"/>
              <a:t> European Industry </a:t>
            </a:r>
            <a:r>
              <a:rPr lang="en-US" dirty="0" smtClean="0"/>
              <a:t>initiative</a:t>
            </a:r>
            <a:endParaRPr lang="el-GR" dirty="0" smtClean="0"/>
          </a:p>
          <a:p>
            <a:pPr marL="342900" indent="-342900" algn="just">
              <a:lnSpc>
                <a:spcPct val="150000"/>
              </a:lnSpc>
              <a:spcBef>
                <a:spcPts val="0"/>
              </a:spcBef>
              <a:buFont typeface="Arial" panose="020B0604020202020204" pitchFamily="34" charset="0"/>
              <a:buChar char="•"/>
            </a:pPr>
            <a:r>
              <a:rPr lang="el-GR" sz="2000" b="0" i="0" u="none" strike="noStrike" cap="none" dirty="0" smtClean="0">
                <a:solidFill>
                  <a:schemeClr val="dk2"/>
                </a:solidFill>
                <a:latin typeface="Calibri"/>
                <a:ea typeface="Calibri"/>
                <a:cs typeface="Calibri"/>
                <a:sym typeface="Calibri"/>
              </a:rPr>
              <a:t>Στόχος: ενίσχυση </a:t>
            </a:r>
            <a:r>
              <a:rPr lang="el-GR" sz="2000" b="0" i="0" u="none" strike="noStrike" cap="none" dirty="0">
                <a:solidFill>
                  <a:schemeClr val="dk2"/>
                </a:solidFill>
                <a:latin typeface="Calibri"/>
                <a:ea typeface="Calibri"/>
                <a:cs typeface="Calibri"/>
                <a:sym typeface="Calibri"/>
              </a:rPr>
              <a:t>των υποδομών που μπορεί να ενισχύσουν τη ροή των πληροφοριών</a:t>
            </a:r>
            <a:endParaRPr dirty="0"/>
          </a:p>
          <a:p>
            <a:pPr marL="584549" lvl="1" indent="-285750" algn="just">
              <a:lnSpc>
                <a:spcPct val="150000"/>
              </a:lnSpc>
              <a:spcBef>
                <a:spcPts val="394"/>
              </a:spcBef>
              <a:buSzPts val="1400"/>
              <a:buFont typeface="Arial" panose="020B0604020202020204" pitchFamily="34" charset="0"/>
              <a:buChar char="•"/>
            </a:pPr>
            <a:r>
              <a:rPr lang="el-GR" sz="1400" b="0" i="1" u="none" strike="noStrike" cap="none" dirty="0">
                <a:solidFill>
                  <a:schemeClr val="dk2"/>
                </a:solidFill>
                <a:latin typeface="Calibri"/>
                <a:ea typeface="Calibri"/>
                <a:cs typeface="Calibri"/>
                <a:sym typeface="Calibri"/>
              </a:rPr>
              <a:t>Τηλεπικοινωνίες (οπτικές ίνες)</a:t>
            </a:r>
            <a:endParaRPr dirty="0"/>
          </a:p>
          <a:p>
            <a:pPr marL="584549" lvl="1" indent="-285750" algn="just">
              <a:lnSpc>
                <a:spcPct val="150000"/>
              </a:lnSpc>
              <a:spcBef>
                <a:spcPts val="394"/>
              </a:spcBef>
              <a:buSzPts val="1400"/>
              <a:buFont typeface="Arial" panose="020B0604020202020204" pitchFamily="34" charset="0"/>
              <a:buChar char="•"/>
            </a:pPr>
            <a:r>
              <a:rPr lang="el-GR" sz="1400" b="0" i="1" u="none" strike="noStrike" cap="none" dirty="0">
                <a:solidFill>
                  <a:schemeClr val="dk2"/>
                </a:solidFill>
                <a:latin typeface="Calibri"/>
                <a:ea typeface="Calibri"/>
                <a:cs typeface="Calibri"/>
                <a:sym typeface="Calibri"/>
              </a:rPr>
              <a:t>Ερευνητικές Υποδομές</a:t>
            </a:r>
            <a:endParaRPr dirty="0"/>
          </a:p>
          <a:p>
            <a:pPr marL="584549" lvl="1" indent="-285750" algn="just">
              <a:lnSpc>
                <a:spcPct val="150000"/>
              </a:lnSpc>
              <a:spcBef>
                <a:spcPts val="394"/>
              </a:spcBef>
              <a:buSzPts val="1400"/>
              <a:buFont typeface="Arial" panose="020B0604020202020204" pitchFamily="34" charset="0"/>
              <a:buChar char="•"/>
            </a:pPr>
            <a:r>
              <a:rPr lang="el-GR" sz="1400" b="0" i="1" u="none" strike="noStrike" cap="none" dirty="0">
                <a:solidFill>
                  <a:schemeClr val="dk2"/>
                </a:solidFill>
                <a:latin typeface="Calibri"/>
                <a:ea typeface="Calibri"/>
                <a:cs typeface="Calibri"/>
                <a:sym typeface="Calibri"/>
              </a:rPr>
              <a:t>Υποδομές υπολογιστικού νέφους</a:t>
            </a:r>
            <a:endParaRPr dirty="0"/>
          </a:p>
          <a:p>
            <a:pPr marL="342900" indent="-342900" algn="just">
              <a:lnSpc>
                <a:spcPct val="150000"/>
              </a:lnSpc>
              <a:spcBef>
                <a:spcPts val="676"/>
              </a:spcBef>
              <a:buFont typeface="Arial" panose="020B0604020202020204" pitchFamily="34" charset="0"/>
              <a:buChar char="•"/>
            </a:pPr>
            <a:r>
              <a:rPr lang="el-GR" sz="2000" b="0" i="0" u="none" strike="noStrike" cap="none" dirty="0" smtClean="0">
                <a:solidFill>
                  <a:schemeClr val="dk2"/>
                </a:solidFill>
                <a:latin typeface="Calibri"/>
                <a:ea typeface="Calibri"/>
                <a:cs typeface="Calibri"/>
                <a:sym typeface="Calibri"/>
              </a:rPr>
              <a:t>Συνδέονται με τους κανόνες δημοσίων προμηθειών και κρατικών ενισχύσεων</a:t>
            </a:r>
            <a:endParaRPr dirty="0" smtClean="0"/>
          </a:p>
          <a:p>
            <a:pPr marL="342900" indent="-342900" algn="just">
              <a:lnSpc>
                <a:spcPct val="150000"/>
              </a:lnSpc>
              <a:spcBef>
                <a:spcPts val="676"/>
              </a:spcBef>
              <a:buFont typeface="Arial" panose="020B0604020202020204" pitchFamily="34" charset="0"/>
              <a:buChar char="•"/>
            </a:pPr>
            <a:r>
              <a:rPr lang="el-GR" sz="2000" b="0" i="0" u="none" strike="noStrike" cap="none" dirty="0" smtClean="0">
                <a:solidFill>
                  <a:schemeClr val="dk2"/>
                </a:solidFill>
                <a:latin typeface="Calibri"/>
                <a:ea typeface="Calibri"/>
                <a:cs typeface="Calibri"/>
                <a:sym typeface="Calibri"/>
              </a:rPr>
              <a:t>Κεντρικά </a:t>
            </a:r>
            <a:r>
              <a:rPr lang="el-GR" sz="2000" b="0" i="0" u="none" strike="noStrike" cap="none" dirty="0">
                <a:solidFill>
                  <a:schemeClr val="dk2"/>
                </a:solidFill>
                <a:latin typeface="Calibri"/>
                <a:ea typeface="Calibri"/>
                <a:cs typeface="Calibri"/>
                <a:sym typeface="Calibri"/>
              </a:rPr>
              <a:t>κείμενα: </a:t>
            </a:r>
            <a:endParaRPr dirty="0"/>
          </a:p>
          <a:p>
            <a:pPr marL="215464" marR="0" lvl="0" indent="-215464" algn="just" rtl="0">
              <a:lnSpc>
                <a:spcPct val="150000"/>
              </a:lnSpc>
              <a:spcBef>
                <a:spcPts val="676"/>
              </a:spcBef>
              <a:spcAft>
                <a:spcPts val="0"/>
              </a:spcAft>
              <a:buClr>
                <a:schemeClr val="dk2"/>
              </a:buClr>
              <a:buSzPts val="1400"/>
              <a:buFont typeface="Source Sans Pro"/>
              <a:buChar char="■"/>
            </a:pPr>
            <a:r>
              <a:rPr lang="el-GR" sz="1400" b="0" i="0" u="sng" strike="noStrike" cap="none" dirty="0">
                <a:solidFill>
                  <a:schemeClr val="hlink"/>
                </a:solidFill>
                <a:latin typeface="Calibri"/>
                <a:ea typeface="Calibri"/>
                <a:cs typeface="Calibri"/>
                <a:sym typeface="Calibri"/>
                <a:hlinkClick r:id="rId3"/>
              </a:rPr>
              <a:t>https://ec.europa.eu/digital-single-market/en/news/background-documents-and-key-information-why-european-commission-set-strategy-industry</a:t>
            </a:r>
            <a:endParaRPr sz="1400" b="0" i="0" u="sng" strike="noStrike" cap="none" dirty="0">
              <a:solidFill>
                <a:schemeClr val="dk2"/>
              </a:solidFill>
              <a:latin typeface="Calibri"/>
              <a:ea typeface="Calibri"/>
              <a:cs typeface="Calibri"/>
              <a:sym typeface="Calibri"/>
            </a:endParaRPr>
          </a:p>
          <a:p>
            <a:pPr marL="215464" marR="0" lvl="0" indent="-215464" algn="just" rtl="0">
              <a:lnSpc>
                <a:spcPct val="150000"/>
              </a:lnSpc>
              <a:spcBef>
                <a:spcPts val="676"/>
              </a:spcBef>
              <a:spcAft>
                <a:spcPts val="0"/>
              </a:spcAft>
              <a:buClr>
                <a:schemeClr val="dk2"/>
              </a:buClr>
              <a:buSzPts val="1400"/>
              <a:buFont typeface="Source Sans Pro"/>
              <a:buChar char="■"/>
            </a:pPr>
            <a:r>
              <a:rPr lang="el-GR" sz="1400" b="0" i="0" u="sng" strike="noStrike" cap="none" dirty="0">
                <a:solidFill>
                  <a:schemeClr val="hlink"/>
                </a:solidFill>
                <a:latin typeface="Calibri"/>
                <a:ea typeface="Calibri"/>
                <a:cs typeface="Calibri"/>
                <a:sym typeface="Calibri"/>
                <a:hlinkClick r:id="rId4"/>
              </a:rPr>
              <a:t>http://eur-lex.europa.eu/legal-content/EN/TXT/?qid=1447773803386&amp;uri=CELEX:52015SC0100</a:t>
            </a:r>
            <a:r>
              <a:rPr lang="el-GR" sz="1400" b="0" i="0" u="none" strike="noStrike" cap="none" dirty="0">
                <a:solidFill>
                  <a:schemeClr val="dk2"/>
                </a:solidFill>
                <a:latin typeface="Calibri"/>
                <a:ea typeface="Calibri"/>
                <a:cs typeface="Calibri"/>
                <a:sym typeface="Calibri"/>
              </a:rPr>
              <a:t> </a:t>
            </a:r>
            <a:endParaRPr sz="1400" b="0" i="0" u="none" strike="noStrike" cap="none" dirty="0">
              <a:solidFill>
                <a:schemeClr val="dk2"/>
              </a:solidFill>
              <a:latin typeface="Calibri"/>
              <a:ea typeface="Calibri"/>
              <a:cs typeface="Calibri"/>
              <a:sym typeface="Calibri"/>
            </a:endParaRPr>
          </a:p>
        </p:txBody>
      </p:sp>
      <p:sp>
        <p:nvSpPr>
          <p:cNvPr id="501" name="Shape 501"/>
          <p:cNvSpPr txBox="1">
            <a:spLocks noGrp="1"/>
          </p:cNvSpPr>
          <p:nvPr>
            <p:ph type="title"/>
          </p:nvPr>
        </p:nvSpPr>
        <p:spPr>
          <a:xfrm>
            <a:off x="1585261" y="158871"/>
            <a:ext cx="6327600" cy="756900"/>
          </a:xfrm>
          <a:prstGeom prst="rect">
            <a:avLst/>
          </a:prstGeom>
          <a:noFill/>
          <a:ln>
            <a:noFill/>
          </a:ln>
        </p:spPr>
        <p:txBody>
          <a:bodyPr spcFirstLastPara="1" wrap="square" lIns="91425" tIns="45700" rIns="91425" bIns="45700" anchor="t" anchorCtr="0">
            <a:noAutofit/>
          </a:bodyPr>
          <a:lstStyle/>
          <a:p>
            <a:pPr marL="0" marR="0" lvl="0" indent="0" rtl="0">
              <a:lnSpc>
                <a:spcPct val="89000"/>
              </a:lnSpc>
              <a:spcBef>
                <a:spcPts val="0"/>
              </a:spcBef>
              <a:spcAft>
                <a:spcPts val="0"/>
              </a:spcAft>
              <a:buNone/>
            </a:pPr>
            <a:r>
              <a:rPr lang="el-GR" sz="2400" i="0" u="none" strike="noStrike" cap="none" dirty="0">
                <a:solidFill>
                  <a:schemeClr val="dk2"/>
                </a:solidFill>
                <a:latin typeface="Source Sans Pro"/>
                <a:ea typeface="Source Sans Pro"/>
                <a:cs typeface="Source Sans Pro"/>
                <a:sym typeface="Source Sans Pro"/>
              </a:rPr>
              <a:t>Πολιτικές Υποδομών και Ψηφιοποίησης της Ευρωπαϊκής Βιομηχανίας</a:t>
            </a:r>
            <a:endParaRPr sz="2400" i="0" u="none" strike="noStrike" cap="none" dirty="0">
              <a:solidFill>
                <a:schemeClr val="dk2"/>
              </a:solidFill>
              <a:latin typeface="Source Sans Pro"/>
              <a:ea typeface="Source Sans Pro"/>
              <a:cs typeface="Source Sans Pro"/>
              <a:sym typeface="Source Sans Pro"/>
            </a:endParaRPr>
          </a:p>
        </p:txBody>
      </p:sp>
      <p:sp>
        <p:nvSpPr>
          <p:cNvPr id="502" name="Shape 502"/>
          <p:cNvSpPr txBox="1">
            <a:spLocks noGrp="1"/>
          </p:cNvSpPr>
          <p:nvPr>
            <p:ph type="sldNum" idx="12"/>
          </p:nvPr>
        </p:nvSpPr>
        <p:spPr>
          <a:xfrm>
            <a:off x="6846069"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l-GR" sz="1200" b="0" i="0" u="none" strike="noStrike" cap="none">
                <a:solidFill>
                  <a:srgbClr val="888888"/>
                </a:solidFill>
                <a:latin typeface="Source Sans Pro"/>
                <a:ea typeface="Source Sans Pro"/>
                <a:cs typeface="Source Sans Pro"/>
                <a:sym typeface="Source Sans Pro"/>
              </a:rPr>
              <a:t>25</a:t>
            </a:fld>
            <a:endParaRPr sz="1200" b="0" i="0" u="none" strike="noStrike" cap="none">
              <a:solidFill>
                <a:srgbClr val="88888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960035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22570" y="915882"/>
            <a:ext cx="8357100" cy="4737600"/>
          </a:xfrm>
          <a:prstGeom prst="rect">
            <a:avLst/>
          </a:prstGeom>
          <a:noFill/>
          <a:ln>
            <a:noFill/>
          </a:ln>
        </p:spPr>
        <p:txBody>
          <a:bodyPr spcFirstLastPara="1" wrap="square" lIns="0" tIns="45700" rIns="0" bIns="45700" anchor="t" anchorCtr="0">
            <a:noAutofit/>
          </a:bodyPr>
          <a:lstStyle/>
          <a:p>
            <a:pPr marL="215464" marR="0" lvl="0" indent="-215464" algn="just" rtl="0">
              <a:lnSpc>
                <a:spcPct val="150000"/>
              </a:lnSpc>
              <a:spcBef>
                <a:spcPts val="0"/>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Έχει ως στόχο την αξιοποίηση των ερευνητικών υποδομών και δεδομένων προκειμένου να ενισχύσει την ανοιχτή επιστήμη και να συνεισφέρει στην ανάπτυξη και την καινοτομία</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Περιλαμβάνει το σύνολο των </a:t>
            </a:r>
            <a:r>
              <a:rPr lang="el-GR" sz="2000" b="0" i="0" u="none" strike="noStrike" cap="none" dirty="0" smtClean="0">
                <a:solidFill>
                  <a:schemeClr val="dk2"/>
                </a:solidFill>
                <a:latin typeface="Calibri"/>
                <a:ea typeface="Calibri"/>
                <a:cs typeface="Calibri"/>
                <a:sym typeface="Calibri"/>
              </a:rPr>
              <a:t>ευρωπαϊκών </a:t>
            </a:r>
            <a:r>
              <a:rPr lang="el-GR" sz="2000" b="0" i="0" u="none" strike="noStrike" cap="none" dirty="0">
                <a:solidFill>
                  <a:schemeClr val="dk2"/>
                </a:solidFill>
                <a:latin typeface="Calibri"/>
                <a:ea typeface="Calibri"/>
                <a:cs typeface="Calibri"/>
                <a:sym typeface="Calibri"/>
              </a:rPr>
              <a:t>ψηφιακών υποδομών για την ψηφιακή επιστήμη</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Συνδέει το δημόσιο τομέα με τον ιδιωτικό και την κοινωνία των πολιτών</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Δε χρησιμοποιεί νομοθετικά εργαλεία παρά χρηματοδοτικά, τεχνολογικά, </a:t>
            </a:r>
            <a:r>
              <a:rPr lang="el-GR" sz="2000" b="0" i="0" u="none" strike="noStrike" cap="none" dirty="0" err="1">
                <a:solidFill>
                  <a:schemeClr val="dk2"/>
                </a:solidFill>
                <a:latin typeface="Calibri"/>
                <a:ea typeface="Calibri"/>
                <a:cs typeface="Calibri"/>
                <a:sym typeface="Calibri"/>
              </a:rPr>
              <a:t>αδειοδοτικά</a:t>
            </a:r>
            <a:r>
              <a:rPr lang="el-GR" sz="2000" b="0" i="0" u="none" strike="noStrike" cap="none" dirty="0">
                <a:solidFill>
                  <a:schemeClr val="dk2"/>
                </a:solidFill>
                <a:latin typeface="Calibri"/>
                <a:ea typeface="Calibri"/>
                <a:cs typeface="Calibri"/>
                <a:sym typeface="Calibri"/>
              </a:rPr>
              <a:t> και διαδικαστικά εργαλεία</a:t>
            </a:r>
            <a:endParaRPr dirty="0"/>
          </a:p>
          <a:p>
            <a:pPr marL="215464" marR="0" lvl="0" indent="-215464" algn="just" rtl="0">
              <a:lnSpc>
                <a:spcPct val="150000"/>
              </a:lnSpc>
              <a:spcBef>
                <a:spcPts val="676"/>
              </a:spcBef>
              <a:spcAft>
                <a:spcPts val="0"/>
              </a:spcAft>
              <a:buClr>
                <a:schemeClr val="dk2"/>
              </a:buClr>
              <a:buSzPts val="2000"/>
              <a:buFont typeface="Source Sans Pro"/>
              <a:buChar char="■"/>
            </a:pPr>
            <a:r>
              <a:rPr lang="el-GR" sz="2000" b="0" i="0" u="none" strike="noStrike" cap="none" dirty="0">
                <a:solidFill>
                  <a:schemeClr val="dk2"/>
                </a:solidFill>
                <a:latin typeface="Calibri"/>
                <a:ea typeface="Calibri"/>
                <a:cs typeface="Calibri"/>
                <a:sym typeface="Calibri"/>
              </a:rPr>
              <a:t>Βασικό κείμενο: </a:t>
            </a:r>
            <a:r>
              <a:rPr lang="el-GR" sz="2000" b="0" i="0" u="none" strike="noStrike" cap="none" dirty="0" err="1">
                <a:solidFill>
                  <a:schemeClr val="dk2"/>
                </a:solidFill>
                <a:latin typeface="Calibri"/>
                <a:ea typeface="Calibri"/>
                <a:cs typeface="Calibri"/>
                <a:sym typeface="Calibri"/>
              </a:rPr>
              <a:t>High</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Level</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Expert</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Group</a:t>
            </a:r>
            <a:r>
              <a:rPr lang="el-GR" sz="2000" b="0" i="0" u="none" strike="noStrike" cap="none" dirty="0">
                <a:solidFill>
                  <a:schemeClr val="dk2"/>
                </a:solidFill>
                <a:latin typeface="Calibri"/>
                <a:ea typeface="Calibri"/>
                <a:cs typeface="Calibri"/>
                <a:sym typeface="Calibri"/>
              </a:rPr>
              <a:t> </a:t>
            </a:r>
            <a:r>
              <a:rPr lang="el-GR" sz="2000" b="0" i="0" u="none" strike="noStrike" cap="none" dirty="0" err="1">
                <a:solidFill>
                  <a:schemeClr val="dk2"/>
                </a:solidFill>
                <a:latin typeface="Calibri"/>
                <a:ea typeface="Calibri"/>
                <a:cs typeface="Calibri"/>
                <a:sym typeface="Calibri"/>
              </a:rPr>
              <a:t>on</a:t>
            </a:r>
            <a:r>
              <a:rPr lang="el-GR" sz="2000" b="0" i="0" u="none" strike="noStrike" cap="none" dirty="0">
                <a:solidFill>
                  <a:schemeClr val="dk2"/>
                </a:solidFill>
                <a:latin typeface="Calibri"/>
                <a:ea typeface="Calibri"/>
                <a:cs typeface="Calibri"/>
                <a:sym typeface="Calibri"/>
              </a:rPr>
              <a:t> EOSC </a:t>
            </a:r>
            <a:r>
              <a:rPr lang="el-GR" sz="1800" b="0" i="0" u="sng" strike="noStrike" cap="none" dirty="0">
                <a:solidFill>
                  <a:schemeClr val="hlink"/>
                </a:solidFill>
                <a:latin typeface="Calibri"/>
                <a:ea typeface="Calibri"/>
                <a:cs typeface="Calibri"/>
                <a:sym typeface="Calibri"/>
                <a:hlinkClick r:id="rId3"/>
              </a:rPr>
              <a:t>http://ec.europa.eu/research/openscience/index.cfm?pg=open-science-cloud-hleg</a:t>
            </a:r>
            <a:r>
              <a:rPr lang="el-GR" sz="1800" b="0" i="0" u="none" strike="noStrike" cap="none" dirty="0">
                <a:solidFill>
                  <a:schemeClr val="dk2"/>
                </a:solidFill>
                <a:latin typeface="Calibri"/>
                <a:ea typeface="Calibri"/>
                <a:cs typeface="Calibri"/>
                <a:sym typeface="Calibri"/>
              </a:rPr>
              <a:t> </a:t>
            </a:r>
            <a:endParaRPr sz="1800" b="0" i="0" u="none" strike="noStrike" cap="none" dirty="0">
              <a:solidFill>
                <a:schemeClr val="dk2"/>
              </a:solidFill>
              <a:latin typeface="Calibri"/>
              <a:ea typeface="Calibri"/>
              <a:cs typeface="Calibri"/>
              <a:sym typeface="Calibri"/>
            </a:endParaRPr>
          </a:p>
        </p:txBody>
      </p:sp>
      <p:sp>
        <p:nvSpPr>
          <p:cNvPr id="525" name="Shape 525"/>
          <p:cNvSpPr txBox="1">
            <a:spLocks noGrp="1"/>
          </p:cNvSpPr>
          <p:nvPr>
            <p:ph type="title"/>
          </p:nvPr>
        </p:nvSpPr>
        <p:spPr>
          <a:xfrm>
            <a:off x="1585261" y="158871"/>
            <a:ext cx="6327600" cy="756900"/>
          </a:xfrm>
          <a:prstGeom prst="rect">
            <a:avLst/>
          </a:prstGeom>
          <a:noFill/>
          <a:ln>
            <a:noFill/>
          </a:ln>
        </p:spPr>
        <p:txBody>
          <a:bodyPr spcFirstLastPara="1" wrap="square" lIns="91425" tIns="45700" rIns="91425" bIns="45700" anchor="t" anchorCtr="0">
            <a:noAutofit/>
          </a:bodyPr>
          <a:lstStyle/>
          <a:p>
            <a:pPr marL="0" marR="0" lvl="0" indent="0" rtl="0">
              <a:lnSpc>
                <a:spcPct val="89000"/>
              </a:lnSpc>
              <a:spcBef>
                <a:spcPts val="0"/>
              </a:spcBef>
              <a:spcAft>
                <a:spcPts val="0"/>
              </a:spcAft>
              <a:buNone/>
            </a:pPr>
            <a:r>
              <a:rPr lang="el-GR" sz="2400" i="0" u="none" strike="noStrike" cap="none" dirty="0">
                <a:solidFill>
                  <a:schemeClr val="dk2"/>
                </a:solidFill>
                <a:latin typeface="Source Sans Pro"/>
                <a:ea typeface="Source Sans Pro"/>
                <a:cs typeface="Source Sans Pro"/>
                <a:sym typeface="Source Sans Pro"/>
              </a:rPr>
              <a:t>Ευρωπαϊκό Νέφος </a:t>
            </a:r>
            <a:r>
              <a:rPr lang="el-GR" sz="2400" i="0" u="none" strike="noStrike" cap="none" dirty="0" smtClean="0">
                <a:solidFill>
                  <a:schemeClr val="dk2"/>
                </a:solidFill>
                <a:latin typeface="Source Sans Pro"/>
                <a:ea typeface="Source Sans Pro"/>
                <a:cs typeface="Source Sans Pro"/>
                <a:sym typeface="Source Sans Pro"/>
              </a:rPr>
              <a:t>Ανοικτής </a:t>
            </a:r>
            <a:r>
              <a:rPr lang="el-GR" sz="2400" i="0" u="none" strike="noStrike" cap="none" dirty="0">
                <a:solidFill>
                  <a:schemeClr val="dk2"/>
                </a:solidFill>
                <a:latin typeface="Source Sans Pro"/>
                <a:ea typeface="Source Sans Pro"/>
                <a:cs typeface="Source Sans Pro"/>
                <a:sym typeface="Source Sans Pro"/>
              </a:rPr>
              <a:t>Επιστήμης</a:t>
            </a:r>
            <a:endParaRPr sz="2400" i="0" u="none" strike="noStrike" cap="none" dirty="0">
              <a:solidFill>
                <a:schemeClr val="dk2"/>
              </a:solidFill>
              <a:latin typeface="Source Sans Pro"/>
              <a:ea typeface="Source Sans Pro"/>
              <a:cs typeface="Source Sans Pro"/>
              <a:sym typeface="Source Sans Pro"/>
            </a:endParaRPr>
          </a:p>
        </p:txBody>
      </p:sp>
      <p:sp>
        <p:nvSpPr>
          <p:cNvPr id="526" name="Shape 526"/>
          <p:cNvSpPr txBox="1">
            <a:spLocks noGrp="1"/>
          </p:cNvSpPr>
          <p:nvPr>
            <p:ph type="sldNum" idx="12"/>
          </p:nvPr>
        </p:nvSpPr>
        <p:spPr>
          <a:xfrm>
            <a:off x="6846069"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l-GR" sz="1200" b="0" i="0" u="none" strike="noStrike" cap="none">
                <a:solidFill>
                  <a:srgbClr val="888888"/>
                </a:solidFill>
                <a:latin typeface="Source Sans Pro"/>
                <a:ea typeface="Source Sans Pro"/>
                <a:cs typeface="Source Sans Pro"/>
                <a:sym typeface="Source Sans Pro"/>
              </a:rPr>
              <a:t>26</a:t>
            </a:fld>
            <a:endParaRPr sz="1200" b="0" i="0" u="none" strike="noStrike" cap="none">
              <a:solidFill>
                <a:srgbClr val="88888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223003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n-US" dirty="0" smtClean="0"/>
              <a:t>Inclusive Growth </a:t>
            </a:r>
            <a:endParaRPr lang="el-GR" dirty="0" smtClean="0"/>
          </a:p>
          <a:p>
            <a:pPr lvl="1"/>
            <a:r>
              <a:rPr lang="en-US" dirty="0" smtClean="0"/>
              <a:t>75 </a:t>
            </a:r>
            <a:r>
              <a:rPr lang="en-US" dirty="0"/>
              <a:t>% </a:t>
            </a:r>
            <a:r>
              <a:rPr lang="el-GR" dirty="0" smtClean="0"/>
              <a:t>του πληθυσμού ηλικίας </a:t>
            </a:r>
            <a:r>
              <a:rPr lang="en-US" dirty="0" smtClean="0"/>
              <a:t>20-64 </a:t>
            </a:r>
            <a:r>
              <a:rPr lang="el-GR" dirty="0" smtClean="0"/>
              <a:t>πρέπει να εργάζεται </a:t>
            </a:r>
            <a:r>
              <a:rPr lang="en-US" dirty="0" smtClean="0"/>
              <a:t>. </a:t>
            </a:r>
            <a:endParaRPr lang="en-US" dirty="0"/>
          </a:p>
          <a:p>
            <a:pPr lvl="1"/>
            <a:r>
              <a:rPr lang="en-US" dirty="0" smtClean="0"/>
              <a:t>3</a:t>
            </a:r>
            <a:r>
              <a:rPr lang="en-US" dirty="0"/>
              <a:t>% </a:t>
            </a:r>
            <a:r>
              <a:rPr lang="el-GR" dirty="0" smtClean="0"/>
              <a:t>του ΑΕΠ της ΕΕ πρέπει να επενδύεται σε </a:t>
            </a:r>
            <a:r>
              <a:rPr lang="en-US" dirty="0" smtClean="0"/>
              <a:t>R&amp;D</a:t>
            </a:r>
            <a:r>
              <a:rPr lang="en-US" dirty="0"/>
              <a:t>. </a:t>
            </a:r>
          </a:p>
          <a:p>
            <a:pPr lvl="1"/>
            <a:r>
              <a:rPr lang="el-GR" dirty="0" smtClean="0"/>
              <a:t>Ο στόχος «</a:t>
            </a:r>
            <a:r>
              <a:rPr lang="en-US" dirty="0" smtClean="0"/>
              <a:t>20/20/20</a:t>
            </a:r>
            <a:r>
              <a:rPr lang="el-GR" dirty="0" smtClean="0"/>
              <a:t>»(</a:t>
            </a:r>
            <a:r>
              <a:rPr lang="en-US" dirty="0" smtClean="0"/>
              <a:t>GHG, RES, efficiency) </a:t>
            </a:r>
            <a:r>
              <a:rPr lang="el-GR" dirty="0" smtClean="0"/>
              <a:t>πρέπει να επιτευχθεί </a:t>
            </a:r>
          </a:p>
          <a:p>
            <a:pPr lvl="1"/>
            <a:r>
              <a:rPr lang="el-GR" dirty="0" smtClean="0"/>
              <a:t>Το ποσοστό των παιδιών που αφήνουν το σχολείο πρέπει να είναι κάτω από </a:t>
            </a:r>
            <a:r>
              <a:rPr lang="en-US" dirty="0" smtClean="0"/>
              <a:t>10</a:t>
            </a:r>
            <a:r>
              <a:rPr lang="en-US" dirty="0"/>
              <a:t>%  </a:t>
            </a:r>
            <a:r>
              <a:rPr lang="el-GR" dirty="0" smtClean="0"/>
              <a:t>και </a:t>
            </a:r>
            <a:r>
              <a:rPr lang="el-GR" dirty="0" err="1" smtClean="0"/>
              <a:t>κατ΄</a:t>
            </a:r>
            <a:r>
              <a:rPr lang="el-GR" dirty="0" smtClean="0"/>
              <a:t> ελάχιστον </a:t>
            </a:r>
            <a:r>
              <a:rPr lang="en-US" dirty="0" smtClean="0"/>
              <a:t>40</a:t>
            </a:r>
            <a:r>
              <a:rPr lang="en-US" dirty="0"/>
              <a:t>%  </a:t>
            </a:r>
            <a:r>
              <a:rPr lang="el-GR" dirty="0" smtClean="0"/>
              <a:t>πρέπει να είναι αυτοί που λαμβάνουν τριτοβάθμιο πτυχίο</a:t>
            </a:r>
            <a:r>
              <a:rPr lang="en-US" dirty="0" smtClean="0"/>
              <a:t>. </a:t>
            </a:r>
            <a:endParaRPr lang="en-US" dirty="0"/>
          </a:p>
          <a:p>
            <a:pPr lvl="1"/>
            <a:r>
              <a:rPr lang="en-US" dirty="0" smtClean="0"/>
              <a:t>20 </a:t>
            </a:r>
            <a:r>
              <a:rPr lang="el-GR" dirty="0" smtClean="0"/>
              <a:t>εκ. λιγότεροι άνθρωποι πρέπει να είναι στο όριο της φτώχιας</a:t>
            </a:r>
            <a:r>
              <a:rPr lang="en-US" dirty="0" smtClean="0"/>
              <a:t>. </a:t>
            </a:r>
            <a:endParaRPr lang="el-GR" dirty="0" smtClean="0"/>
          </a:p>
          <a:p>
            <a:endParaRPr lang="el-GR" dirty="0" smtClean="0"/>
          </a:p>
          <a:p>
            <a:r>
              <a:rPr lang="el-GR" dirty="0" err="1" smtClean="0"/>
              <a:t>Europe</a:t>
            </a:r>
            <a:r>
              <a:rPr lang="el-GR" dirty="0" smtClean="0"/>
              <a:t> </a:t>
            </a:r>
            <a:r>
              <a:rPr lang="el-GR" dirty="0"/>
              <a:t>2020 </a:t>
            </a:r>
            <a:r>
              <a:rPr lang="el-GR" dirty="0" smtClean="0"/>
              <a:t>A </a:t>
            </a:r>
            <a:r>
              <a:rPr lang="el-GR" dirty="0" err="1"/>
              <a:t>strategy</a:t>
            </a:r>
            <a:r>
              <a:rPr lang="el-GR" dirty="0"/>
              <a:t> </a:t>
            </a:r>
            <a:r>
              <a:rPr lang="el-GR" dirty="0" err="1"/>
              <a:t>for</a:t>
            </a:r>
            <a:r>
              <a:rPr lang="el-GR" dirty="0"/>
              <a:t> </a:t>
            </a:r>
            <a:r>
              <a:rPr lang="el-GR" dirty="0" err="1"/>
              <a:t>smart</a:t>
            </a:r>
            <a:r>
              <a:rPr lang="el-GR" dirty="0"/>
              <a:t> </a:t>
            </a:r>
            <a:r>
              <a:rPr lang="el-GR" dirty="0" err="1"/>
              <a:t>and</a:t>
            </a:r>
            <a:r>
              <a:rPr lang="el-GR" dirty="0"/>
              <a:t> </a:t>
            </a:r>
            <a:r>
              <a:rPr lang="el-GR" dirty="0" err="1"/>
              <a:t>inclusive</a:t>
            </a:r>
            <a:r>
              <a:rPr lang="el-GR" dirty="0"/>
              <a:t> </a:t>
            </a:r>
            <a:r>
              <a:rPr lang="el-GR" dirty="0" err="1"/>
              <a:t>growth</a:t>
            </a:r>
            <a:r>
              <a:rPr lang="el-GR" dirty="0"/>
              <a:t> </a:t>
            </a:r>
            <a:r>
              <a:rPr lang="el-GR" dirty="0">
                <a:hlinkClick r:id="rId2"/>
              </a:rPr>
              <a:t>http://</a:t>
            </a:r>
            <a:r>
              <a:rPr lang="el-GR" dirty="0" smtClean="0">
                <a:hlinkClick r:id="rId2"/>
              </a:rPr>
              <a:t>eur-lex.europa.eu/LexUriServ/LexUriServ.do?uri=COM:2010:2020:FIN:EN:PDF</a:t>
            </a:r>
            <a:r>
              <a:rPr lang="el-GR" dirty="0" smtClean="0"/>
              <a:t>  </a:t>
            </a:r>
            <a:endParaRPr lang="el-GR" dirty="0"/>
          </a:p>
          <a:p>
            <a:endParaRPr lang="el-GR" dirty="0"/>
          </a:p>
        </p:txBody>
      </p:sp>
      <p:sp>
        <p:nvSpPr>
          <p:cNvPr id="3" name="Τίτλος 2"/>
          <p:cNvSpPr>
            <a:spLocks noGrp="1"/>
          </p:cNvSpPr>
          <p:nvPr>
            <p:ph type="title"/>
          </p:nvPr>
        </p:nvSpPr>
        <p:spPr/>
        <p:txBody>
          <a:bodyPr/>
          <a:lstStyle/>
          <a:p>
            <a:r>
              <a:rPr lang="el-GR" dirty="0" smtClean="0"/>
              <a:t>Ανάπτυξη για Όλους </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27</a:t>
            </a:fld>
            <a:endParaRPr lang="el-GR"/>
          </a:p>
        </p:txBody>
      </p:sp>
    </p:spTree>
    <p:extLst>
      <p:ext uri="{BB962C8B-B14F-4D97-AF65-F5344CB8AC3E}">
        <p14:creationId xmlns:p14="http://schemas.microsoft.com/office/powerpoint/2010/main" val="1187546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204736" y="2079454"/>
            <a:ext cx="6734536" cy="923330"/>
          </a:xfrm>
          <a:prstGeom prst="rect">
            <a:avLst/>
          </a:prstGeom>
          <a:noFill/>
        </p:spPr>
        <p:txBody>
          <a:bodyPr wrap="none" lIns="91440" tIns="45720" rIns="91440" bIns="45720">
            <a:spAutoFit/>
          </a:bodyPr>
          <a:lstStyle/>
          <a:p>
            <a:pPr algn="ctr"/>
            <a:r>
              <a:rPr lang="el-G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Διεθνείς Πρωτοβουλίες</a:t>
            </a:r>
            <a:endParaRPr lang="el-G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07870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p:nvPr/>
        </p:nvSpPr>
        <p:spPr>
          <a:xfrm>
            <a:off x="1965240" y="900000"/>
            <a:ext cx="5386320" cy="8064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16" name="Shape 616"/>
          <p:cNvSpPr/>
          <p:nvPr/>
        </p:nvSpPr>
        <p:spPr>
          <a:xfrm>
            <a:off x="1452600" y="1679400"/>
            <a:ext cx="6438960" cy="34452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17" name="Shape 617"/>
          <p:cNvSpPr/>
          <p:nvPr/>
        </p:nvSpPr>
        <p:spPr>
          <a:xfrm>
            <a:off x="7885080" y="5948280"/>
            <a:ext cx="442800" cy="2970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pic>
        <p:nvPicPr>
          <p:cNvPr id="618" name="Shape 618"/>
          <p:cNvPicPr preferRelativeResize="0"/>
          <p:nvPr/>
        </p:nvPicPr>
        <p:blipFill rotWithShape="1">
          <a:blip r:embed="rId3">
            <a:alphaModFix/>
          </a:blip>
          <a:srcRect/>
          <a:stretch/>
        </p:blipFill>
        <p:spPr>
          <a:xfrm>
            <a:off x="3551223" y="1358820"/>
            <a:ext cx="2636640" cy="1152720"/>
          </a:xfrm>
          <a:prstGeom prst="rect">
            <a:avLst/>
          </a:prstGeom>
          <a:noFill/>
          <a:ln>
            <a:noFill/>
          </a:ln>
        </p:spPr>
      </p:pic>
      <p:pic>
        <p:nvPicPr>
          <p:cNvPr id="619" name="Shape 619"/>
          <p:cNvPicPr preferRelativeResize="0"/>
          <p:nvPr/>
        </p:nvPicPr>
        <p:blipFill rotWithShape="1">
          <a:blip r:embed="rId4">
            <a:alphaModFix/>
          </a:blip>
          <a:srcRect/>
          <a:stretch/>
        </p:blipFill>
        <p:spPr>
          <a:xfrm>
            <a:off x="880920" y="1065240"/>
            <a:ext cx="1818000" cy="1739880"/>
          </a:xfrm>
          <a:prstGeom prst="rect">
            <a:avLst/>
          </a:prstGeom>
          <a:noFill/>
          <a:ln>
            <a:noFill/>
          </a:ln>
        </p:spPr>
      </p:pic>
      <p:pic>
        <p:nvPicPr>
          <p:cNvPr id="620" name="Shape 620"/>
          <p:cNvPicPr preferRelativeResize="0"/>
          <p:nvPr/>
        </p:nvPicPr>
        <p:blipFill rotWithShape="1">
          <a:blip r:embed="rId5">
            <a:alphaModFix/>
          </a:blip>
          <a:srcRect/>
          <a:stretch/>
        </p:blipFill>
        <p:spPr>
          <a:xfrm>
            <a:off x="6677640" y="948186"/>
            <a:ext cx="2414880" cy="693720"/>
          </a:xfrm>
          <a:prstGeom prst="rect">
            <a:avLst/>
          </a:prstGeom>
          <a:noFill/>
          <a:ln>
            <a:noFill/>
          </a:ln>
        </p:spPr>
      </p:pic>
      <p:pic>
        <p:nvPicPr>
          <p:cNvPr id="621" name="Shape 621"/>
          <p:cNvPicPr preferRelativeResize="0"/>
          <p:nvPr/>
        </p:nvPicPr>
        <p:blipFill rotWithShape="1">
          <a:blip r:embed="rId6">
            <a:alphaModFix/>
          </a:blip>
          <a:srcRect/>
          <a:stretch/>
        </p:blipFill>
        <p:spPr>
          <a:xfrm>
            <a:off x="942840" y="4290651"/>
            <a:ext cx="6699960" cy="1954629"/>
          </a:xfrm>
          <a:prstGeom prst="rect">
            <a:avLst/>
          </a:prstGeom>
          <a:noFill/>
          <a:ln>
            <a:noFill/>
          </a:ln>
        </p:spPr>
      </p:pic>
      <p:sp>
        <p:nvSpPr>
          <p:cNvPr id="622" name="Shape 622"/>
          <p:cNvSpPr/>
          <p:nvPr/>
        </p:nvSpPr>
        <p:spPr>
          <a:xfrm>
            <a:off x="595086" y="3392560"/>
            <a:ext cx="8548914" cy="579600"/>
          </a:xfrm>
          <a:prstGeom prst="rect">
            <a:avLst/>
          </a:prstGeom>
          <a:solidFill>
            <a:srgbClr val="FFFFFF"/>
          </a:solidFill>
          <a:ln>
            <a:noFill/>
          </a:ln>
        </p:spPr>
        <p:txBody>
          <a:bodyPr spcFirstLastPara="1" wrap="square" lIns="91425" tIns="91425" rIns="91425" bIns="91425" anchor="ctr" anchorCtr="0">
            <a:noAutofit/>
          </a:bodyPr>
          <a:lstStyle/>
          <a:p>
            <a:pPr lvl="0"/>
            <a:r>
              <a:rPr lang="en-US" dirty="0">
                <a:solidFill>
                  <a:schemeClr val="dk1"/>
                </a:solidFill>
                <a:latin typeface="Calibri"/>
                <a:ea typeface="Calibri"/>
                <a:cs typeface="Calibri"/>
                <a:sym typeface="Calibri"/>
              </a:rPr>
              <a:t>Η </a:t>
            </a:r>
            <a:r>
              <a:rPr lang="en-US" dirty="0" err="1">
                <a:solidFill>
                  <a:schemeClr val="dk1"/>
                </a:solidFill>
                <a:latin typeface="Calibri"/>
                <a:ea typeface="Calibri"/>
                <a:cs typeface="Calibri"/>
                <a:sym typeface="Calibri"/>
              </a:rPr>
              <a:t>Συμμ</a:t>
            </a:r>
            <a:r>
              <a:rPr lang="en-US" dirty="0">
                <a:solidFill>
                  <a:schemeClr val="dk1"/>
                </a:solidFill>
                <a:latin typeface="Calibri"/>
                <a:ea typeface="Calibri"/>
                <a:cs typeface="Calibri"/>
                <a:sym typeface="Calibri"/>
              </a:rPr>
              <a:t>αχία για την Ανοικτή Διακυβέρνηση (OGP) είναι μια εθελοντική διεθνής πρωτοβουλία που αποσκοπεί στη διασφάλιση κυβερνητικών δεσμεύσεων προς τους πολίτες. </a:t>
            </a:r>
            <a:r>
              <a:rPr lang="el-GR" dirty="0" smtClean="0">
                <a:solidFill>
                  <a:schemeClr val="dk1"/>
                </a:solidFill>
                <a:latin typeface="Calibri"/>
                <a:ea typeface="Calibri"/>
                <a:cs typeface="Calibri"/>
                <a:sym typeface="Calibri"/>
              </a:rPr>
              <a:t>Οι </a:t>
            </a:r>
            <a:r>
              <a:rPr lang="el-GR" dirty="0">
                <a:solidFill>
                  <a:schemeClr val="dk1"/>
                </a:solidFill>
                <a:latin typeface="Calibri"/>
                <a:ea typeface="Calibri"/>
                <a:cs typeface="Calibri"/>
                <a:sym typeface="Calibri"/>
              </a:rPr>
              <a:t>δεσμεύσεις αυτές </a:t>
            </a:r>
            <a:r>
              <a:rPr lang="en-US" dirty="0">
                <a:solidFill>
                  <a:schemeClr val="dk1"/>
                </a:solidFill>
                <a:latin typeface="Calibri"/>
                <a:ea typeface="Calibri"/>
                <a:cs typeface="Calibri"/>
                <a:sym typeface="Calibri"/>
              </a:rPr>
              <a:t>π</a:t>
            </a:r>
            <a:r>
              <a:rPr lang="en-US" dirty="0" err="1">
                <a:solidFill>
                  <a:schemeClr val="dk1"/>
                </a:solidFill>
                <a:latin typeface="Calibri"/>
                <a:ea typeface="Calibri"/>
                <a:cs typeface="Calibri"/>
                <a:sym typeface="Calibri"/>
              </a:rPr>
              <a:t>ροάγουν</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τη</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δι</a:t>
            </a:r>
            <a:r>
              <a:rPr lang="en-US" dirty="0">
                <a:solidFill>
                  <a:schemeClr val="dk1"/>
                </a:solidFill>
                <a:latin typeface="Calibri"/>
                <a:ea typeface="Calibri"/>
                <a:cs typeface="Calibri"/>
                <a:sym typeface="Calibri"/>
              </a:rPr>
              <a:t>αφάνεια, την εξουσιοδότηση των πολιτών, </a:t>
            </a:r>
            <a:endParaRPr lang="el-GR" dirty="0">
              <a:solidFill>
                <a:schemeClr val="dk1"/>
              </a:solidFill>
              <a:latin typeface="Calibri"/>
              <a:ea typeface="Calibri"/>
              <a:cs typeface="Calibri"/>
              <a:sym typeface="Calibri"/>
            </a:endParaRPr>
          </a:p>
          <a:p>
            <a:pPr lvl="0"/>
            <a:r>
              <a:rPr lang="en-US" dirty="0" err="1">
                <a:solidFill>
                  <a:schemeClr val="dk1"/>
                </a:solidFill>
                <a:latin typeface="Calibri"/>
                <a:ea typeface="Calibri"/>
                <a:cs typeface="Calibri"/>
                <a:sym typeface="Calibri"/>
              </a:rPr>
              <a:t>την</a:t>
            </a:r>
            <a:r>
              <a:rPr lang="en-US" dirty="0">
                <a:solidFill>
                  <a:schemeClr val="dk1"/>
                </a:solidFill>
                <a:latin typeface="Calibri"/>
                <a:ea typeface="Calibri"/>
                <a:cs typeface="Calibri"/>
                <a:sym typeface="Calibri"/>
              </a:rPr>
              <a:t> καταπ</a:t>
            </a:r>
            <a:r>
              <a:rPr lang="en-US" dirty="0" err="1">
                <a:solidFill>
                  <a:schemeClr val="dk1"/>
                </a:solidFill>
                <a:latin typeface="Calibri"/>
                <a:ea typeface="Calibri"/>
                <a:cs typeface="Calibri"/>
                <a:sym typeface="Calibri"/>
              </a:rPr>
              <a:t>ολέμηση</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της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δι</a:t>
            </a:r>
            <a:r>
              <a:rPr lang="en-US" dirty="0">
                <a:solidFill>
                  <a:schemeClr val="dk1"/>
                </a:solidFill>
                <a:latin typeface="Calibri"/>
                <a:ea typeface="Calibri"/>
                <a:cs typeface="Calibri"/>
                <a:sym typeface="Calibri"/>
              </a:rPr>
              <a:t>αφθοράς και την αξιοποίηση των νέων τεχνολογιών για την </a:t>
            </a:r>
            <a:endParaRPr lang="el-GR" dirty="0">
              <a:solidFill>
                <a:schemeClr val="dk1"/>
              </a:solidFill>
              <a:latin typeface="Calibri"/>
              <a:ea typeface="Calibri"/>
              <a:cs typeface="Calibri"/>
              <a:sym typeface="Calibri"/>
            </a:endParaRPr>
          </a:p>
          <a:p>
            <a:pPr lvl="0"/>
            <a:r>
              <a:rPr lang="en-US" dirty="0" err="1">
                <a:solidFill>
                  <a:schemeClr val="dk1"/>
                </a:solidFill>
                <a:latin typeface="Calibri"/>
                <a:ea typeface="Calibri"/>
                <a:cs typeface="Calibri"/>
                <a:sym typeface="Calibri"/>
              </a:rPr>
              <a:t>ενίσχυση</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της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δι</a:t>
            </a:r>
            <a:r>
              <a:rPr lang="en-US" dirty="0">
                <a:solidFill>
                  <a:schemeClr val="dk1"/>
                </a:solidFill>
                <a:latin typeface="Calibri"/>
                <a:ea typeface="Calibri"/>
                <a:cs typeface="Calibri"/>
                <a:sym typeface="Calibri"/>
              </a:rPr>
              <a:t>ακυβέρνησης </a:t>
            </a:r>
          </a:p>
          <a:p>
            <a:pPr marL="0" lvl="0" indent="0">
              <a:spcBef>
                <a:spcPts val="0"/>
              </a:spcBef>
              <a:spcAft>
                <a:spcPts val="0"/>
              </a:spcAft>
              <a:buNone/>
            </a:pPr>
            <a:endParaRPr dirty="0"/>
          </a:p>
        </p:txBody>
      </p:sp>
      <p:sp>
        <p:nvSpPr>
          <p:cNvPr id="2" name="Ορθογώνιο 1"/>
          <p:cNvSpPr/>
          <p:nvPr/>
        </p:nvSpPr>
        <p:spPr>
          <a:xfrm>
            <a:off x="1965240" y="117321"/>
            <a:ext cx="5553160" cy="585417"/>
          </a:xfrm>
          <a:prstGeom prst="rect">
            <a:avLst/>
          </a:prstGeom>
        </p:spPr>
        <p:txBody>
          <a:bodyPr wrap="square">
            <a:spAutoFit/>
          </a:bodyPr>
          <a:lstStyle/>
          <a:p>
            <a:pPr lvl="0" algn="ctr">
              <a:lnSpc>
                <a:spcPct val="89000"/>
              </a:lnSpc>
            </a:pPr>
            <a:r>
              <a:rPr lang="el-GR" b="1" dirty="0">
                <a:solidFill>
                  <a:srgbClr val="44546A"/>
                </a:solidFill>
                <a:latin typeface="Calibri"/>
                <a:ea typeface="Calibri"/>
                <a:cs typeface="Calibri"/>
                <a:sym typeface="Calibri"/>
              </a:rPr>
              <a:t>Συμμαχία για την Ανοικτή Διακυβέρνηση OGP </a:t>
            </a:r>
            <a:br>
              <a:rPr lang="el-GR" b="1" dirty="0">
                <a:solidFill>
                  <a:srgbClr val="44546A"/>
                </a:solidFill>
                <a:latin typeface="Calibri"/>
                <a:ea typeface="Calibri"/>
                <a:cs typeface="Calibri"/>
                <a:sym typeface="Calibri"/>
              </a:rPr>
            </a:br>
            <a:r>
              <a:rPr lang="el-GR" b="1" i="1" dirty="0" err="1">
                <a:solidFill>
                  <a:srgbClr val="44546A"/>
                </a:solidFill>
                <a:latin typeface="Calibri"/>
                <a:ea typeface="Calibri"/>
                <a:cs typeface="Calibri"/>
                <a:sym typeface="Calibri"/>
              </a:rPr>
              <a:t>Open</a:t>
            </a:r>
            <a:r>
              <a:rPr lang="el-GR" b="1" i="1" dirty="0">
                <a:solidFill>
                  <a:srgbClr val="44546A"/>
                </a:solidFill>
                <a:latin typeface="Calibri"/>
                <a:ea typeface="Calibri"/>
                <a:cs typeface="Calibri"/>
                <a:sym typeface="Calibri"/>
              </a:rPr>
              <a:t> </a:t>
            </a:r>
            <a:r>
              <a:rPr lang="el-GR" b="1" i="1" dirty="0" err="1">
                <a:solidFill>
                  <a:srgbClr val="44546A"/>
                </a:solidFill>
                <a:latin typeface="Calibri"/>
                <a:ea typeface="Calibri"/>
                <a:cs typeface="Calibri"/>
                <a:sym typeface="Calibri"/>
              </a:rPr>
              <a:t>Government</a:t>
            </a:r>
            <a:r>
              <a:rPr lang="el-GR" b="1" i="1" dirty="0">
                <a:solidFill>
                  <a:srgbClr val="44546A"/>
                </a:solidFill>
                <a:latin typeface="Calibri"/>
                <a:ea typeface="Calibri"/>
                <a:cs typeface="Calibri"/>
                <a:sym typeface="Calibri"/>
              </a:rPr>
              <a:t> </a:t>
            </a:r>
            <a:r>
              <a:rPr lang="el-GR" b="1" i="1" dirty="0" err="1">
                <a:solidFill>
                  <a:srgbClr val="44546A"/>
                </a:solidFill>
                <a:latin typeface="Calibri"/>
                <a:ea typeface="Calibri"/>
                <a:cs typeface="Calibri"/>
                <a:sym typeface="Calibri"/>
              </a:rPr>
              <a:t>Partnership</a:t>
            </a:r>
            <a:endParaRPr lang="el-GR" b="1"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8034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376401" y="175050"/>
            <a:ext cx="6391200" cy="752400"/>
          </a:xfrm>
          <a:prstGeom prst="rect">
            <a:avLst/>
          </a:prstGeom>
          <a:noFill/>
          <a:ln>
            <a:noFill/>
          </a:ln>
        </p:spPr>
        <p:txBody>
          <a:bodyPr spcFirstLastPara="1" wrap="square" lIns="91425" tIns="45700" rIns="91425" bIns="45700" anchor="t" anchorCtr="0">
            <a:noAutofit/>
          </a:bodyPr>
          <a:lstStyle/>
          <a:p>
            <a:pPr marL="0" marR="0" lvl="0" indent="0" algn="ctr" rtl="0">
              <a:lnSpc>
                <a:spcPct val="89000"/>
              </a:lnSpc>
              <a:spcBef>
                <a:spcPts val="0"/>
              </a:spcBef>
              <a:spcAft>
                <a:spcPts val="0"/>
              </a:spcAft>
              <a:buNone/>
            </a:pPr>
            <a:r>
              <a:rPr lang="el-GR" sz="2700" i="0" u="none" strike="noStrike" cap="none" dirty="0">
                <a:solidFill>
                  <a:schemeClr val="dk2"/>
                </a:solidFill>
              </a:rPr>
              <a:t>Επίπεδα Εφαρμογής των Ευρωπαϊκών Πολιτικών για </a:t>
            </a:r>
            <a:r>
              <a:rPr lang="el-GR" sz="2700" dirty="0" smtClean="0"/>
              <a:t>την Ανοικτή Διακυβέρνηση </a:t>
            </a:r>
            <a:endParaRPr sz="2700" i="0" u="none" strike="noStrike" cap="none" dirty="0">
              <a:solidFill>
                <a:schemeClr val="dk2"/>
              </a:solidFill>
            </a:endParaRPr>
          </a:p>
        </p:txBody>
      </p:sp>
      <p:sp>
        <p:nvSpPr>
          <p:cNvPr id="449" name="Shape 449"/>
          <p:cNvSpPr txBox="1">
            <a:spLocks noGrp="1"/>
          </p:cNvSpPr>
          <p:nvPr>
            <p:ph type="sldNum" idx="12"/>
          </p:nvPr>
        </p:nvSpPr>
        <p:spPr>
          <a:xfrm>
            <a:off x="7967730" y="6356351"/>
            <a:ext cx="5475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l-GR" sz="1800" b="1" i="0" u="none" strike="noStrike" cap="none">
                <a:solidFill>
                  <a:schemeClr val="dk1"/>
                </a:solidFill>
                <a:latin typeface="Source Sans Pro"/>
                <a:ea typeface="Source Sans Pro"/>
                <a:cs typeface="Source Sans Pro"/>
                <a:sym typeface="Source Sans Pro"/>
              </a:rPr>
              <a:t>3</a:t>
            </a:fld>
            <a:endParaRPr sz="1800" b="1" i="0" u="none" strike="noStrike" cap="none">
              <a:solidFill>
                <a:schemeClr val="dk1"/>
              </a:solidFill>
              <a:latin typeface="Source Sans Pro"/>
              <a:ea typeface="Source Sans Pro"/>
              <a:cs typeface="Source Sans Pro"/>
              <a:sym typeface="Source Sans Pro"/>
            </a:endParaRPr>
          </a:p>
        </p:txBody>
      </p:sp>
      <p:grpSp>
        <p:nvGrpSpPr>
          <p:cNvPr id="450" name="Shape 450"/>
          <p:cNvGrpSpPr/>
          <p:nvPr/>
        </p:nvGrpSpPr>
        <p:grpSpPr>
          <a:xfrm>
            <a:off x="483065" y="1517577"/>
            <a:ext cx="8638848" cy="4249263"/>
            <a:chOff x="476516" y="1877203"/>
            <a:chExt cx="8434728" cy="3870003"/>
          </a:xfrm>
        </p:grpSpPr>
        <p:sp>
          <p:nvSpPr>
            <p:cNvPr id="451" name="Shape 451"/>
            <p:cNvSpPr/>
            <p:nvPr/>
          </p:nvSpPr>
          <p:spPr>
            <a:xfrm>
              <a:off x="476518" y="1877203"/>
              <a:ext cx="15798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Infrastructure</a:t>
              </a:r>
              <a:endParaRPr sz="1800" b="0" i="0" u="none" strike="noStrike" cap="none">
                <a:solidFill>
                  <a:schemeClr val="lt1"/>
                </a:solidFill>
                <a:latin typeface="Source Sans Pro"/>
                <a:ea typeface="Source Sans Pro"/>
                <a:cs typeface="Source Sans Pro"/>
                <a:sym typeface="Source Sans Pro"/>
              </a:endParaRPr>
            </a:p>
          </p:txBody>
        </p:sp>
        <p:sp>
          <p:nvSpPr>
            <p:cNvPr id="452" name="Shape 452"/>
            <p:cNvSpPr/>
            <p:nvPr/>
          </p:nvSpPr>
          <p:spPr>
            <a:xfrm>
              <a:off x="485104" y="2944003"/>
              <a:ext cx="15711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Data</a:t>
              </a:r>
              <a:endParaRPr sz="1800" b="0" i="0" u="none" strike="noStrike" cap="none">
                <a:solidFill>
                  <a:schemeClr val="lt1"/>
                </a:solidFill>
                <a:latin typeface="Source Sans Pro"/>
                <a:ea typeface="Source Sans Pro"/>
                <a:cs typeface="Source Sans Pro"/>
                <a:sym typeface="Source Sans Pro"/>
              </a:endParaRPr>
            </a:p>
          </p:txBody>
        </p:sp>
        <p:sp>
          <p:nvSpPr>
            <p:cNvPr id="453" name="Shape 453"/>
            <p:cNvSpPr/>
            <p:nvPr/>
          </p:nvSpPr>
          <p:spPr>
            <a:xfrm>
              <a:off x="476517" y="4010803"/>
              <a:ext cx="15711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Services</a:t>
              </a:r>
              <a:endParaRPr sz="1800" b="0" i="0" u="none" strike="noStrike" cap="none">
                <a:solidFill>
                  <a:schemeClr val="lt1"/>
                </a:solidFill>
                <a:latin typeface="Source Sans Pro"/>
                <a:ea typeface="Source Sans Pro"/>
                <a:cs typeface="Source Sans Pro"/>
                <a:sym typeface="Source Sans Pro"/>
              </a:endParaRPr>
            </a:p>
          </p:txBody>
        </p:sp>
        <p:sp>
          <p:nvSpPr>
            <p:cNvPr id="454" name="Shape 454"/>
            <p:cNvSpPr/>
            <p:nvPr/>
          </p:nvSpPr>
          <p:spPr>
            <a:xfrm>
              <a:off x="476516" y="5077603"/>
              <a:ext cx="1571100" cy="669600"/>
            </a:xfrm>
            <a:prstGeom prst="roundRect">
              <a:avLst>
                <a:gd name="adj" fmla="val 16667"/>
              </a:avLst>
            </a:prstGeom>
            <a:solidFill>
              <a:srgbClr val="7030A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Skills </a:t>
              </a:r>
              <a:endParaRPr sz="1800" b="0" i="0" u="none" strike="noStrike" cap="none">
                <a:solidFill>
                  <a:schemeClr val="lt1"/>
                </a:solidFill>
                <a:latin typeface="Source Sans Pro"/>
                <a:ea typeface="Source Sans Pro"/>
                <a:cs typeface="Source Sans Pro"/>
                <a:sym typeface="Source Sans Pro"/>
              </a:endParaRPr>
            </a:p>
          </p:txBody>
        </p:sp>
        <p:sp>
          <p:nvSpPr>
            <p:cNvPr id="455" name="Shape 455"/>
            <p:cNvSpPr/>
            <p:nvPr/>
          </p:nvSpPr>
          <p:spPr>
            <a:xfrm>
              <a:off x="2341723" y="2526059"/>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Data Economy</a:t>
              </a:r>
              <a:endParaRPr sz="1800" b="0" i="0" u="none" strike="noStrike" cap="none">
                <a:solidFill>
                  <a:schemeClr val="lt1"/>
                </a:solidFill>
                <a:latin typeface="Source Sans Pro"/>
                <a:ea typeface="Source Sans Pro"/>
                <a:cs typeface="Source Sans Pro"/>
                <a:sym typeface="Source Sans Pro"/>
              </a:endParaRPr>
            </a:p>
          </p:txBody>
        </p:sp>
        <p:sp>
          <p:nvSpPr>
            <p:cNvPr id="456" name="Shape 456"/>
            <p:cNvSpPr/>
            <p:nvPr/>
          </p:nvSpPr>
          <p:spPr>
            <a:xfrm>
              <a:off x="4513029" y="3454097"/>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IPR</a:t>
              </a:r>
              <a:endParaRPr sz="1800" b="0" i="0" u="none" strike="noStrike" cap="none">
                <a:solidFill>
                  <a:schemeClr val="lt1"/>
                </a:solidFill>
                <a:latin typeface="Source Sans Pro"/>
                <a:ea typeface="Source Sans Pro"/>
                <a:cs typeface="Source Sans Pro"/>
                <a:sym typeface="Source Sans Pro"/>
              </a:endParaRPr>
            </a:p>
          </p:txBody>
        </p:sp>
        <p:sp>
          <p:nvSpPr>
            <p:cNvPr id="457" name="Shape 457"/>
            <p:cNvSpPr/>
            <p:nvPr/>
          </p:nvSpPr>
          <p:spPr>
            <a:xfrm>
              <a:off x="6512418" y="3454097"/>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PSI</a:t>
              </a:r>
              <a:endParaRPr sz="1800" b="0" i="0" u="none" strike="noStrike" cap="none">
                <a:solidFill>
                  <a:schemeClr val="lt1"/>
                </a:solidFill>
                <a:latin typeface="Source Sans Pro"/>
                <a:ea typeface="Source Sans Pro"/>
                <a:cs typeface="Source Sans Pro"/>
                <a:sym typeface="Source Sans Pro"/>
              </a:endParaRPr>
            </a:p>
          </p:txBody>
        </p:sp>
        <p:sp>
          <p:nvSpPr>
            <p:cNvPr id="458" name="Shape 458"/>
            <p:cNvSpPr/>
            <p:nvPr/>
          </p:nvSpPr>
          <p:spPr>
            <a:xfrm>
              <a:off x="5512724" y="3454097"/>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Personal Data</a:t>
              </a:r>
              <a:endParaRPr sz="1800" b="0" i="0" u="none" strike="noStrike" cap="none">
                <a:solidFill>
                  <a:schemeClr val="lt1"/>
                </a:solidFill>
                <a:latin typeface="Source Sans Pro"/>
                <a:ea typeface="Source Sans Pro"/>
                <a:cs typeface="Source Sans Pro"/>
                <a:sym typeface="Source Sans Pro"/>
              </a:endParaRPr>
            </a:p>
          </p:txBody>
        </p:sp>
        <p:sp>
          <p:nvSpPr>
            <p:cNvPr id="459" name="Shape 459"/>
            <p:cNvSpPr/>
            <p:nvPr/>
          </p:nvSpPr>
          <p:spPr>
            <a:xfrm>
              <a:off x="3598430" y="2526059"/>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b="0" i="0" u="none" strike="noStrike" cap="none">
                  <a:solidFill>
                    <a:schemeClr val="lt1"/>
                  </a:solidFill>
                  <a:latin typeface="Source Sans Pro"/>
                  <a:ea typeface="Source Sans Pro"/>
                  <a:cs typeface="Source Sans Pro"/>
                  <a:sym typeface="Source Sans Pro"/>
                </a:rPr>
                <a:t>Digitising European industry</a:t>
              </a:r>
              <a:endParaRPr sz="1200" b="0" i="0" u="none" strike="noStrike" cap="none">
                <a:solidFill>
                  <a:schemeClr val="lt1"/>
                </a:solidFill>
                <a:latin typeface="Source Sans Pro"/>
                <a:ea typeface="Source Sans Pro"/>
                <a:cs typeface="Source Sans Pro"/>
                <a:sym typeface="Source Sans Pro"/>
              </a:endParaRPr>
            </a:p>
          </p:txBody>
        </p:sp>
        <p:sp>
          <p:nvSpPr>
            <p:cNvPr id="460" name="Shape 460"/>
            <p:cNvSpPr/>
            <p:nvPr/>
          </p:nvSpPr>
          <p:spPr>
            <a:xfrm>
              <a:off x="2341723" y="4500275"/>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Data Economy</a:t>
              </a:r>
              <a:endParaRPr sz="1800" b="0" i="0" u="none" strike="noStrike" cap="none">
                <a:solidFill>
                  <a:schemeClr val="lt1"/>
                </a:solidFill>
                <a:latin typeface="Source Sans Pro"/>
                <a:ea typeface="Source Sans Pro"/>
                <a:cs typeface="Source Sans Pro"/>
                <a:sym typeface="Source Sans Pro"/>
              </a:endParaRPr>
            </a:p>
          </p:txBody>
        </p:sp>
        <p:sp>
          <p:nvSpPr>
            <p:cNvPr id="461" name="Shape 461"/>
            <p:cNvSpPr/>
            <p:nvPr/>
          </p:nvSpPr>
          <p:spPr>
            <a:xfrm>
              <a:off x="3598430" y="4500275"/>
              <a:ext cx="1485300" cy="669600"/>
            </a:xfrm>
            <a:prstGeom prst="roundRect">
              <a:avLst>
                <a:gd name="adj" fmla="val 16667"/>
              </a:avLst>
            </a:prstGeom>
            <a:solidFill>
              <a:schemeClr val="accent1"/>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b="0" i="0" u="none" strike="noStrike" cap="none">
                  <a:solidFill>
                    <a:schemeClr val="lt1"/>
                  </a:solidFill>
                  <a:latin typeface="Source Sans Pro"/>
                  <a:ea typeface="Source Sans Pro"/>
                  <a:cs typeface="Source Sans Pro"/>
                  <a:sym typeface="Source Sans Pro"/>
                </a:rPr>
                <a:t>Digitising European industry</a:t>
              </a:r>
              <a:endParaRPr sz="1200" b="0" i="0" u="none" strike="noStrike" cap="none">
                <a:solidFill>
                  <a:schemeClr val="lt1"/>
                </a:solidFill>
                <a:latin typeface="Source Sans Pro"/>
                <a:ea typeface="Source Sans Pro"/>
                <a:cs typeface="Source Sans Pro"/>
                <a:sym typeface="Source Sans Pro"/>
              </a:endParaRPr>
            </a:p>
          </p:txBody>
        </p:sp>
        <p:sp>
          <p:nvSpPr>
            <p:cNvPr id="462" name="Shape 462"/>
            <p:cNvSpPr/>
            <p:nvPr/>
          </p:nvSpPr>
          <p:spPr>
            <a:xfrm rot="5400000">
              <a:off x="6641444" y="3477405"/>
              <a:ext cx="3870000" cy="669600"/>
            </a:xfrm>
            <a:prstGeom prst="roundRect">
              <a:avLst>
                <a:gd name="adj" fmla="val 16667"/>
              </a:avLst>
            </a:prstGeom>
            <a:solidFill>
              <a:srgbClr val="92D050"/>
            </a:solidFill>
            <a:ln w="349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0" i="0" u="none" strike="noStrike" cap="none">
                  <a:solidFill>
                    <a:schemeClr val="lt1"/>
                  </a:solidFill>
                  <a:latin typeface="Source Sans Pro"/>
                  <a:ea typeface="Source Sans Pro"/>
                  <a:cs typeface="Source Sans Pro"/>
                  <a:sym typeface="Source Sans Pro"/>
                </a:rPr>
                <a:t>Open</a:t>
              </a:r>
              <a:endParaRPr sz="1800" b="0" i="0" u="none" strike="noStrike" cap="none">
                <a:solidFill>
                  <a:schemeClr val="lt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542359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1" name="Shape 641"/>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42" name="Shape 642"/>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43" name="Shape 643"/>
          <p:cNvSpPr/>
          <p:nvPr/>
        </p:nvSpPr>
        <p:spPr>
          <a:xfrm>
            <a:off x="1712686" y="290520"/>
            <a:ext cx="5866034" cy="667423"/>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ctr" anchorCtr="0">
            <a:noAutofit/>
          </a:bodyPr>
          <a:lstStyle/>
          <a:p>
            <a:pPr marL="0" marR="0" lvl="0" indent="0" algn="r" rtl="0">
              <a:spcBef>
                <a:spcPts val="0"/>
              </a:spcBef>
              <a:spcAft>
                <a:spcPts val="0"/>
              </a:spcAft>
              <a:buNone/>
            </a:pPr>
            <a:r>
              <a:rPr lang="el-GR" sz="2200" b="1" strike="noStrike" dirty="0" smtClean="0">
                <a:solidFill>
                  <a:srgbClr val="6688BB"/>
                </a:solidFill>
                <a:latin typeface="Arial"/>
                <a:ea typeface="Arial"/>
                <a:cs typeface="Arial"/>
                <a:sym typeface="Arial"/>
              </a:rPr>
              <a:t/>
            </a:r>
            <a:br>
              <a:rPr lang="el-GR" sz="2200" b="1" strike="noStrike" dirty="0" smtClean="0">
                <a:solidFill>
                  <a:srgbClr val="6688BB"/>
                </a:solidFill>
                <a:latin typeface="Arial"/>
                <a:ea typeface="Arial"/>
                <a:cs typeface="Arial"/>
                <a:sym typeface="Arial"/>
              </a:rPr>
            </a:br>
            <a:r>
              <a:rPr lang="el-GR" sz="2200" b="1" strike="noStrike" dirty="0" smtClean="0">
                <a:solidFill>
                  <a:srgbClr val="6688BB"/>
                </a:solidFill>
                <a:latin typeface="Arial"/>
                <a:ea typeface="Arial"/>
                <a:cs typeface="Arial"/>
                <a:sym typeface="Arial"/>
              </a:rPr>
              <a:t> </a:t>
            </a:r>
            <a:endParaRPr sz="1800" b="0" strike="noStrike" dirty="0">
              <a:solidFill>
                <a:srgbClr val="000000"/>
              </a:solidFill>
              <a:latin typeface="Arial"/>
              <a:ea typeface="Arial"/>
              <a:cs typeface="Arial"/>
              <a:sym typeface="Arial"/>
            </a:endParaRPr>
          </a:p>
        </p:txBody>
      </p:sp>
      <p:sp>
        <p:nvSpPr>
          <p:cNvPr id="644" name="Shape 644"/>
          <p:cNvSpPr/>
          <p:nvPr/>
        </p:nvSpPr>
        <p:spPr>
          <a:xfrm>
            <a:off x="1152360" y="5832360"/>
            <a:ext cx="4175280" cy="63972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l-GR" sz="1600" b="0" i="1" strike="noStrike">
                <a:solidFill>
                  <a:srgbClr val="004586"/>
                </a:solidFill>
                <a:latin typeface="Calibri"/>
                <a:ea typeface="Calibri"/>
                <a:cs typeface="Calibri"/>
                <a:sym typeface="Calibri"/>
              </a:rPr>
              <a:t> </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1600" b="0" i="1" strike="noStrike">
                <a:solidFill>
                  <a:srgbClr val="004586"/>
                </a:solidFill>
                <a:latin typeface="Calibri"/>
                <a:ea typeface="Calibri"/>
                <a:cs typeface="Calibri"/>
                <a:sym typeface="Calibri"/>
              </a:rPr>
              <a:t>Πηγή: https://www.opengovpartnership.org</a:t>
            </a:r>
            <a:endParaRPr sz="1800" b="0" strike="noStrike">
              <a:solidFill>
                <a:srgbClr val="000000"/>
              </a:solidFill>
              <a:latin typeface="Arial"/>
              <a:ea typeface="Arial"/>
              <a:cs typeface="Arial"/>
              <a:sym typeface="Arial"/>
            </a:endParaRPr>
          </a:p>
        </p:txBody>
      </p:sp>
      <p:pic>
        <p:nvPicPr>
          <p:cNvPr id="645" name="Shape 645"/>
          <p:cNvPicPr preferRelativeResize="0"/>
          <p:nvPr/>
        </p:nvPicPr>
        <p:blipFill rotWithShape="1">
          <a:blip r:embed="rId3">
            <a:alphaModFix/>
          </a:blip>
          <a:srcRect/>
          <a:stretch/>
        </p:blipFill>
        <p:spPr>
          <a:xfrm>
            <a:off x="1224000" y="1098720"/>
            <a:ext cx="1531800" cy="1838160"/>
          </a:xfrm>
          <a:prstGeom prst="rect">
            <a:avLst/>
          </a:prstGeom>
          <a:noFill/>
          <a:ln>
            <a:noFill/>
          </a:ln>
        </p:spPr>
      </p:pic>
      <p:pic>
        <p:nvPicPr>
          <p:cNvPr id="646" name="Shape 646"/>
          <p:cNvPicPr preferRelativeResize="0"/>
          <p:nvPr/>
        </p:nvPicPr>
        <p:blipFill rotWithShape="1">
          <a:blip r:embed="rId4">
            <a:alphaModFix/>
          </a:blip>
          <a:srcRect/>
          <a:stretch/>
        </p:blipFill>
        <p:spPr>
          <a:xfrm>
            <a:off x="4122720" y="3882960"/>
            <a:ext cx="2203560" cy="1621080"/>
          </a:xfrm>
          <a:prstGeom prst="rect">
            <a:avLst/>
          </a:prstGeom>
          <a:noFill/>
          <a:ln>
            <a:noFill/>
          </a:ln>
        </p:spPr>
      </p:pic>
      <p:pic>
        <p:nvPicPr>
          <p:cNvPr id="647" name="Shape 647"/>
          <p:cNvPicPr preferRelativeResize="0"/>
          <p:nvPr/>
        </p:nvPicPr>
        <p:blipFill rotWithShape="1">
          <a:blip r:embed="rId5">
            <a:alphaModFix/>
          </a:blip>
          <a:srcRect/>
          <a:stretch/>
        </p:blipFill>
        <p:spPr>
          <a:xfrm>
            <a:off x="2862360" y="1432080"/>
            <a:ext cx="4971960" cy="723600"/>
          </a:xfrm>
          <a:prstGeom prst="rect">
            <a:avLst/>
          </a:prstGeom>
          <a:noFill/>
          <a:ln>
            <a:noFill/>
          </a:ln>
        </p:spPr>
      </p:pic>
      <p:pic>
        <p:nvPicPr>
          <p:cNvPr id="648" name="Shape 648"/>
          <p:cNvPicPr preferRelativeResize="0"/>
          <p:nvPr/>
        </p:nvPicPr>
        <p:blipFill rotWithShape="1">
          <a:blip r:embed="rId6">
            <a:alphaModFix/>
          </a:blip>
          <a:srcRect/>
          <a:stretch/>
        </p:blipFill>
        <p:spPr>
          <a:xfrm>
            <a:off x="6932520" y="2155680"/>
            <a:ext cx="1292400" cy="3397320"/>
          </a:xfrm>
          <a:prstGeom prst="rect">
            <a:avLst/>
          </a:prstGeom>
          <a:noFill/>
          <a:ln>
            <a:noFill/>
          </a:ln>
        </p:spPr>
      </p:pic>
      <p:pic>
        <p:nvPicPr>
          <p:cNvPr id="649" name="Shape 649"/>
          <p:cNvPicPr preferRelativeResize="0"/>
          <p:nvPr/>
        </p:nvPicPr>
        <p:blipFill rotWithShape="1">
          <a:blip r:embed="rId7">
            <a:alphaModFix/>
          </a:blip>
          <a:srcRect/>
          <a:stretch/>
        </p:blipFill>
        <p:spPr>
          <a:xfrm>
            <a:off x="1339920" y="4049640"/>
            <a:ext cx="2308320" cy="1114560"/>
          </a:xfrm>
          <a:prstGeom prst="rect">
            <a:avLst/>
          </a:prstGeom>
          <a:noFill/>
          <a:ln>
            <a:noFill/>
          </a:ln>
        </p:spPr>
      </p:pic>
      <p:pic>
        <p:nvPicPr>
          <p:cNvPr id="650" name="Shape 650"/>
          <p:cNvPicPr preferRelativeResize="0"/>
          <p:nvPr/>
        </p:nvPicPr>
        <p:blipFill rotWithShape="1">
          <a:blip r:embed="rId8">
            <a:alphaModFix/>
          </a:blip>
          <a:srcRect/>
          <a:stretch/>
        </p:blipFill>
        <p:spPr>
          <a:xfrm>
            <a:off x="2136600" y="2933640"/>
            <a:ext cx="4654800" cy="671400"/>
          </a:xfrm>
          <a:prstGeom prst="rect">
            <a:avLst/>
          </a:prstGeom>
          <a:noFill/>
          <a:ln>
            <a:noFill/>
          </a:ln>
        </p:spPr>
      </p:pic>
      <p:sp>
        <p:nvSpPr>
          <p:cNvPr id="2" name="Ορθογώνιο 1"/>
          <p:cNvSpPr/>
          <p:nvPr/>
        </p:nvSpPr>
        <p:spPr>
          <a:xfrm>
            <a:off x="2567314" y="285356"/>
            <a:ext cx="5011406" cy="859338"/>
          </a:xfrm>
          <a:prstGeom prst="rect">
            <a:avLst/>
          </a:prstGeom>
        </p:spPr>
        <p:txBody>
          <a:bodyPr wrap="square">
            <a:spAutoFit/>
          </a:bodyPr>
          <a:lstStyle/>
          <a:p>
            <a:pPr lvl="0" algn="ctr">
              <a:lnSpc>
                <a:spcPct val="89000"/>
              </a:lnSpc>
            </a:pPr>
            <a:r>
              <a:rPr lang="el-GR" sz="2800" b="1" dirty="0">
                <a:solidFill>
                  <a:srgbClr val="44546A"/>
                </a:solidFill>
                <a:latin typeface="Calibri"/>
                <a:ea typeface="Calibri"/>
                <a:cs typeface="Calibri"/>
                <a:sym typeface="Calibri"/>
              </a:rPr>
              <a:t>Η πρωτοβουλία OGP σε αριθμούς</a:t>
            </a:r>
            <a:endParaRPr lang="el-GR" sz="28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892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p:nvPr/>
        </p:nvSpPr>
        <p:spPr>
          <a:xfrm>
            <a:off x="1440000" y="201600"/>
            <a:ext cx="6264000" cy="9939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5000" rIns="90000" bIns="45000" anchor="t" anchorCtr="0">
            <a:noAutofit/>
          </a:bodyPr>
          <a:lstStyle/>
          <a:p>
            <a:pPr marL="0" marR="0" lvl="0" indent="0" algn="ctr" rtl="0">
              <a:lnSpc>
                <a:spcPct val="89000"/>
              </a:lnSpc>
              <a:spcBef>
                <a:spcPts val="0"/>
              </a:spcBef>
              <a:spcAft>
                <a:spcPts val="0"/>
              </a:spcAft>
              <a:buNone/>
            </a:pPr>
            <a:endParaRPr sz="1800" strike="noStrike" dirty="0">
              <a:solidFill>
                <a:srgbClr val="000000"/>
              </a:solidFill>
              <a:latin typeface="Arial"/>
              <a:ea typeface="Arial"/>
              <a:cs typeface="Arial"/>
              <a:sym typeface="Arial"/>
            </a:endParaRPr>
          </a:p>
        </p:txBody>
      </p:sp>
      <p:sp>
        <p:nvSpPr>
          <p:cNvPr id="630" name="Shape 630"/>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31" name="Shape 631"/>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32" name="Shape 632"/>
          <p:cNvSpPr/>
          <p:nvPr/>
        </p:nvSpPr>
        <p:spPr>
          <a:xfrm>
            <a:off x="274680" y="914400"/>
            <a:ext cx="8291520" cy="8715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ctr" anchorCtr="0">
            <a:noAutofit/>
          </a:bodyPr>
          <a:lstStyle/>
          <a:p>
            <a:pPr marL="0" marR="0" lvl="0" indent="0" algn="r" rtl="0">
              <a:spcBef>
                <a:spcPts val="0"/>
              </a:spcBef>
              <a:spcAft>
                <a:spcPts val="0"/>
              </a:spcAft>
              <a:buNone/>
            </a:pPr>
            <a:r>
              <a:rPr lang="el-GR" sz="2200" b="1" strike="noStrike">
                <a:solidFill>
                  <a:srgbClr val="6688BB"/>
                </a:solidFill>
                <a:latin typeface="Arial"/>
                <a:ea typeface="Arial"/>
                <a:cs typeface="Arial"/>
                <a:sym typeface="Arial"/>
              </a:rPr>
              <a:t/>
            </a:r>
            <a:br>
              <a:rPr lang="el-GR" sz="2200" b="1" strike="noStrike">
                <a:solidFill>
                  <a:srgbClr val="6688BB"/>
                </a:solidFill>
                <a:latin typeface="Arial"/>
                <a:ea typeface="Arial"/>
                <a:cs typeface="Arial"/>
                <a:sym typeface="Arial"/>
              </a:rPr>
            </a:br>
            <a:r>
              <a:rPr lang="el-GR" sz="2200" b="1" strike="noStrike">
                <a:solidFill>
                  <a:srgbClr val="6688BB"/>
                </a:solidFill>
                <a:latin typeface="Arial"/>
                <a:ea typeface="Arial"/>
                <a:cs typeface="Arial"/>
                <a:sym typeface="Arial"/>
              </a:rPr>
              <a:t> </a:t>
            </a:r>
            <a:endParaRPr sz="1800" b="0" strike="noStrike">
              <a:solidFill>
                <a:srgbClr val="000000"/>
              </a:solidFill>
              <a:latin typeface="Arial"/>
              <a:ea typeface="Arial"/>
              <a:cs typeface="Arial"/>
              <a:sym typeface="Arial"/>
            </a:endParaRPr>
          </a:p>
        </p:txBody>
      </p:sp>
      <p:sp>
        <p:nvSpPr>
          <p:cNvPr id="633" name="Shape 633"/>
          <p:cNvSpPr/>
          <p:nvPr/>
        </p:nvSpPr>
        <p:spPr>
          <a:xfrm>
            <a:off x="1152360" y="5832360"/>
            <a:ext cx="4175280" cy="63972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l-GR" sz="1600" b="0" i="1" strike="noStrike">
                <a:solidFill>
                  <a:srgbClr val="004586"/>
                </a:solidFill>
                <a:latin typeface="Calibri"/>
                <a:ea typeface="Calibri"/>
                <a:cs typeface="Calibri"/>
                <a:sym typeface="Calibri"/>
              </a:rPr>
              <a:t> </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1600" b="0" i="1" strike="noStrike">
                <a:solidFill>
                  <a:srgbClr val="004586"/>
                </a:solidFill>
                <a:latin typeface="Calibri"/>
                <a:ea typeface="Calibri"/>
                <a:cs typeface="Calibri"/>
                <a:sym typeface="Calibri"/>
              </a:rPr>
              <a:t>Πηγή: https://www.opengovpartnership.org</a:t>
            </a:r>
            <a:endParaRPr sz="1800" b="0" strike="noStrike">
              <a:solidFill>
                <a:srgbClr val="000000"/>
              </a:solidFill>
              <a:latin typeface="Arial"/>
              <a:ea typeface="Arial"/>
              <a:cs typeface="Arial"/>
              <a:sym typeface="Arial"/>
            </a:endParaRPr>
          </a:p>
        </p:txBody>
      </p:sp>
      <p:pic>
        <p:nvPicPr>
          <p:cNvPr id="634" name="Shape 634"/>
          <p:cNvPicPr preferRelativeResize="0"/>
          <p:nvPr/>
        </p:nvPicPr>
        <p:blipFill rotWithShape="1">
          <a:blip r:embed="rId3">
            <a:alphaModFix/>
          </a:blip>
          <a:srcRect/>
          <a:stretch/>
        </p:blipFill>
        <p:spPr>
          <a:xfrm>
            <a:off x="654649" y="698580"/>
            <a:ext cx="7929011" cy="5201460"/>
          </a:xfrm>
          <a:prstGeom prst="rect">
            <a:avLst/>
          </a:prstGeom>
          <a:noFill/>
          <a:ln>
            <a:noFill/>
          </a:ln>
        </p:spPr>
      </p:pic>
      <p:sp>
        <p:nvSpPr>
          <p:cNvPr id="2" name="Ορθογώνιο 1"/>
          <p:cNvSpPr/>
          <p:nvPr/>
        </p:nvSpPr>
        <p:spPr>
          <a:xfrm>
            <a:off x="3035511" y="113163"/>
            <a:ext cx="3106458" cy="585417"/>
          </a:xfrm>
          <a:prstGeom prst="rect">
            <a:avLst/>
          </a:prstGeom>
        </p:spPr>
        <p:txBody>
          <a:bodyPr wrap="square">
            <a:spAutoFit/>
          </a:bodyPr>
          <a:lstStyle/>
          <a:p>
            <a:pPr lvl="0" algn="ctr">
              <a:lnSpc>
                <a:spcPct val="89000"/>
              </a:lnSpc>
            </a:pPr>
            <a:r>
              <a:rPr lang="el-GR" sz="3600" b="1" dirty="0">
                <a:solidFill>
                  <a:srgbClr val="44546A"/>
                </a:solidFill>
                <a:latin typeface="Calibri"/>
                <a:ea typeface="Calibri"/>
                <a:cs typeface="Calibri"/>
                <a:sym typeface="Calibri"/>
              </a:rPr>
              <a:t>Στόχοι </a:t>
            </a:r>
            <a:r>
              <a:rPr lang="en-US" sz="3600" b="1" dirty="0">
                <a:solidFill>
                  <a:srgbClr val="44546A"/>
                </a:solidFill>
                <a:latin typeface="Calibri"/>
                <a:ea typeface="Calibri"/>
                <a:cs typeface="Calibri"/>
                <a:sym typeface="Calibri"/>
              </a:rPr>
              <a:t>OGP</a:t>
            </a:r>
            <a:endParaRPr lang="en-US" sz="36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01780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Shape 77"/>
          <p:cNvGrpSpPr/>
          <p:nvPr/>
        </p:nvGrpSpPr>
        <p:grpSpPr>
          <a:xfrm>
            <a:off x="730383" y="2061107"/>
            <a:ext cx="5479182" cy="2628756"/>
            <a:chOff x="756327" y="97"/>
            <a:chExt cx="6716945" cy="4518331"/>
          </a:xfrm>
        </p:grpSpPr>
        <p:sp>
          <p:nvSpPr>
            <p:cNvPr id="78" name="Shape 78"/>
            <p:cNvSpPr/>
            <p:nvPr/>
          </p:nvSpPr>
          <p:spPr>
            <a:xfrm>
              <a:off x="4125922" y="689047"/>
              <a:ext cx="2151686" cy="569026"/>
            </a:xfrm>
            <a:custGeom>
              <a:avLst/>
              <a:gdLst/>
              <a:ahLst/>
              <a:cxnLst/>
              <a:rect l="0" t="0" r="0" b="0"/>
              <a:pathLst>
                <a:path w="120000" h="120000" extrusionOk="0">
                  <a:moveTo>
                    <a:pt x="0" y="0"/>
                  </a:moveTo>
                  <a:lnTo>
                    <a:pt x="0" y="81776"/>
                  </a:lnTo>
                  <a:lnTo>
                    <a:pt x="120000" y="81776"/>
                  </a:lnTo>
                  <a:lnTo>
                    <a:pt x="120000" y="120000"/>
                  </a:lnTo>
                </a:path>
              </a:pathLst>
            </a:custGeom>
            <a:noFill/>
            <a:ln w="9525" cap="flat" cmpd="sng">
              <a:solidFill>
                <a:srgbClr val="487AA8"/>
              </a:solidFill>
              <a:prstDash val="solid"/>
              <a:round/>
              <a:headEnd type="none" w="med" len="med"/>
              <a:tailEnd type="none" w="med" len="med"/>
            </a:ln>
          </p:spPr>
        </p:sp>
        <p:sp>
          <p:nvSpPr>
            <p:cNvPr id="79" name="Shape 79"/>
            <p:cNvSpPr/>
            <p:nvPr/>
          </p:nvSpPr>
          <p:spPr>
            <a:xfrm>
              <a:off x="2913336" y="2483542"/>
              <a:ext cx="1212586" cy="585960"/>
            </a:xfrm>
            <a:custGeom>
              <a:avLst/>
              <a:gdLst/>
              <a:ahLst/>
              <a:cxnLst/>
              <a:rect l="0" t="0" r="0" b="0"/>
              <a:pathLst>
                <a:path w="120000" h="120000" extrusionOk="0">
                  <a:moveTo>
                    <a:pt x="0" y="0"/>
                  </a:moveTo>
                  <a:lnTo>
                    <a:pt x="0" y="82881"/>
                  </a:lnTo>
                  <a:lnTo>
                    <a:pt x="120000" y="82881"/>
                  </a:lnTo>
                  <a:lnTo>
                    <a:pt x="120000" y="120000"/>
                  </a:lnTo>
                </a:path>
              </a:pathLst>
            </a:custGeom>
            <a:noFill/>
            <a:ln w="9525" cap="flat" cmpd="sng">
              <a:solidFill>
                <a:srgbClr val="528CBE"/>
              </a:solidFill>
              <a:prstDash val="solid"/>
              <a:round/>
              <a:headEnd type="none" w="med" len="med"/>
              <a:tailEnd type="none" w="med" len="med"/>
            </a:ln>
          </p:spPr>
        </p:sp>
        <p:sp>
          <p:nvSpPr>
            <p:cNvPr id="80" name="Shape 80"/>
            <p:cNvSpPr/>
            <p:nvPr/>
          </p:nvSpPr>
          <p:spPr>
            <a:xfrm>
              <a:off x="1734597" y="2483542"/>
              <a:ext cx="1178738" cy="585960"/>
            </a:xfrm>
            <a:custGeom>
              <a:avLst/>
              <a:gdLst/>
              <a:ahLst/>
              <a:cxnLst/>
              <a:rect l="0" t="0" r="0" b="0"/>
              <a:pathLst>
                <a:path w="120000" h="120000" extrusionOk="0">
                  <a:moveTo>
                    <a:pt x="120000" y="0"/>
                  </a:moveTo>
                  <a:lnTo>
                    <a:pt x="120000" y="82881"/>
                  </a:lnTo>
                  <a:lnTo>
                    <a:pt x="0" y="82881"/>
                  </a:lnTo>
                  <a:lnTo>
                    <a:pt x="0" y="120000"/>
                  </a:lnTo>
                </a:path>
              </a:pathLst>
            </a:custGeom>
            <a:noFill/>
            <a:ln w="9525" cap="flat" cmpd="sng">
              <a:solidFill>
                <a:srgbClr val="528CBE"/>
              </a:solidFill>
              <a:prstDash val="solid"/>
              <a:round/>
              <a:headEnd type="none" w="med" len="med"/>
              <a:tailEnd type="none" w="med" len="med"/>
            </a:ln>
          </p:spPr>
        </p:sp>
        <p:sp>
          <p:nvSpPr>
            <p:cNvPr id="81" name="Shape 81"/>
            <p:cNvSpPr/>
            <p:nvPr/>
          </p:nvSpPr>
          <p:spPr>
            <a:xfrm>
              <a:off x="2913336" y="689047"/>
              <a:ext cx="1212586" cy="552092"/>
            </a:xfrm>
            <a:custGeom>
              <a:avLst/>
              <a:gdLst/>
              <a:ahLst/>
              <a:cxnLst/>
              <a:rect l="0" t="0" r="0" b="0"/>
              <a:pathLst>
                <a:path w="120000" h="120000" extrusionOk="0">
                  <a:moveTo>
                    <a:pt x="120000" y="0"/>
                  </a:moveTo>
                  <a:lnTo>
                    <a:pt x="120000" y="80604"/>
                  </a:lnTo>
                  <a:lnTo>
                    <a:pt x="0" y="80604"/>
                  </a:lnTo>
                  <a:lnTo>
                    <a:pt x="0" y="120000"/>
                  </a:lnTo>
                </a:path>
              </a:pathLst>
            </a:custGeom>
            <a:noFill/>
            <a:ln w="9525" cap="flat" cmpd="sng">
              <a:solidFill>
                <a:srgbClr val="487AA8"/>
              </a:solidFill>
              <a:prstDash val="solid"/>
              <a:round/>
              <a:headEnd type="none" w="med" len="med"/>
              <a:tailEnd type="none" w="med" len="med"/>
            </a:ln>
          </p:spPr>
        </p:sp>
        <p:sp>
          <p:nvSpPr>
            <p:cNvPr id="82" name="Shape 82"/>
            <p:cNvSpPr/>
            <p:nvPr/>
          </p:nvSpPr>
          <p:spPr>
            <a:xfrm>
              <a:off x="1575720" y="97"/>
              <a:ext cx="5100404" cy="688949"/>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83" name="Shape 83"/>
            <p:cNvSpPr/>
            <p:nvPr/>
          </p:nvSpPr>
          <p:spPr>
            <a:xfrm>
              <a:off x="1793114" y="206621"/>
              <a:ext cx="5100404" cy="688949"/>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84" name="Shape 84"/>
            <p:cNvSpPr txBox="1"/>
            <p:nvPr/>
          </p:nvSpPr>
          <p:spPr>
            <a:xfrm>
              <a:off x="1813293" y="226800"/>
              <a:ext cx="5060046" cy="648591"/>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OGP Steering Committee</a:t>
              </a:r>
            </a:p>
          </p:txBody>
        </p:sp>
        <p:sp>
          <p:nvSpPr>
            <p:cNvPr id="85" name="Shape 85"/>
            <p:cNvSpPr/>
            <p:nvPr/>
          </p:nvSpPr>
          <p:spPr>
            <a:xfrm>
              <a:off x="979042" y="1241140"/>
              <a:ext cx="3868586"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86" name="Shape 86"/>
            <p:cNvSpPr/>
            <p:nvPr/>
          </p:nvSpPr>
          <p:spPr>
            <a:xfrm>
              <a:off x="1196435" y="1447663"/>
              <a:ext cx="3868586" cy="1242402"/>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87" name="Shape 87"/>
            <p:cNvSpPr txBox="1"/>
            <p:nvPr/>
          </p:nvSpPr>
          <p:spPr>
            <a:xfrm>
              <a:off x="1232824" y="1484052"/>
              <a:ext cx="3795808"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OGP Support Unit</a:t>
              </a:r>
            </a:p>
          </p:txBody>
        </p:sp>
        <p:sp>
          <p:nvSpPr>
            <p:cNvPr id="88" name="Shape 88"/>
            <p:cNvSpPr/>
            <p:nvPr/>
          </p:nvSpPr>
          <p:spPr>
            <a:xfrm>
              <a:off x="756327" y="3069503"/>
              <a:ext cx="1956539"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89" name="Shape 89"/>
            <p:cNvSpPr/>
            <p:nvPr/>
          </p:nvSpPr>
          <p:spPr>
            <a:xfrm>
              <a:off x="973720" y="3276026"/>
              <a:ext cx="1956539" cy="1242402"/>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90" name="Shape 90"/>
            <p:cNvSpPr txBox="1"/>
            <p:nvPr/>
          </p:nvSpPr>
          <p:spPr>
            <a:xfrm>
              <a:off x="1010109" y="3312415"/>
              <a:ext cx="1883761"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Civil Society Support</a:t>
              </a:r>
            </a:p>
          </p:txBody>
        </p:sp>
        <p:sp>
          <p:nvSpPr>
            <p:cNvPr id="91" name="Shape 91"/>
            <p:cNvSpPr/>
            <p:nvPr/>
          </p:nvSpPr>
          <p:spPr>
            <a:xfrm>
              <a:off x="3147653" y="3069503"/>
              <a:ext cx="1956539"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92" name="Shape 92"/>
            <p:cNvSpPr/>
            <p:nvPr/>
          </p:nvSpPr>
          <p:spPr>
            <a:xfrm>
              <a:off x="3365046" y="3276026"/>
              <a:ext cx="1956539" cy="1242402"/>
            </a:xfrm>
            <a:prstGeom prst="roundRect">
              <a:avLst>
                <a:gd name="adj" fmla="val 10000"/>
              </a:avLst>
            </a:prstGeom>
            <a:solidFill>
              <a:schemeClr val="lt1">
                <a:alpha val="89803"/>
              </a:schemeClr>
            </a:solidFill>
            <a:ln w="9525" cap="flat" cmpd="sng">
              <a:solidFill>
                <a:srgbClr val="599BD5"/>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93" name="Shape 93"/>
            <p:cNvSpPr txBox="1"/>
            <p:nvPr/>
          </p:nvSpPr>
          <p:spPr>
            <a:xfrm>
              <a:off x="3401435" y="3312415"/>
              <a:ext cx="1883761"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Direct Country Support</a:t>
              </a:r>
            </a:p>
          </p:txBody>
        </p:sp>
        <p:sp>
          <p:nvSpPr>
            <p:cNvPr id="94" name="Shape 94"/>
            <p:cNvSpPr/>
            <p:nvPr/>
          </p:nvSpPr>
          <p:spPr>
            <a:xfrm>
              <a:off x="5299339" y="1258074"/>
              <a:ext cx="1956539" cy="1242402"/>
            </a:xfrm>
            <a:prstGeom prst="roundRect">
              <a:avLst>
                <a:gd name="adj" fmla="val 10000"/>
              </a:avLst>
            </a:prstGeom>
            <a:gradFill>
              <a:gsLst>
                <a:gs pos="0">
                  <a:srgbClr val="70A6DA"/>
                </a:gs>
                <a:gs pos="50000">
                  <a:srgbClr val="529BDA"/>
                </a:gs>
                <a:gs pos="100000">
                  <a:srgbClr val="4088C8"/>
                </a:gs>
              </a:gsLst>
              <a:lin ang="5400000" scaled="0"/>
            </a:gradFill>
            <a:ln>
              <a:noFill/>
            </a:ln>
          </p:spPr>
          <p:txBody>
            <a:bodyPr wrap="square" lIns="91425" tIns="91425" rIns="91425" bIns="91425" anchor="ctr" anchorCtr="0">
              <a:noAutofit/>
            </a:bodyPr>
            <a:lstStyle/>
            <a:p>
              <a:pPr marL="0" lvl="0" indent="0">
                <a:spcBef>
                  <a:spcPts val="0"/>
                </a:spcBef>
                <a:buNone/>
              </a:pPr>
              <a:endParaRPr sz="1400"/>
            </a:p>
          </p:txBody>
        </p:sp>
        <p:sp>
          <p:nvSpPr>
            <p:cNvPr id="95" name="Shape 95"/>
            <p:cNvSpPr/>
            <p:nvPr/>
          </p:nvSpPr>
          <p:spPr>
            <a:xfrm>
              <a:off x="5516733" y="1464597"/>
              <a:ext cx="1956539" cy="1242402"/>
            </a:xfrm>
            <a:prstGeom prst="roundRect">
              <a:avLst>
                <a:gd name="adj" fmla="val 10000"/>
              </a:avLst>
            </a:prstGeom>
            <a:gradFill>
              <a:gsLst>
                <a:gs pos="0">
                  <a:srgbClr val="C3D9B7"/>
                </a:gs>
                <a:gs pos="50000">
                  <a:srgbClr val="AECDA1"/>
                </a:gs>
                <a:gs pos="100000">
                  <a:srgbClr val="A0C78C"/>
                </a:gs>
              </a:gsLst>
              <a:lin ang="5400000" scaled="0"/>
            </a:gradFill>
            <a:ln w="9525" cap="flat" cmpd="sng">
              <a:solidFill>
                <a:schemeClr val="accent6"/>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96" name="Shape 96"/>
            <p:cNvSpPr txBox="1"/>
            <p:nvPr/>
          </p:nvSpPr>
          <p:spPr>
            <a:xfrm>
              <a:off x="5553122" y="1500986"/>
              <a:ext cx="1883761" cy="1169624"/>
            </a:xfrm>
            <a:prstGeom prst="rect">
              <a:avLst/>
            </a:prstGeom>
            <a:no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None/>
              </a:pPr>
              <a:r>
                <a:rPr lang="en-US" sz="1600">
                  <a:solidFill>
                    <a:schemeClr val="dk1"/>
                  </a:solidFill>
                  <a:latin typeface="Source Sans Pro"/>
                  <a:ea typeface="Source Sans Pro"/>
                  <a:cs typeface="Source Sans Pro"/>
                  <a:sym typeface="Source Sans Pro"/>
                </a:rPr>
                <a:t>Independent Reporting Mechanism (IRM)</a:t>
              </a:r>
            </a:p>
          </p:txBody>
        </p:sp>
      </p:grpSp>
      <p:sp>
        <p:nvSpPr>
          <p:cNvPr id="97" name="Shape 97"/>
          <p:cNvSpPr txBox="1">
            <a:spLocks noGrp="1"/>
          </p:cNvSpPr>
          <p:nvPr>
            <p:ph type="title"/>
          </p:nvPr>
        </p:nvSpPr>
        <p:spPr>
          <a:xfrm>
            <a:off x="1652955" y="549276"/>
            <a:ext cx="5981111" cy="757011"/>
          </a:xfrm>
          <a:prstGeom prst="rect">
            <a:avLst/>
          </a:prstGeom>
          <a:noFill/>
          <a:ln>
            <a:noFill/>
          </a:ln>
        </p:spPr>
        <p:txBody>
          <a:bodyPr wrap="square" lIns="91425" tIns="45700" rIns="91425" bIns="45700" anchor="t" anchorCtr="0">
            <a:noAutofit/>
          </a:bodyPr>
          <a:lstStyle/>
          <a:p>
            <a:pPr marL="0" marR="0" lvl="0" indent="0" algn="ctr" rtl="0">
              <a:lnSpc>
                <a:spcPct val="89000"/>
              </a:lnSpc>
              <a:spcBef>
                <a:spcPts val="0"/>
              </a:spcBef>
              <a:spcAft>
                <a:spcPts val="0"/>
              </a:spcAft>
              <a:buNone/>
            </a:pPr>
            <a:r>
              <a:rPr lang="en-US" sz="2475" i="0" u="none" strike="noStrike" cap="none" dirty="0" err="1">
                <a:solidFill>
                  <a:schemeClr val="dk2"/>
                </a:solidFill>
                <a:latin typeface="Source Sans Pro"/>
                <a:ea typeface="Source Sans Pro"/>
                <a:cs typeface="Source Sans Pro"/>
                <a:sym typeface="Source Sans Pro"/>
              </a:rPr>
              <a:t>Οργάνωση</a:t>
            </a:r>
            <a:r>
              <a:rPr lang="en-US" sz="2475" i="0" u="none" strike="noStrike" cap="none" dirty="0">
                <a:solidFill>
                  <a:schemeClr val="dk2"/>
                </a:solidFill>
                <a:latin typeface="Source Sans Pro"/>
                <a:ea typeface="Source Sans Pro"/>
                <a:cs typeface="Source Sans Pro"/>
                <a:sym typeface="Source Sans Pro"/>
              </a:rPr>
              <a:t> και </a:t>
            </a:r>
            <a:r>
              <a:rPr lang="en-US" sz="2475" i="0" u="none" strike="noStrike" cap="none" dirty="0" err="1">
                <a:solidFill>
                  <a:schemeClr val="dk2"/>
                </a:solidFill>
                <a:latin typeface="Source Sans Pro"/>
                <a:ea typeface="Source Sans Pro"/>
                <a:cs typeface="Source Sans Pro"/>
                <a:sym typeface="Source Sans Pro"/>
              </a:rPr>
              <a:t>λειτουργί</a:t>
            </a:r>
            <a:r>
              <a:rPr lang="en-US" sz="2475" i="0" u="none" strike="noStrike" cap="none" dirty="0">
                <a:solidFill>
                  <a:schemeClr val="dk2"/>
                </a:solidFill>
                <a:latin typeface="Source Sans Pro"/>
                <a:ea typeface="Source Sans Pro"/>
                <a:cs typeface="Source Sans Pro"/>
                <a:sym typeface="Source Sans Pro"/>
              </a:rPr>
              <a:t>α OGP</a:t>
            </a:r>
          </a:p>
        </p:txBody>
      </p:sp>
      <p:pic>
        <p:nvPicPr>
          <p:cNvPr id="24" name="Shape 41"/>
          <p:cNvPicPr preferRelativeResize="0"/>
          <p:nvPr/>
        </p:nvPicPr>
        <p:blipFill rotWithShape="1">
          <a:blip r:embed="rId3">
            <a:alphaModFix/>
          </a:blip>
          <a:srcRect/>
          <a:stretch/>
        </p:blipFill>
        <p:spPr>
          <a:xfrm>
            <a:off x="7059953" y="1973934"/>
            <a:ext cx="1576048" cy="2581553"/>
          </a:xfrm>
          <a:prstGeom prst="rect">
            <a:avLst/>
          </a:prstGeom>
          <a:noFill/>
          <a:ln>
            <a:noFill/>
          </a:ln>
        </p:spPr>
      </p:pic>
    </p:spTree>
    <p:extLst>
      <p:ext uri="{BB962C8B-B14F-4D97-AF65-F5344CB8AC3E}">
        <p14:creationId xmlns:p14="http://schemas.microsoft.com/office/powerpoint/2010/main" val="3806177481"/>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1" name="Shape 691"/>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92" name="Shape 692"/>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93" name="Shape 693"/>
          <p:cNvSpPr/>
          <p:nvPr/>
        </p:nvSpPr>
        <p:spPr>
          <a:xfrm>
            <a:off x="274680" y="914400"/>
            <a:ext cx="8291520" cy="8715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ctr" anchorCtr="0">
            <a:noAutofit/>
          </a:bodyPr>
          <a:lstStyle/>
          <a:p>
            <a:pPr marL="0" marR="0" lvl="0" indent="0" algn="r" rtl="0">
              <a:spcBef>
                <a:spcPts val="0"/>
              </a:spcBef>
              <a:spcAft>
                <a:spcPts val="0"/>
              </a:spcAft>
              <a:buNone/>
            </a:pPr>
            <a:r>
              <a:rPr lang="el-GR" sz="2200" b="1" strike="noStrike">
                <a:solidFill>
                  <a:srgbClr val="6688BB"/>
                </a:solidFill>
                <a:latin typeface="Arial"/>
                <a:ea typeface="Arial"/>
                <a:cs typeface="Arial"/>
                <a:sym typeface="Arial"/>
              </a:rPr>
              <a:t/>
            </a:r>
            <a:br>
              <a:rPr lang="el-GR" sz="2200" b="1" strike="noStrike">
                <a:solidFill>
                  <a:srgbClr val="6688BB"/>
                </a:solidFill>
                <a:latin typeface="Arial"/>
                <a:ea typeface="Arial"/>
                <a:cs typeface="Arial"/>
                <a:sym typeface="Arial"/>
              </a:rPr>
            </a:br>
            <a:r>
              <a:rPr lang="el-GR" sz="2200" b="1" strike="noStrike">
                <a:solidFill>
                  <a:srgbClr val="6688BB"/>
                </a:solidFill>
                <a:latin typeface="Arial"/>
                <a:ea typeface="Arial"/>
                <a:cs typeface="Arial"/>
                <a:sym typeface="Arial"/>
              </a:rPr>
              <a:t> </a:t>
            </a:r>
            <a:endParaRPr sz="1800" b="0" strike="noStrike">
              <a:solidFill>
                <a:srgbClr val="000000"/>
              </a:solidFill>
              <a:latin typeface="Arial"/>
              <a:ea typeface="Arial"/>
              <a:cs typeface="Arial"/>
              <a:sym typeface="Arial"/>
            </a:endParaRPr>
          </a:p>
        </p:txBody>
      </p:sp>
      <p:pic>
        <p:nvPicPr>
          <p:cNvPr id="694" name="Shape 694"/>
          <p:cNvPicPr preferRelativeResize="0"/>
          <p:nvPr/>
        </p:nvPicPr>
        <p:blipFill rotWithShape="1">
          <a:blip r:embed="rId3">
            <a:alphaModFix/>
          </a:blip>
          <a:srcRect/>
          <a:stretch/>
        </p:blipFill>
        <p:spPr>
          <a:xfrm>
            <a:off x="274680" y="5342917"/>
            <a:ext cx="1463697" cy="574600"/>
          </a:xfrm>
          <a:prstGeom prst="rect">
            <a:avLst/>
          </a:prstGeom>
          <a:noFill/>
          <a:ln>
            <a:noFill/>
          </a:ln>
        </p:spPr>
      </p:pic>
      <p:pic>
        <p:nvPicPr>
          <p:cNvPr id="695" name="Shape 695"/>
          <p:cNvPicPr preferRelativeResize="0"/>
          <p:nvPr/>
        </p:nvPicPr>
        <p:blipFill rotWithShape="1">
          <a:blip r:embed="rId4">
            <a:alphaModFix/>
          </a:blip>
          <a:srcRect t="9226" r="31832" b="80087"/>
          <a:stretch/>
        </p:blipFill>
        <p:spPr>
          <a:xfrm>
            <a:off x="357093" y="4011930"/>
            <a:ext cx="2839516" cy="575460"/>
          </a:xfrm>
          <a:prstGeom prst="rect">
            <a:avLst/>
          </a:prstGeom>
          <a:noFill/>
          <a:ln>
            <a:noFill/>
          </a:ln>
        </p:spPr>
      </p:pic>
      <p:pic>
        <p:nvPicPr>
          <p:cNvPr id="696" name="Shape 696"/>
          <p:cNvPicPr preferRelativeResize="0"/>
          <p:nvPr/>
        </p:nvPicPr>
        <p:blipFill rotWithShape="1">
          <a:blip r:embed="rId5">
            <a:alphaModFix/>
          </a:blip>
          <a:srcRect/>
          <a:stretch/>
        </p:blipFill>
        <p:spPr>
          <a:xfrm>
            <a:off x="148228" y="4889949"/>
            <a:ext cx="2293920" cy="201600"/>
          </a:xfrm>
          <a:prstGeom prst="rect">
            <a:avLst/>
          </a:prstGeom>
          <a:noFill/>
          <a:ln>
            <a:noFill/>
          </a:ln>
        </p:spPr>
      </p:pic>
      <p:pic>
        <p:nvPicPr>
          <p:cNvPr id="697" name="Shape 697"/>
          <p:cNvPicPr preferRelativeResize="0"/>
          <p:nvPr/>
        </p:nvPicPr>
        <p:blipFill rotWithShape="1">
          <a:blip r:embed="rId6">
            <a:alphaModFix/>
          </a:blip>
          <a:srcRect/>
          <a:stretch/>
        </p:blipFill>
        <p:spPr>
          <a:xfrm>
            <a:off x="4799160" y="5170320"/>
            <a:ext cx="2836800" cy="636840"/>
          </a:xfrm>
          <a:prstGeom prst="rect">
            <a:avLst/>
          </a:prstGeom>
          <a:noFill/>
          <a:ln>
            <a:noFill/>
          </a:ln>
        </p:spPr>
      </p:pic>
      <p:pic>
        <p:nvPicPr>
          <p:cNvPr id="698" name="Shape 698"/>
          <p:cNvPicPr preferRelativeResize="0"/>
          <p:nvPr/>
        </p:nvPicPr>
        <p:blipFill rotWithShape="1">
          <a:blip r:embed="rId7">
            <a:alphaModFix/>
          </a:blip>
          <a:srcRect/>
          <a:stretch/>
        </p:blipFill>
        <p:spPr>
          <a:xfrm>
            <a:off x="2191656" y="5170320"/>
            <a:ext cx="1424083" cy="1003500"/>
          </a:xfrm>
          <a:prstGeom prst="rect">
            <a:avLst/>
          </a:prstGeom>
          <a:noFill/>
          <a:ln>
            <a:noFill/>
          </a:ln>
        </p:spPr>
      </p:pic>
      <p:pic>
        <p:nvPicPr>
          <p:cNvPr id="699" name="Shape 699"/>
          <p:cNvPicPr preferRelativeResize="0"/>
          <p:nvPr/>
        </p:nvPicPr>
        <p:blipFill rotWithShape="1">
          <a:blip r:embed="rId8">
            <a:alphaModFix/>
          </a:blip>
          <a:srcRect/>
          <a:stretch/>
        </p:blipFill>
        <p:spPr>
          <a:xfrm>
            <a:off x="3884092" y="4125960"/>
            <a:ext cx="2576520" cy="635040"/>
          </a:xfrm>
          <a:prstGeom prst="rect">
            <a:avLst/>
          </a:prstGeom>
          <a:noFill/>
          <a:ln>
            <a:noFill/>
          </a:ln>
        </p:spPr>
      </p:pic>
      <p:pic>
        <p:nvPicPr>
          <p:cNvPr id="700" name="Shape 700"/>
          <p:cNvPicPr preferRelativeResize="0"/>
          <p:nvPr/>
        </p:nvPicPr>
        <p:blipFill rotWithShape="1">
          <a:blip r:embed="rId9">
            <a:alphaModFix/>
          </a:blip>
          <a:srcRect/>
          <a:stretch/>
        </p:blipFill>
        <p:spPr>
          <a:xfrm>
            <a:off x="7351920" y="3724200"/>
            <a:ext cx="981000" cy="1150920"/>
          </a:xfrm>
          <a:prstGeom prst="rect">
            <a:avLst/>
          </a:prstGeom>
          <a:noFill/>
          <a:ln>
            <a:noFill/>
          </a:ln>
        </p:spPr>
      </p:pic>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3277" y="698580"/>
            <a:ext cx="6508643" cy="313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944914" y="197049"/>
            <a:ext cx="5407005" cy="475836"/>
          </a:xfrm>
          <a:prstGeom prst="rect">
            <a:avLst/>
          </a:prstGeom>
        </p:spPr>
        <p:txBody>
          <a:bodyPr wrap="square">
            <a:spAutoFit/>
          </a:bodyPr>
          <a:lstStyle/>
          <a:p>
            <a:pPr algn="ctr">
              <a:lnSpc>
                <a:spcPct val="89000"/>
              </a:lnSpc>
            </a:pPr>
            <a:r>
              <a:rPr lang="el-GR" sz="2800" b="1" dirty="0">
                <a:solidFill>
                  <a:srgbClr val="44546A"/>
                </a:solidFill>
                <a:latin typeface="Calibri"/>
                <a:ea typeface="Calibri"/>
                <a:cs typeface="Calibri"/>
                <a:sym typeface="Calibri"/>
              </a:rPr>
              <a:t>Η Ελλάδα στην </a:t>
            </a:r>
            <a:r>
              <a:rPr lang="en-US" sz="2800" b="1" dirty="0">
                <a:solidFill>
                  <a:srgbClr val="44546A"/>
                </a:solidFill>
                <a:latin typeface="Calibri"/>
                <a:ea typeface="Calibri"/>
                <a:cs typeface="Calibri"/>
                <a:sym typeface="Calibri"/>
              </a:rPr>
              <a:t>OGP</a:t>
            </a:r>
          </a:p>
        </p:txBody>
      </p:sp>
    </p:spTree>
    <p:extLst>
      <p:ext uri="{BB962C8B-B14F-4D97-AF65-F5344CB8AC3E}">
        <p14:creationId xmlns:p14="http://schemas.microsoft.com/office/powerpoint/2010/main" val="3207578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Shape 707"/>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708" name="Shape 708"/>
          <p:cNvSpPr/>
          <p:nvPr/>
        </p:nvSpPr>
        <p:spPr>
          <a:xfrm>
            <a:off x="274680" y="914400"/>
            <a:ext cx="8291520" cy="8715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ctr" anchorCtr="0">
            <a:noAutofit/>
          </a:bodyPr>
          <a:lstStyle/>
          <a:p>
            <a:pPr marL="0" marR="0" lvl="0" indent="0" algn="r" rtl="0">
              <a:spcBef>
                <a:spcPts val="0"/>
              </a:spcBef>
              <a:spcAft>
                <a:spcPts val="0"/>
              </a:spcAft>
              <a:buNone/>
            </a:pPr>
            <a:r>
              <a:rPr lang="el-GR" sz="2200" b="1" strike="noStrike">
                <a:solidFill>
                  <a:srgbClr val="6688BB"/>
                </a:solidFill>
                <a:latin typeface="Arial"/>
                <a:ea typeface="Arial"/>
                <a:cs typeface="Arial"/>
                <a:sym typeface="Arial"/>
              </a:rPr>
              <a:t/>
            </a:r>
            <a:br>
              <a:rPr lang="el-GR" sz="2200" b="1" strike="noStrike">
                <a:solidFill>
                  <a:srgbClr val="6688BB"/>
                </a:solidFill>
                <a:latin typeface="Arial"/>
                <a:ea typeface="Arial"/>
                <a:cs typeface="Arial"/>
                <a:sym typeface="Arial"/>
              </a:rPr>
            </a:br>
            <a:r>
              <a:rPr lang="el-GR" sz="2200" b="1" strike="noStrike">
                <a:solidFill>
                  <a:srgbClr val="6688BB"/>
                </a:solidFill>
                <a:latin typeface="Arial"/>
                <a:ea typeface="Arial"/>
                <a:cs typeface="Arial"/>
                <a:sym typeface="Arial"/>
              </a:rPr>
              <a:t> </a:t>
            </a:r>
            <a:endParaRPr sz="1800" b="0" strike="noStrike">
              <a:solidFill>
                <a:srgbClr val="000000"/>
              </a:solidFill>
              <a:latin typeface="Arial"/>
              <a:ea typeface="Arial"/>
              <a:cs typeface="Arial"/>
              <a:sym typeface="Arial"/>
            </a:endParaRPr>
          </a:p>
        </p:txBody>
      </p:sp>
      <p:pic>
        <p:nvPicPr>
          <p:cNvPr id="709" name="Shape 709"/>
          <p:cNvPicPr preferRelativeResize="0"/>
          <p:nvPr/>
        </p:nvPicPr>
        <p:blipFill rotWithShape="1">
          <a:blip r:embed="rId3">
            <a:alphaModFix/>
          </a:blip>
          <a:srcRect/>
          <a:stretch/>
        </p:blipFill>
        <p:spPr>
          <a:xfrm>
            <a:off x="752649" y="3946201"/>
            <a:ext cx="2178350" cy="1991100"/>
          </a:xfrm>
          <a:prstGeom prst="rect">
            <a:avLst/>
          </a:prstGeom>
          <a:noFill/>
          <a:ln>
            <a:noFill/>
          </a:ln>
        </p:spPr>
      </p:pic>
      <p:pic>
        <p:nvPicPr>
          <p:cNvPr id="710" name="Shape 710"/>
          <p:cNvPicPr preferRelativeResize="0"/>
          <p:nvPr/>
        </p:nvPicPr>
        <p:blipFill rotWithShape="1">
          <a:blip r:embed="rId4">
            <a:alphaModFix/>
          </a:blip>
          <a:srcRect/>
          <a:stretch/>
        </p:blipFill>
        <p:spPr>
          <a:xfrm>
            <a:off x="736920" y="1195550"/>
            <a:ext cx="2178360" cy="2208240"/>
          </a:xfrm>
          <a:prstGeom prst="rect">
            <a:avLst/>
          </a:prstGeom>
          <a:noFill/>
          <a:ln>
            <a:noFill/>
          </a:ln>
        </p:spPr>
      </p:pic>
      <p:pic>
        <p:nvPicPr>
          <p:cNvPr id="712" name="Shape 712"/>
          <p:cNvPicPr preferRelativeResize="0"/>
          <p:nvPr/>
        </p:nvPicPr>
        <p:blipFill rotWithShape="1">
          <a:blip r:embed="rId5">
            <a:alphaModFix/>
          </a:blip>
          <a:srcRect/>
          <a:stretch/>
        </p:blipFill>
        <p:spPr>
          <a:xfrm>
            <a:off x="3836063" y="4779849"/>
            <a:ext cx="360360" cy="360360"/>
          </a:xfrm>
          <a:prstGeom prst="rect">
            <a:avLst/>
          </a:prstGeom>
          <a:noFill/>
          <a:ln>
            <a:noFill/>
          </a:ln>
        </p:spPr>
      </p:pic>
      <p:pic>
        <p:nvPicPr>
          <p:cNvPr id="713" name="Shape 713"/>
          <p:cNvPicPr preferRelativeResize="0"/>
          <p:nvPr/>
        </p:nvPicPr>
        <p:blipFill rotWithShape="1">
          <a:blip r:embed="rId6">
            <a:alphaModFix/>
          </a:blip>
          <a:srcRect/>
          <a:stretch/>
        </p:blipFill>
        <p:spPr>
          <a:xfrm>
            <a:off x="3836063" y="5413320"/>
            <a:ext cx="360360" cy="292320"/>
          </a:xfrm>
          <a:prstGeom prst="rect">
            <a:avLst/>
          </a:prstGeom>
          <a:noFill/>
          <a:ln>
            <a:noFill/>
          </a:ln>
        </p:spPr>
      </p:pic>
      <p:pic>
        <p:nvPicPr>
          <p:cNvPr id="714" name="Shape 714"/>
          <p:cNvPicPr preferRelativeResize="0"/>
          <p:nvPr/>
        </p:nvPicPr>
        <p:blipFill rotWithShape="1">
          <a:blip r:embed="rId7">
            <a:alphaModFix/>
          </a:blip>
          <a:srcRect/>
          <a:stretch/>
        </p:blipFill>
        <p:spPr>
          <a:xfrm>
            <a:off x="3836063" y="5786671"/>
            <a:ext cx="360360" cy="360360"/>
          </a:xfrm>
          <a:prstGeom prst="rect">
            <a:avLst/>
          </a:prstGeom>
          <a:noFill/>
          <a:ln>
            <a:noFill/>
          </a:ln>
        </p:spPr>
      </p:pic>
      <p:sp>
        <p:nvSpPr>
          <p:cNvPr id="715" name="Shape 715"/>
          <p:cNvSpPr/>
          <p:nvPr/>
        </p:nvSpPr>
        <p:spPr>
          <a:xfrm>
            <a:off x="4420440" y="4726080"/>
            <a:ext cx="3671640" cy="13744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60000"/>
              </a:lnSpc>
              <a:spcBef>
                <a:spcPts val="0"/>
              </a:spcBef>
              <a:spcAft>
                <a:spcPts val="0"/>
              </a:spcAft>
              <a:buNone/>
            </a:pPr>
            <a:r>
              <a:rPr lang="el-GR" sz="2000" b="1" strike="noStrike" dirty="0" err="1">
                <a:solidFill>
                  <a:srgbClr val="4A6BB6"/>
                </a:solidFill>
                <a:latin typeface="Arial"/>
                <a:ea typeface="Arial"/>
                <a:cs typeface="Arial"/>
                <a:sym typeface="Arial"/>
              </a:rPr>
              <a:t>ogp.greece</a:t>
            </a:r>
            <a:endParaRPr sz="1800" b="0" strike="noStrike" dirty="0">
              <a:solidFill>
                <a:srgbClr val="000000"/>
              </a:solidFill>
              <a:latin typeface="Arial"/>
              <a:ea typeface="Arial"/>
              <a:cs typeface="Arial"/>
              <a:sym typeface="Arial"/>
            </a:endParaRPr>
          </a:p>
          <a:p>
            <a:pPr marL="0" marR="0" lvl="0" indent="0" algn="l" rtl="0">
              <a:lnSpc>
                <a:spcPct val="160000"/>
              </a:lnSpc>
              <a:spcBef>
                <a:spcPts val="0"/>
              </a:spcBef>
              <a:spcAft>
                <a:spcPts val="0"/>
              </a:spcAft>
              <a:buNone/>
            </a:pPr>
            <a:r>
              <a:rPr lang="el-GR" sz="2000" b="1" strike="noStrike" dirty="0">
                <a:solidFill>
                  <a:srgbClr val="4A6BB6"/>
                </a:solidFill>
                <a:latin typeface="Arial"/>
                <a:ea typeface="Arial"/>
                <a:cs typeface="Arial"/>
                <a:sym typeface="Arial"/>
              </a:rPr>
              <a:t>@</a:t>
            </a:r>
            <a:r>
              <a:rPr lang="el-GR" sz="2000" b="1" strike="noStrike" dirty="0" err="1">
                <a:solidFill>
                  <a:srgbClr val="4A6BB6"/>
                </a:solidFill>
                <a:latin typeface="Arial"/>
                <a:ea typeface="Arial"/>
                <a:cs typeface="Arial"/>
                <a:sym typeface="Arial"/>
              </a:rPr>
              <a:t>OGP_greece</a:t>
            </a:r>
            <a:endParaRPr sz="1800" b="0" strike="noStrike" dirty="0">
              <a:solidFill>
                <a:srgbClr val="000000"/>
              </a:solidFill>
              <a:latin typeface="Arial"/>
              <a:ea typeface="Arial"/>
              <a:cs typeface="Arial"/>
              <a:sym typeface="Arial"/>
            </a:endParaRPr>
          </a:p>
          <a:p>
            <a:pPr marL="0" marR="0" lvl="0" indent="0" algn="l" rtl="0">
              <a:lnSpc>
                <a:spcPct val="160000"/>
              </a:lnSpc>
              <a:spcBef>
                <a:spcPts val="0"/>
              </a:spcBef>
              <a:spcAft>
                <a:spcPts val="0"/>
              </a:spcAft>
              <a:buNone/>
            </a:pPr>
            <a:r>
              <a:rPr lang="el-GR" sz="2000" b="1" strike="noStrike" dirty="0">
                <a:solidFill>
                  <a:srgbClr val="4A6BB6"/>
                </a:solidFill>
                <a:latin typeface="Arial"/>
                <a:ea typeface="Arial"/>
                <a:cs typeface="Arial"/>
                <a:sym typeface="Arial"/>
              </a:rPr>
              <a:t>ogp@ydmed.gov.gr</a:t>
            </a:r>
            <a:endParaRPr sz="1800" b="0" strike="noStrike" dirty="0">
              <a:solidFill>
                <a:srgbClr val="000000"/>
              </a:solidFill>
              <a:latin typeface="Arial"/>
              <a:ea typeface="Arial"/>
              <a:cs typeface="Arial"/>
              <a:sym typeface="Arial"/>
            </a:endParaRPr>
          </a:p>
        </p:txBody>
      </p:sp>
      <p:sp>
        <p:nvSpPr>
          <p:cNvPr id="2" name="Ορθογώνιο 1"/>
          <p:cNvSpPr/>
          <p:nvPr/>
        </p:nvSpPr>
        <p:spPr>
          <a:xfrm>
            <a:off x="3836063" y="2278290"/>
            <a:ext cx="3799117" cy="369332"/>
          </a:xfrm>
          <a:prstGeom prst="rect">
            <a:avLst/>
          </a:prstGeom>
        </p:spPr>
        <p:txBody>
          <a:bodyPr wrap="none">
            <a:spAutoFit/>
          </a:bodyPr>
          <a:lstStyle/>
          <a:p>
            <a:r>
              <a:rPr lang="en-US" dirty="0"/>
              <a:t>https://ogptoolbox.org/en/use-cases</a:t>
            </a:r>
            <a:endParaRPr lang="el-GR" dirty="0"/>
          </a:p>
        </p:txBody>
      </p:sp>
      <p:sp>
        <p:nvSpPr>
          <p:cNvPr id="3" name="Ορθογώνιο 2"/>
          <p:cNvSpPr/>
          <p:nvPr/>
        </p:nvSpPr>
        <p:spPr>
          <a:xfrm>
            <a:off x="1826101" y="1"/>
            <a:ext cx="5634242" cy="749692"/>
          </a:xfrm>
          <a:prstGeom prst="rect">
            <a:avLst/>
          </a:prstGeom>
        </p:spPr>
        <p:txBody>
          <a:bodyPr wrap="square">
            <a:spAutoFit/>
          </a:bodyPr>
          <a:lstStyle/>
          <a:p>
            <a:pPr lvl="0" algn="ctr">
              <a:lnSpc>
                <a:spcPct val="89000"/>
              </a:lnSpc>
            </a:pPr>
            <a:r>
              <a:rPr lang="el-GR" sz="2400" b="1" dirty="0">
                <a:solidFill>
                  <a:srgbClr val="44546A"/>
                </a:solidFill>
                <a:latin typeface="Calibri"/>
                <a:ea typeface="Calibri"/>
                <a:cs typeface="Calibri"/>
                <a:sym typeface="Calibri"/>
              </a:rPr>
              <a:t>Παρακολούθηση της κυβερνητικής δράσης </a:t>
            </a:r>
          </a:p>
          <a:p>
            <a:pPr lvl="0" algn="ctr">
              <a:lnSpc>
                <a:spcPct val="89000"/>
              </a:lnSpc>
            </a:pPr>
            <a:r>
              <a:rPr lang="el-GR" sz="2400" b="1" dirty="0">
                <a:solidFill>
                  <a:srgbClr val="44546A"/>
                </a:solidFill>
                <a:latin typeface="Calibri"/>
                <a:ea typeface="Calibri"/>
                <a:cs typeface="Calibri"/>
                <a:sym typeface="Calibri"/>
              </a:rPr>
              <a:t>για την ανοικτή διακυβέρνηση</a:t>
            </a:r>
            <a:endParaRPr lang="el-GR" sz="24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08011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81" name="Shape 581"/>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582" name="Shape 582"/>
          <p:cNvSpPr/>
          <p:nvPr/>
        </p:nvSpPr>
        <p:spPr>
          <a:xfrm>
            <a:off x="844560" y="1162080"/>
            <a:ext cx="7434360" cy="31906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pic>
        <p:nvPicPr>
          <p:cNvPr id="583" name="Shape 583"/>
          <p:cNvPicPr preferRelativeResize="0"/>
          <p:nvPr/>
        </p:nvPicPr>
        <p:blipFill rotWithShape="1">
          <a:blip r:embed="rId3">
            <a:alphaModFix/>
          </a:blip>
          <a:srcRect/>
          <a:stretch/>
        </p:blipFill>
        <p:spPr>
          <a:xfrm>
            <a:off x="18000" y="1031400"/>
            <a:ext cx="9143640" cy="4228920"/>
          </a:xfrm>
          <a:prstGeom prst="rect">
            <a:avLst/>
          </a:prstGeom>
          <a:noFill/>
          <a:ln>
            <a:noFill/>
          </a:ln>
        </p:spPr>
      </p:pic>
      <p:sp>
        <p:nvSpPr>
          <p:cNvPr id="584" name="Shape 584"/>
          <p:cNvSpPr txBox="1"/>
          <p:nvPr/>
        </p:nvSpPr>
        <p:spPr>
          <a:xfrm>
            <a:off x="2468880" y="5852160"/>
            <a:ext cx="5331960" cy="6195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l-GR" sz="1800" b="0" u="sng" strike="noStrike" dirty="0">
                <a:solidFill>
                  <a:schemeClr val="hlink"/>
                </a:solidFill>
                <a:latin typeface="Arial"/>
                <a:ea typeface="Arial"/>
                <a:cs typeface="Arial"/>
                <a:sym typeface="Arial"/>
                <a:hlinkClick r:id="rId4"/>
              </a:rPr>
              <a:t>http://www.oecd.org/gov/open-government.htm</a:t>
            </a:r>
            <a:endParaRPr sz="1800" b="0"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1800" b="0" strike="noStrike" dirty="0">
              <a:solidFill>
                <a:srgbClr val="000000"/>
              </a:solidFill>
              <a:latin typeface="Arial"/>
              <a:ea typeface="Arial"/>
              <a:cs typeface="Arial"/>
              <a:sym typeface="Arial"/>
            </a:endParaRPr>
          </a:p>
        </p:txBody>
      </p:sp>
      <p:sp>
        <p:nvSpPr>
          <p:cNvPr id="2" name="Ορθογώνιο 1"/>
          <p:cNvSpPr/>
          <p:nvPr/>
        </p:nvSpPr>
        <p:spPr>
          <a:xfrm>
            <a:off x="2011252" y="269620"/>
            <a:ext cx="5332977" cy="859338"/>
          </a:xfrm>
          <a:prstGeom prst="rect">
            <a:avLst/>
          </a:prstGeom>
        </p:spPr>
        <p:txBody>
          <a:bodyPr wrap="square">
            <a:spAutoFit/>
          </a:bodyPr>
          <a:lstStyle/>
          <a:p>
            <a:pPr lvl="0" algn="ctr">
              <a:lnSpc>
                <a:spcPct val="89000"/>
              </a:lnSpc>
            </a:pPr>
            <a:r>
              <a:rPr lang="el-GR" sz="2800" b="1" dirty="0">
                <a:solidFill>
                  <a:srgbClr val="44546A"/>
                </a:solidFill>
                <a:latin typeface="Calibri"/>
                <a:ea typeface="Calibri"/>
                <a:cs typeface="Calibri"/>
                <a:sym typeface="Calibri"/>
              </a:rPr>
              <a:t>Πολιτική Ανοικτής Διακυβέρνησης του ΟΟΣΑ </a:t>
            </a:r>
            <a:endParaRPr lang="el-GR" sz="28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4589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p:nvPr/>
        </p:nvSpPr>
        <p:spPr>
          <a:xfrm>
            <a:off x="1440000" y="201600"/>
            <a:ext cx="6264000" cy="99396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04" name="Shape 604"/>
          <p:cNvSpPr/>
          <p:nvPr/>
        </p:nvSpPr>
        <p:spPr>
          <a:xfrm>
            <a:off x="844560" y="1162080"/>
            <a:ext cx="7488360" cy="42418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05" name="Shape 605"/>
          <p:cNvSpPr/>
          <p:nvPr/>
        </p:nvSpPr>
        <p:spPr>
          <a:xfrm>
            <a:off x="8326440" y="6419880"/>
            <a:ext cx="514440" cy="36504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06" name="Shape 606"/>
          <p:cNvSpPr/>
          <p:nvPr/>
        </p:nvSpPr>
        <p:spPr>
          <a:xfrm>
            <a:off x="844560" y="1162080"/>
            <a:ext cx="7434360" cy="319068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sp>
      <p:sp>
        <p:nvSpPr>
          <p:cNvPr id="607" name="Shape 607"/>
          <p:cNvSpPr txBox="1"/>
          <p:nvPr/>
        </p:nvSpPr>
        <p:spPr>
          <a:xfrm>
            <a:off x="1072080" y="5376600"/>
            <a:ext cx="8321040" cy="1580760"/>
          </a:xfrm>
          <a:prstGeom prst="rect">
            <a:avLst/>
          </a:prstGeom>
          <a:noFill/>
          <a:ln>
            <a:noFill/>
          </a:ln>
        </p:spPr>
        <p:txBody>
          <a:bodyPr spcFirstLastPara="1" wrap="square" lIns="90000" tIns="45000" rIns="90000" bIns="45000" anchor="t" anchorCtr="0">
            <a:noAutofit/>
          </a:bodyPr>
          <a:lstStyle/>
          <a:p>
            <a:pPr marL="0" marR="0" lvl="0" indent="0" algn="l" rtl="0">
              <a:lnSpc>
                <a:spcPct val="89000"/>
              </a:lnSpc>
              <a:spcBef>
                <a:spcPts val="0"/>
              </a:spcBef>
              <a:spcAft>
                <a:spcPts val="0"/>
              </a:spcAft>
              <a:buNone/>
            </a:pPr>
            <a:r>
              <a:rPr lang="el-GR" sz="2000" b="0" strike="noStrike">
                <a:solidFill>
                  <a:srgbClr val="44546A"/>
                </a:solidFill>
                <a:latin typeface="Calibri"/>
                <a:ea typeface="Calibri"/>
                <a:cs typeface="Calibri"/>
                <a:sym typeface="Calibri"/>
              </a:rPr>
              <a:t>Η </a:t>
            </a:r>
            <a:r>
              <a:rPr lang="el-GR" sz="2000" b="1" strike="noStrike">
                <a:solidFill>
                  <a:srgbClr val="44546A"/>
                </a:solidFill>
                <a:latin typeface="Calibri"/>
                <a:ea typeface="Calibri"/>
                <a:cs typeface="Calibri"/>
                <a:sym typeface="Calibri"/>
              </a:rPr>
              <a:t>Παγκόσμια Τράπεζα </a:t>
            </a:r>
            <a:r>
              <a:rPr lang="el-GR" sz="2000" b="0" strike="noStrike">
                <a:solidFill>
                  <a:srgbClr val="44546A"/>
                </a:solidFill>
                <a:latin typeface="Calibri"/>
                <a:ea typeface="Calibri"/>
                <a:cs typeface="Calibri"/>
                <a:sym typeface="Calibri"/>
              </a:rPr>
              <a:t>είναι διεθνές χρηματοπιστωτικό ίδρυμα το οποίο παρέχει οικονομική και τεχνική βοήθεια σε αναπτυσσόμενες χώρες για αναπτυξιακά έργα με δεδηλωμένο στόχο τη μείωση της φτώχειας.</a:t>
            </a:r>
            <a:endParaRPr sz="1800" b="0" strike="noStrike">
              <a:solidFill>
                <a:srgbClr val="000000"/>
              </a:solidFill>
              <a:latin typeface="Arial"/>
              <a:ea typeface="Arial"/>
              <a:cs typeface="Arial"/>
              <a:sym typeface="Arial"/>
            </a:endParaRPr>
          </a:p>
        </p:txBody>
      </p:sp>
      <p:pic>
        <p:nvPicPr>
          <p:cNvPr id="608" name="Shape 608"/>
          <p:cNvPicPr preferRelativeResize="0"/>
          <p:nvPr/>
        </p:nvPicPr>
        <p:blipFill rotWithShape="1">
          <a:blip r:embed="rId3">
            <a:alphaModFix/>
          </a:blip>
          <a:srcRect/>
          <a:stretch/>
        </p:blipFill>
        <p:spPr>
          <a:xfrm>
            <a:off x="984616" y="1120925"/>
            <a:ext cx="7793635" cy="4241875"/>
          </a:xfrm>
          <a:prstGeom prst="rect">
            <a:avLst/>
          </a:prstGeom>
          <a:noFill/>
          <a:ln>
            <a:noFill/>
          </a:ln>
        </p:spPr>
      </p:pic>
      <p:sp>
        <p:nvSpPr>
          <p:cNvPr id="2" name="Ορθογώνιο 1"/>
          <p:cNvSpPr/>
          <p:nvPr/>
        </p:nvSpPr>
        <p:spPr>
          <a:xfrm>
            <a:off x="1756230" y="52107"/>
            <a:ext cx="5762170" cy="1078372"/>
          </a:xfrm>
          <a:prstGeom prst="rect">
            <a:avLst/>
          </a:prstGeom>
        </p:spPr>
        <p:txBody>
          <a:bodyPr wrap="square">
            <a:spAutoFit/>
          </a:bodyPr>
          <a:lstStyle/>
          <a:p>
            <a:pPr lvl="0" algn="ctr">
              <a:lnSpc>
                <a:spcPct val="89000"/>
              </a:lnSpc>
            </a:pPr>
            <a:r>
              <a:rPr lang="el-GR" sz="2400" b="1" dirty="0">
                <a:solidFill>
                  <a:srgbClr val="44546A"/>
                </a:solidFill>
                <a:latin typeface="Calibri"/>
                <a:ea typeface="Calibri"/>
                <a:cs typeface="Calibri"/>
                <a:sym typeface="Calibri"/>
              </a:rPr>
              <a:t>Υποστήριξη πρωτοβουλιών για την Ανοικτή Διακυβέρνηση </a:t>
            </a:r>
          </a:p>
          <a:p>
            <a:pPr lvl="0" algn="ctr">
              <a:lnSpc>
                <a:spcPct val="89000"/>
              </a:lnSpc>
            </a:pPr>
            <a:r>
              <a:rPr lang="el-GR" sz="2400" b="1" dirty="0">
                <a:solidFill>
                  <a:srgbClr val="44546A"/>
                </a:solidFill>
                <a:latin typeface="Calibri"/>
                <a:ea typeface="Calibri"/>
                <a:cs typeface="Calibri"/>
                <a:sym typeface="Calibri"/>
              </a:rPr>
              <a:t>από την Παγκόσμια Τράπεζα</a:t>
            </a:r>
            <a:endParaRPr lang="el-GR" sz="24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9757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600619" y="183106"/>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smtClean="0">
                <a:solidFill>
                  <a:schemeClr val="dk2"/>
                </a:solidFill>
                <a:latin typeface="Source Sans Pro"/>
                <a:ea typeface="Source Sans Pro"/>
                <a:cs typeface="Source Sans Pro"/>
                <a:sym typeface="Source Sans Pro"/>
              </a:rPr>
              <a:t>Ενδεικτικά Παραδείγματα - Ανοικτός </a:t>
            </a:r>
            <a:r>
              <a:rPr lang="el-GR" sz="2800" i="0" u="none" strike="noStrike" cap="none" dirty="0">
                <a:solidFill>
                  <a:schemeClr val="dk2"/>
                </a:solidFill>
                <a:latin typeface="Source Sans Pro"/>
                <a:ea typeface="Source Sans Pro"/>
                <a:cs typeface="Source Sans Pro"/>
                <a:sym typeface="Source Sans Pro"/>
              </a:rPr>
              <a:t>συμμετοχικός προϋπολογισμός</a:t>
            </a:r>
          </a:p>
        </p:txBody>
      </p:sp>
      <p:sp>
        <p:nvSpPr>
          <p:cNvPr id="33" name="Shape 33"/>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37</a:t>
            </a:fld>
            <a:endParaRPr lang="el-GR" sz="1400" b="0" i="0" u="none" strike="noStrike" cap="none">
              <a:solidFill>
                <a:schemeClr val="dk1"/>
              </a:solidFill>
              <a:latin typeface="Source Sans Pro"/>
              <a:ea typeface="Source Sans Pro"/>
              <a:cs typeface="Source Sans Pro"/>
              <a:sym typeface="Source Sans Pro"/>
            </a:endParaRPr>
          </a:p>
        </p:txBody>
      </p:sp>
      <p:sp>
        <p:nvSpPr>
          <p:cNvPr id="34" name="Shape 34"/>
          <p:cNvSpPr txBox="1">
            <a:spLocks noGrp="1"/>
          </p:cNvSpPr>
          <p:nvPr>
            <p:ph type="body" idx="1"/>
          </p:nvPr>
        </p:nvSpPr>
        <p:spPr>
          <a:xfrm>
            <a:off x="915691" y="1773172"/>
            <a:ext cx="7488832" cy="4242467"/>
          </a:xfrm>
          <a:prstGeom prst="rect">
            <a:avLst/>
          </a:prstGeom>
          <a:noFill/>
          <a:ln>
            <a:noFill/>
          </a:ln>
        </p:spPr>
        <p:txBody>
          <a:bodyPr wrap="square" lIns="91425" tIns="45700" rIns="91425" bIns="45700" anchor="t" anchorCtr="0">
            <a:noAutofit/>
          </a:bodyPr>
          <a:lstStyle/>
          <a:p>
            <a:pPr marL="0" marR="0" lvl="0" indent="-152400" algn="l" rtl="0">
              <a:lnSpc>
                <a:spcPct val="94000"/>
              </a:lnSpc>
              <a:spcBef>
                <a:spcPts val="0"/>
              </a:spcBef>
              <a:spcAft>
                <a:spcPts val="0"/>
              </a:spcAft>
              <a:buClr>
                <a:schemeClr val="dk2"/>
              </a:buClr>
              <a:buSzPts val="2400"/>
              <a:buFont typeface="Source Sans Pro"/>
              <a:buNone/>
            </a:pPr>
            <a:r>
              <a:rPr lang="el-GR" sz="2400" b="0" i="0" u="none" strike="noStrike" cap="none" dirty="0">
                <a:solidFill>
                  <a:schemeClr val="dk2"/>
                </a:solidFill>
                <a:latin typeface="Source Sans Pro"/>
                <a:ea typeface="Source Sans Pro"/>
                <a:cs typeface="Source Sans Pro"/>
                <a:sym typeface="Source Sans Pro"/>
              </a:rPr>
              <a:t>Ένας προϋπολογισμός είναι </a:t>
            </a:r>
            <a:r>
              <a:rPr lang="el-GR" sz="2400" b="0" i="0" u="none" strike="noStrike" cap="none" dirty="0" smtClean="0">
                <a:solidFill>
                  <a:schemeClr val="dk2"/>
                </a:solidFill>
                <a:latin typeface="Source Sans Pro"/>
                <a:ea typeface="Source Sans Pro"/>
                <a:cs typeface="Source Sans Pro"/>
                <a:sym typeface="Source Sans Pro"/>
              </a:rPr>
              <a:t>ανοικτός </a:t>
            </a:r>
            <a:r>
              <a:rPr lang="el-GR" sz="2400" b="0" i="0" u="none" strike="noStrike" cap="none" dirty="0">
                <a:solidFill>
                  <a:schemeClr val="dk2"/>
                </a:solidFill>
                <a:latin typeface="Source Sans Pro"/>
                <a:ea typeface="Source Sans Pro"/>
                <a:cs typeface="Source Sans Pro"/>
                <a:sym typeface="Source Sans Pro"/>
              </a:rPr>
              <a:t>όταν η αρμόδια αρχή για την κατάρτισή του (η κεντρική κυβέρνηση, μια περιφέρεια, ένας δήμος, μια δημόσια επιχείρηση) φροντίζει να παρέχει στους πολίτες </a:t>
            </a:r>
            <a:endParaRPr lang="en-US" sz="2400" b="0" i="0" u="none" strike="noStrike" cap="none" dirty="0" smtClean="0">
              <a:solidFill>
                <a:schemeClr val="dk2"/>
              </a:solidFill>
              <a:latin typeface="Source Sans Pro"/>
              <a:ea typeface="Source Sans Pro"/>
              <a:cs typeface="Source Sans Pro"/>
              <a:sym typeface="Source Sans Pro"/>
            </a:endParaRPr>
          </a:p>
          <a:p>
            <a:pPr marL="190500" indent="-342900">
              <a:spcBef>
                <a:spcPts val="0"/>
              </a:spcBef>
              <a:spcAft>
                <a:spcPts val="0"/>
              </a:spcAft>
              <a:buClr>
                <a:schemeClr val="dk2"/>
              </a:buClr>
              <a:buSzPts val="2400"/>
            </a:pPr>
            <a:r>
              <a:rPr lang="el-GR" dirty="0">
                <a:solidFill>
                  <a:schemeClr val="dk2"/>
                </a:solidFill>
                <a:latin typeface="Source Sans Pro"/>
                <a:ea typeface="Source Sans Pro"/>
                <a:cs typeface="Source Sans Pro"/>
                <a:sym typeface="Source Sans Pro"/>
              </a:rPr>
              <a:t>Δ</a:t>
            </a:r>
            <a:r>
              <a:rPr lang="el-GR" sz="2400" b="0" i="0" u="none" strike="noStrike" cap="none" dirty="0" smtClean="0">
                <a:solidFill>
                  <a:schemeClr val="dk2"/>
                </a:solidFill>
                <a:latin typeface="Source Sans Pro"/>
                <a:ea typeface="Source Sans Pro"/>
                <a:cs typeface="Source Sans Pro"/>
                <a:sym typeface="Source Sans Pro"/>
              </a:rPr>
              <a:t>ημόσια </a:t>
            </a:r>
            <a:r>
              <a:rPr lang="el-GR" sz="2400" b="0" i="0" u="none" strike="noStrike" cap="none" dirty="0">
                <a:solidFill>
                  <a:schemeClr val="dk2"/>
                </a:solidFill>
                <a:latin typeface="Source Sans Pro"/>
                <a:ea typeface="Source Sans Pro"/>
                <a:cs typeface="Source Sans Pro"/>
                <a:sym typeface="Source Sans Pro"/>
              </a:rPr>
              <a:t>πρόσβαση σε πλήρη και </a:t>
            </a:r>
            <a:r>
              <a:rPr lang="el-GR" sz="2400" b="0" i="0" u="none" strike="noStrike" cap="none" dirty="0" err="1">
                <a:solidFill>
                  <a:schemeClr val="dk2"/>
                </a:solidFill>
                <a:latin typeface="Source Sans Pro"/>
                <a:ea typeface="Source Sans Pro"/>
                <a:cs typeface="Source Sans Pro"/>
                <a:sym typeface="Source Sans Pro"/>
              </a:rPr>
              <a:t>επικαιροποιημένη</a:t>
            </a:r>
            <a:r>
              <a:rPr lang="el-GR" sz="2400" b="0" i="0" u="none" strike="noStrike" cap="none" dirty="0">
                <a:solidFill>
                  <a:schemeClr val="dk2"/>
                </a:solidFill>
                <a:latin typeface="Source Sans Pro"/>
                <a:ea typeface="Source Sans Pro"/>
                <a:cs typeface="Source Sans Pro"/>
                <a:sym typeface="Source Sans Pro"/>
              </a:rPr>
              <a:t> πληροφόρηση για όλο τον κύκλο ζωής του προϋπολογισμού καθώς και </a:t>
            </a:r>
            <a:endParaRPr lang="en-US" sz="2400" b="0" i="0" u="none" strike="noStrike" cap="none" dirty="0" smtClean="0">
              <a:solidFill>
                <a:schemeClr val="dk2"/>
              </a:solidFill>
              <a:latin typeface="Source Sans Pro"/>
              <a:ea typeface="Source Sans Pro"/>
              <a:cs typeface="Source Sans Pro"/>
              <a:sym typeface="Source Sans Pro"/>
            </a:endParaRPr>
          </a:p>
          <a:p>
            <a:pPr marL="190500" indent="-342900">
              <a:spcBef>
                <a:spcPts val="0"/>
              </a:spcBef>
              <a:spcAft>
                <a:spcPts val="0"/>
              </a:spcAft>
              <a:buClr>
                <a:schemeClr val="dk2"/>
              </a:buClr>
              <a:buSzPts val="2400"/>
            </a:pPr>
            <a:r>
              <a:rPr lang="el-GR" dirty="0">
                <a:solidFill>
                  <a:schemeClr val="dk2"/>
                </a:solidFill>
                <a:latin typeface="Source Sans Pro"/>
                <a:ea typeface="Source Sans Pro"/>
                <a:cs typeface="Source Sans Pro"/>
                <a:sym typeface="Source Sans Pro"/>
              </a:rPr>
              <a:t>Ε</a:t>
            </a:r>
            <a:r>
              <a:rPr lang="el-GR" sz="2400" b="0" i="0" u="none" strike="noStrike" cap="none" dirty="0" smtClean="0">
                <a:solidFill>
                  <a:schemeClr val="dk2"/>
                </a:solidFill>
                <a:latin typeface="Source Sans Pro"/>
                <a:ea typeface="Source Sans Pro"/>
                <a:cs typeface="Source Sans Pro"/>
                <a:sym typeface="Source Sans Pro"/>
              </a:rPr>
              <a:t>υκαιρίες </a:t>
            </a:r>
            <a:r>
              <a:rPr lang="el-GR" sz="2400" b="0" i="0" u="none" strike="noStrike" cap="none" dirty="0">
                <a:solidFill>
                  <a:schemeClr val="dk2"/>
                </a:solidFill>
                <a:latin typeface="Source Sans Pro"/>
                <a:ea typeface="Source Sans Pro"/>
                <a:cs typeface="Source Sans Pro"/>
                <a:sym typeface="Source Sans Pro"/>
              </a:rPr>
              <a:t>να συμμετέχουν στη σχετική λήψη αποφάσεων και στην επίβλεψη της υλοποίησής του.</a:t>
            </a:r>
          </a:p>
          <a:p>
            <a:pPr marL="290513" marR="0" lvl="0" indent="-290513" algn="l" rtl="0">
              <a:lnSpc>
                <a:spcPct val="94000"/>
              </a:lnSpc>
              <a:spcBef>
                <a:spcPts val="676"/>
              </a:spcBef>
              <a:spcAft>
                <a:spcPts val="0"/>
              </a:spcAft>
              <a:buClr>
                <a:schemeClr val="dk2"/>
              </a:buClr>
              <a:buSzPts val="2400"/>
              <a:buFont typeface="Source Sans Pro"/>
              <a:buNone/>
            </a:pPr>
            <a:endParaRPr sz="2400" b="0" i="0" u="none" strike="noStrike" cap="none" dirty="0">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07597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00499" y="212135"/>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a:solidFill>
                  <a:schemeClr val="dk2"/>
                </a:solidFill>
                <a:latin typeface="Source Sans Pro"/>
                <a:ea typeface="Source Sans Pro"/>
                <a:cs typeface="Source Sans Pro"/>
                <a:sym typeface="Source Sans Pro"/>
              </a:rPr>
              <a:t>Συμμετοχικός προϋπολογισμός: Το παράδειγμα της Βραζιλίας</a:t>
            </a:r>
          </a:p>
        </p:txBody>
      </p:sp>
      <p:sp>
        <p:nvSpPr>
          <p:cNvPr id="42" name="Shape 42"/>
          <p:cNvSpPr txBox="1">
            <a:spLocks noGrp="1"/>
          </p:cNvSpPr>
          <p:nvPr>
            <p:ph type="sldNum" sz="quarter" idx="12"/>
          </p:nvPr>
        </p:nvSpPr>
        <p:spPr>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38</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Θέση περιεχομένου 1"/>
          <p:cNvSpPr>
            <a:spLocks noGrp="1"/>
          </p:cNvSpPr>
          <p:nvPr>
            <p:ph idx="1"/>
          </p:nvPr>
        </p:nvSpPr>
        <p:spPr>
          <a:xfrm>
            <a:off x="943429" y="3817257"/>
            <a:ext cx="7461094" cy="2198382"/>
          </a:xfrm>
        </p:spPr>
        <p:txBody>
          <a:bodyPr/>
          <a:lstStyle/>
          <a:p>
            <a:r>
              <a:rPr lang="el-GR" dirty="0">
                <a:solidFill>
                  <a:schemeClr val="dk1"/>
                </a:solidFill>
                <a:latin typeface="Calibri"/>
                <a:ea typeface="Calibri"/>
                <a:cs typeface="Calibri"/>
                <a:sym typeface="Calibri"/>
              </a:rPr>
              <a:t>Η Βραζιλία </a:t>
            </a:r>
            <a:r>
              <a:rPr lang="el-GR" dirty="0" smtClean="0">
                <a:solidFill>
                  <a:schemeClr val="dk1"/>
                </a:solidFill>
                <a:latin typeface="Calibri"/>
                <a:ea typeface="Calibri"/>
                <a:cs typeface="Calibri"/>
                <a:sym typeface="Calibri"/>
              </a:rPr>
              <a:t>θεωρείται η </a:t>
            </a:r>
            <a:r>
              <a:rPr lang="el-GR" dirty="0">
                <a:solidFill>
                  <a:schemeClr val="dk1"/>
                </a:solidFill>
                <a:latin typeface="Calibri"/>
                <a:ea typeface="Calibri"/>
                <a:cs typeface="Calibri"/>
                <a:sym typeface="Calibri"/>
              </a:rPr>
              <a:t>χώρα </a:t>
            </a:r>
            <a:r>
              <a:rPr lang="el-GR" dirty="0" smtClean="0">
                <a:solidFill>
                  <a:schemeClr val="dk1"/>
                </a:solidFill>
                <a:latin typeface="Calibri"/>
                <a:ea typeface="Calibri"/>
                <a:cs typeface="Calibri"/>
                <a:sym typeface="Calibri"/>
              </a:rPr>
              <a:t>μητέρα </a:t>
            </a:r>
            <a:r>
              <a:rPr lang="el-GR" dirty="0">
                <a:solidFill>
                  <a:schemeClr val="dk1"/>
                </a:solidFill>
                <a:latin typeface="Calibri"/>
                <a:ea typeface="Calibri"/>
                <a:cs typeface="Calibri"/>
                <a:sym typeface="Calibri"/>
              </a:rPr>
              <a:t>του ανοιχτού συμμετοχικού προϋπολογισμού. </a:t>
            </a:r>
            <a:endParaRPr lang="el-GR" dirty="0" smtClean="0">
              <a:solidFill>
                <a:schemeClr val="dk1"/>
              </a:solidFill>
              <a:latin typeface="Calibri"/>
              <a:ea typeface="Calibri"/>
              <a:cs typeface="Calibri"/>
              <a:sym typeface="Calibri"/>
            </a:endParaRPr>
          </a:p>
          <a:p>
            <a:pPr lvl="0"/>
            <a:r>
              <a:rPr lang="el-GR" dirty="0">
                <a:solidFill>
                  <a:schemeClr val="dk1"/>
                </a:solidFill>
                <a:latin typeface="Calibri"/>
                <a:ea typeface="Calibri"/>
                <a:cs typeface="Calibri"/>
                <a:sym typeface="Calibri"/>
              </a:rPr>
              <a:t>Ο πρώτος συμμετοχικός προϋπολογισμός που καταγράφεται σε παγκόσμιο επίπεδο είναι στην Βραζιλιάνικη πόλη Πόρτο </a:t>
            </a:r>
            <a:r>
              <a:rPr lang="el-GR" dirty="0" err="1">
                <a:solidFill>
                  <a:schemeClr val="dk1"/>
                </a:solidFill>
                <a:latin typeface="Calibri"/>
                <a:ea typeface="Calibri"/>
                <a:cs typeface="Calibri"/>
                <a:sym typeface="Calibri"/>
              </a:rPr>
              <a:t>Αλέγκρε</a:t>
            </a:r>
            <a:r>
              <a:rPr lang="el-GR" dirty="0">
                <a:solidFill>
                  <a:schemeClr val="dk1"/>
                </a:solidFill>
                <a:latin typeface="Calibri"/>
                <a:ea typeface="Calibri"/>
                <a:cs typeface="Calibri"/>
                <a:sym typeface="Calibri"/>
              </a:rPr>
              <a:t> το 1989. </a:t>
            </a:r>
            <a:endParaRPr lang="el-GR" dirty="0"/>
          </a:p>
        </p:txBody>
      </p:sp>
      <p:pic>
        <p:nvPicPr>
          <p:cNvPr id="6" name="Shape 41" descr="brasil.jpg"/>
          <p:cNvPicPr preferRelativeResize="0">
            <a:picLocks/>
          </p:cNvPicPr>
          <p:nvPr/>
        </p:nvPicPr>
        <p:blipFill rotWithShape="1">
          <a:blip r:embed="rId3">
            <a:alphaModFix/>
          </a:blip>
          <a:stretch/>
        </p:blipFill>
        <p:spPr bwMode="auto">
          <a:xfrm>
            <a:off x="2104571" y="1468438"/>
            <a:ext cx="5223746" cy="223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522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600619" y="210282"/>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a:solidFill>
                  <a:schemeClr val="dk2"/>
                </a:solidFill>
                <a:latin typeface="Source Sans Pro"/>
                <a:ea typeface="Source Sans Pro"/>
                <a:cs typeface="Source Sans Pro"/>
                <a:sym typeface="Source Sans Pro"/>
              </a:rPr>
              <a:t>Το </a:t>
            </a:r>
            <a:r>
              <a:rPr lang="el-GR" sz="2800" i="0" u="none" strike="noStrike" cap="none" dirty="0" err="1">
                <a:solidFill>
                  <a:schemeClr val="dk2"/>
                </a:solidFill>
                <a:latin typeface="Source Sans Pro"/>
                <a:ea typeface="Source Sans Pro"/>
                <a:cs typeface="Source Sans Pro"/>
                <a:sym typeface="Source Sans Pro"/>
              </a:rPr>
              <a:t>Forum</a:t>
            </a:r>
            <a:r>
              <a:rPr lang="el-GR" sz="2800" i="0" u="none" strike="noStrike" cap="none" dirty="0">
                <a:solidFill>
                  <a:schemeClr val="dk2"/>
                </a:solidFill>
                <a:latin typeface="Source Sans Pro"/>
                <a:ea typeface="Source Sans Pro"/>
                <a:cs typeface="Source Sans Pro"/>
                <a:sym typeface="Source Sans Pro"/>
              </a:rPr>
              <a:t> </a:t>
            </a:r>
            <a:r>
              <a:rPr lang="el-GR" sz="2800" i="0" u="none" strike="noStrike" cap="none" dirty="0" err="1">
                <a:solidFill>
                  <a:schemeClr val="dk2"/>
                </a:solidFill>
                <a:latin typeface="Source Sans Pro"/>
                <a:ea typeface="Source Sans Pro"/>
                <a:cs typeface="Source Sans Pro"/>
                <a:sym typeface="Source Sans Pro"/>
              </a:rPr>
              <a:t>Interconselho</a:t>
            </a:r>
            <a:endParaRPr lang="el-GR" sz="2800" i="0" u="none" strike="noStrike" cap="none" dirty="0">
              <a:solidFill>
                <a:schemeClr val="dk2"/>
              </a:solidFill>
              <a:latin typeface="Source Sans Pro"/>
              <a:ea typeface="Source Sans Pro"/>
              <a:cs typeface="Source Sans Pro"/>
              <a:sym typeface="Source Sans Pro"/>
            </a:endParaRPr>
          </a:p>
        </p:txBody>
      </p:sp>
      <p:sp>
        <p:nvSpPr>
          <p:cNvPr id="50" name="Shape 50"/>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39</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Θέση περιεχομένου 1"/>
          <p:cNvSpPr>
            <a:spLocks noGrp="1"/>
          </p:cNvSpPr>
          <p:nvPr>
            <p:ph idx="1"/>
          </p:nvPr>
        </p:nvSpPr>
        <p:spPr>
          <a:xfrm>
            <a:off x="915691" y="3077030"/>
            <a:ext cx="7488832" cy="2938610"/>
          </a:xfrm>
        </p:spPr>
        <p:txBody>
          <a:bodyPr/>
          <a:lstStyle/>
          <a:p>
            <a:r>
              <a:rPr lang="el-GR" sz="1800" dirty="0" smtClean="0"/>
              <a:t>Θεσμική </a:t>
            </a:r>
            <a:r>
              <a:rPr lang="el-GR" sz="1800" dirty="0"/>
              <a:t>παρέμβαση συστηματικής ενσωμάτωσης των πολιτών στην διαμόρφωση αποφάσεων σε θέματα δημοσιονομικού </a:t>
            </a:r>
            <a:r>
              <a:rPr lang="el-GR" sz="1800" dirty="0" smtClean="0"/>
              <a:t>χαρακτήρα. </a:t>
            </a:r>
          </a:p>
          <a:p>
            <a:r>
              <a:rPr lang="el-GR" sz="1800" dirty="0"/>
              <a:t>Α</a:t>
            </a:r>
            <a:r>
              <a:rPr lang="el-GR" sz="1800" dirty="0" smtClean="0"/>
              <a:t>ποτελείται </a:t>
            </a:r>
            <a:r>
              <a:rPr lang="el-GR" sz="1800" dirty="0"/>
              <a:t>από εκπροσώπους σε εθνικό επίπεδο καθώς και εκλεγμένους αντιπροσώπους </a:t>
            </a:r>
            <a:r>
              <a:rPr lang="el-GR" sz="1800" dirty="0" smtClean="0"/>
              <a:t>ΜΚΟ και </a:t>
            </a:r>
            <a:r>
              <a:rPr lang="el-GR" sz="1800" dirty="0"/>
              <a:t>φορέων της κοινωνίας πολιτών δίνοντάς τους πρόσβαση στους μηχανισμούς διαβούλευσης και λήψης αποφάσεων σε θέματα προϋπολογισμού 7 </a:t>
            </a:r>
            <a:r>
              <a:rPr lang="el-GR" sz="1800" dirty="0" smtClean="0"/>
              <a:t>υπουργείων</a:t>
            </a:r>
            <a:r>
              <a:rPr lang="el-GR" sz="1800" dirty="0"/>
              <a:t>. </a:t>
            </a:r>
            <a:endParaRPr lang="el-GR" sz="1800" dirty="0" smtClean="0"/>
          </a:p>
          <a:p>
            <a:r>
              <a:rPr lang="el-GR" sz="1800" dirty="0" smtClean="0"/>
              <a:t>Μέσα </a:t>
            </a:r>
            <a:r>
              <a:rPr lang="el-GR" sz="1800" dirty="0"/>
              <a:t>από το φίλτρο της επιλογής να ενσωματωθούν </a:t>
            </a:r>
            <a:r>
              <a:rPr lang="el-GR" sz="1800" dirty="0" smtClean="0"/>
              <a:t>πολίτες </a:t>
            </a:r>
            <a:r>
              <a:rPr lang="el-GR" sz="1800" dirty="0"/>
              <a:t>με εξειδικευμένες γνώσεις στο εκάστοτε πεδίο και όχι απλά πολίτες με γενικό ενδιαφέρον για τις δημόσιες υποθέσεις. </a:t>
            </a:r>
          </a:p>
          <a:p>
            <a:endParaRPr lang="el-GR" sz="1800" dirty="0"/>
          </a:p>
          <a:p>
            <a:endParaRPr lang="el-GR"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110" y="1204913"/>
            <a:ext cx="42005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1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Ευρωπαϊκές </a:t>
            </a:r>
            <a:r>
              <a:rPr lang="el-GR" dirty="0" smtClean="0"/>
              <a:t>Πολιτικές</a:t>
            </a:r>
            <a:endParaRPr lang="el-GR" dirty="0"/>
          </a:p>
        </p:txBody>
      </p:sp>
      <p:sp>
        <p:nvSpPr>
          <p:cNvPr id="3" name="Θέση περιεχομένου 2"/>
          <p:cNvSpPr>
            <a:spLocks noGrp="1"/>
          </p:cNvSpPr>
          <p:nvPr>
            <p:ph idx="1"/>
          </p:nvPr>
        </p:nvSpPr>
        <p:spPr>
          <a:xfrm>
            <a:off x="886663" y="1410314"/>
            <a:ext cx="7488832" cy="4242467"/>
          </a:xfrm>
        </p:spPr>
        <p:txBody>
          <a:bodyPr/>
          <a:lstStyle/>
          <a:p>
            <a:r>
              <a:rPr lang="el-GR" dirty="0"/>
              <a:t>Δημόσια Ανοικτά </a:t>
            </a:r>
            <a:r>
              <a:rPr lang="el-GR" dirty="0" smtClean="0"/>
              <a:t>δεδομένα</a:t>
            </a:r>
            <a:endParaRPr lang="el-GR" dirty="0"/>
          </a:p>
          <a:p>
            <a:r>
              <a:rPr lang="en-US" dirty="0" err="1"/>
              <a:t>eGov</a:t>
            </a:r>
            <a:r>
              <a:rPr lang="en-US" dirty="0"/>
              <a:t> 2020 - </a:t>
            </a:r>
            <a:r>
              <a:rPr lang="el-GR" dirty="0"/>
              <a:t>Ψηφιακός Μετασχηματισμός της Δημόσιας Διοίκησης</a:t>
            </a:r>
          </a:p>
          <a:p>
            <a:r>
              <a:rPr lang="el-GR" dirty="0" smtClean="0"/>
              <a:t>Απρόσκοπτη </a:t>
            </a:r>
            <a:r>
              <a:rPr lang="el-GR" dirty="0"/>
              <a:t>ροή </a:t>
            </a:r>
            <a:r>
              <a:rPr lang="el-GR" dirty="0" smtClean="0"/>
              <a:t>δεδομένων</a:t>
            </a:r>
            <a:endParaRPr lang="el-GR" dirty="0"/>
          </a:p>
          <a:p>
            <a:r>
              <a:rPr lang="el-GR" dirty="0" smtClean="0"/>
              <a:t>Κανονισμός Προσωπικών Δεδομένων </a:t>
            </a:r>
            <a:endParaRPr lang="el-GR" dirty="0"/>
          </a:p>
          <a:p>
            <a:r>
              <a:rPr lang="el-GR" dirty="0" smtClean="0"/>
              <a:t>Πνευματική Ιδιοκτησία</a:t>
            </a:r>
            <a:r>
              <a:rPr lang="en-US" dirty="0" smtClean="0"/>
              <a:t> </a:t>
            </a:r>
            <a:r>
              <a:rPr lang="el-GR" dirty="0" smtClean="0"/>
              <a:t> και Πολιτιστικά </a:t>
            </a:r>
            <a:r>
              <a:rPr lang="el-GR" dirty="0"/>
              <a:t>Δεδομένα</a:t>
            </a:r>
          </a:p>
          <a:p>
            <a:r>
              <a:rPr lang="el-GR" dirty="0" smtClean="0"/>
              <a:t>Πολιτικές Υποδομών και Ευρωπαϊκό </a:t>
            </a:r>
            <a:r>
              <a:rPr lang="el-GR" dirty="0"/>
              <a:t>Νέφος </a:t>
            </a:r>
            <a:r>
              <a:rPr lang="el-GR" dirty="0" smtClean="0"/>
              <a:t>Ανοικτής Επιστήμης</a:t>
            </a:r>
            <a:endParaRPr lang="el-GR" dirty="0"/>
          </a:p>
        </p:txBody>
      </p:sp>
    </p:spTree>
    <p:extLst>
      <p:ext uri="{BB962C8B-B14F-4D97-AF65-F5344CB8AC3E}">
        <p14:creationId xmlns:p14="http://schemas.microsoft.com/office/powerpoint/2010/main" val="1380254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644162" y="633049"/>
            <a:ext cx="6031890" cy="994631"/>
          </a:xfrm>
          <a:prstGeom prst="rect">
            <a:avLst/>
          </a:prstGeom>
          <a:noFill/>
          <a:ln>
            <a:noFill/>
          </a:ln>
        </p:spPr>
        <p:txBody>
          <a:bodyPr wrap="square" lIns="91425" tIns="45700" rIns="91425" bIns="45700" anchor="t" anchorCtr="0">
            <a:noAutofit/>
          </a:bodyPr>
          <a:lstStyle/>
          <a:p>
            <a:pPr marL="0" marR="0" lvl="0" indent="0" algn="l" rtl="0">
              <a:lnSpc>
                <a:spcPct val="89000"/>
              </a:lnSpc>
              <a:spcBef>
                <a:spcPts val="0"/>
              </a:spcBef>
              <a:spcAft>
                <a:spcPts val="0"/>
              </a:spcAft>
              <a:buNone/>
            </a:pPr>
            <a:r>
              <a:rPr lang="el-GR" sz="2800" b="0" i="0" u="none" strike="noStrike" cap="none">
                <a:solidFill>
                  <a:schemeClr val="dk2"/>
                </a:solidFill>
                <a:latin typeface="Source Sans Pro"/>
                <a:ea typeface="Source Sans Pro"/>
                <a:cs typeface="Source Sans Pro"/>
                <a:sym typeface="Source Sans Pro"/>
              </a:rPr>
              <a:t>Συμμετοχικός Προϋπολογισμός στο Παρίσι</a:t>
            </a:r>
          </a:p>
        </p:txBody>
      </p:sp>
      <p:sp>
        <p:nvSpPr>
          <p:cNvPr id="73" name="Shape 73"/>
          <p:cNvSpPr txBox="1">
            <a:spLocks noGrp="1"/>
          </p:cNvSpPr>
          <p:nvPr>
            <p:ph type="body" idx="1"/>
          </p:nvPr>
        </p:nvSpPr>
        <p:spPr>
          <a:xfrm>
            <a:off x="756034" y="3437982"/>
            <a:ext cx="7488832" cy="2749925"/>
          </a:xfrm>
          <a:prstGeom prst="rect">
            <a:avLst/>
          </a:prstGeom>
          <a:noFill/>
          <a:ln>
            <a:noFill/>
          </a:ln>
        </p:spPr>
        <p:txBody>
          <a:bodyPr wrap="square" lIns="91425" tIns="45700" rIns="91425" bIns="45700" anchor="t" anchorCtr="0">
            <a:noAutofit/>
          </a:bodyPr>
          <a:lstStyle/>
          <a:p>
            <a:pPr marL="0" marR="0" lvl="0" indent="-152400" algn="l" rtl="0">
              <a:lnSpc>
                <a:spcPct val="94000"/>
              </a:lnSpc>
              <a:spcBef>
                <a:spcPts val="0"/>
              </a:spcBef>
              <a:spcAft>
                <a:spcPts val="0"/>
              </a:spcAft>
              <a:buClr>
                <a:schemeClr val="dk2"/>
              </a:buClr>
              <a:buSzPts val="2400"/>
              <a:buFont typeface="Source Sans Pro"/>
              <a:buNone/>
            </a:pPr>
            <a:r>
              <a:rPr lang="el-GR" sz="2400" b="0" i="0" u="none" strike="noStrike" cap="none" dirty="0">
                <a:solidFill>
                  <a:schemeClr val="dk2"/>
                </a:solidFill>
                <a:latin typeface="Source Sans Pro"/>
                <a:ea typeface="Source Sans Pro"/>
                <a:cs typeface="Source Sans Pro"/>
                <a:sym typeface="Source Sans Pro"/>
              </a:rPr>
              <a:t>Η διαδικασία ακολουθεί 4 βήματα</a:t>
            </a:r>
            <a:r>
              <a:rPr lang="el-GR" sz="2400" b="0" i="0" u="none" strike="noStrike" cap="none" dirty="0" smtClean="0">
                <a:solidFill>
                  <a:schemeClr val="dk2"/>
                </a:solidFill>
                <a:latin typeface="Source Sans Pro"/>
                <a:ea typeface="Source Sans Pro"/>
                <a:cs typeface="Source Sans Pro"/>
                <a:sym typeface="Source Sans Pro"/>
              </a:rPr>
              <a:t>:</a:t>
            </a:r>
            <a:endParaRPr sz="2400" b="0" i="0" u="none" strike="noStrike" cap="none" dirty="0">
              <a:solidFill>
                <a:schemeClr val="dk2"/>
              </a:solidFill>
              <a:latin typeface="Source Sans Pro"/>
              <a:ea typeface="Source Sans Pro"/>
              <a:cs typeface="Source Sans Pro"/>
              <a:sym typeface="Source Sans Pro"/>
            </a:endParaRPr>
          </a:p>
          <a:p>
            <a:pPr marL="0" marR="0" lvl="0" indent="-152400" algn="l" rtl="0">
              <a:lnSpc>
                <a:spcPct val="94000"/>
              </a:lnSpc>
              <a:spcBef>
                <a:spcPts val="676"/>
              </a:spcBef>
              <a:spcAft>
                <a:spcPts val="0"/>
              </a:spcAft>
              <a:buClr>
                <a:schemeClr val="dk2"/>
              </a:buClr>
              <a:buSzPts val="2400"/>
              <a:buFont typeface="Source Sans Pro"/>
              <a:buNone/>
            </a:pPr>
            <a:r>
              <a:rPr lang="el-GR" sz="2400" b="0" i="0" u="none" strike="noStrike" cap="none" dirty="0">
                <a:solidFill>
                  <a:schemeClr val="dk2"/>
                </a:solidFill>
                <a:latin typeface="Source Sans Pro"/>
                <a:ea typeface="Source Sans Pro"/>
                <a:cs typeface="Source Sans Pro"/>
                <a:sym typeface="Source Sans Pro"/>
              </a:rPr>
              <a:t>1. Υποβολή - Συλλογή ιδεών και προτάσεων για έργα</a:t>
            </a:r>
          </a:p>
          <a:p>
            <a:pPr marL="0" marR="0" lvl="0" indent="-152400" algn="l" rtl="0">
              <a:lnSpc>
                <a:spcPct val="94000"/>
              </a:lnSpc>
              <a:spcBef>
                <a:spcPts val="676"/>
              </a:spcBef>
              <a:spcAft>
                <a:spcPts val="0"/>
              </a:spcAft>
              <a:buClr>
                <a:schemeClr val="dk2"/>
              </a:buClr>
              <a:buSzPts val="2400"/>
              <a:buFont typeface="Source Sans Pro"/>
              <a:buNone/>
            </a:pPr>
            <a:r>
              <a:rPr lang="el-GR" sz="2400" b="0" i="0" u="none" strike="noStrike" cap="none" dirty="0">
                <a:solidFill>
                  <a:schemeClr val="dk2"/>
                </a:solidFill>
                <a:latin typeface="Source Sans Pro"/>
                <a:ea typeface="Source Sans Pro"/>
                <a:cs typeface="Source Sans Pro"/>
                <a:sym typeface="Source Sans Pro"/>
              </a:rPr>
              <a:t>2. Ανάλυση - Μελέτες σκοπιμότητας και αξιολόγηση του κόστους</a:t>
            </a:r>
          </a:p>
          <a:p>
            <a:pPr marL="0" marR="0" lvl="0" indent="-152400" algn="l" rtl="0">
              <a:lnSpc>
                <a:spcPct val="94000"/>
              </a:lnSpc>
              <a:spcBef>
                <a:spcPts val="676"/>
              </a:spcBef>
              <a:spcAft>
                <a:spcPts val="0"/>
              </a:spcAft>
              <a:buClr>
                <a:schemeClr val="dk2"/>
              </a:buClr>
              <a:buSzPts val="2400"/>
              <a:buFont typeface="Source Sans Pro"/>
              <a:buNone/>
            </a:pPr>
            <a:r>
              <a:rPr lang="el-GR" sz="2400" b="0" i="0" u="none" strike="noStrike" cap="none" dirty="0">
                <a:solidFill>
                  <a:schemeClr val="dk2"/>
                </a:solidFill>
                <a:latin typeface="Source Sans Pro"/>
                <a:ea typeface="Source Sans Pro"/>
                <a:cs typeface="Source Sans Pro"/>
                <a:sym typeface="Source Sans Pro"/>
              </a:rPr>
              <a:t>3. Ψηφοφορία </a:t>
            </a:r>
          </a:p>
          <a:p>
            <a:pPr marL="0" marR="0" lvl="0" indent="-152400" algn="l" rtl="0">
              <a:lnSpc>
                <a:spcPct val="94000"/>
              </a:lnSpc>
              <a:spcBef>
                <a:spcPts val="676"/>
              </a:spcBef>
              <a:spcAft>
                <a:spcPts val="0"/>
              </a:spcAft>
              <a:buClr>
                <a:schemeClr val="dk2"/>
              </a:buClr>
              <a:buSzPts val="2400"/>
              <a:buFont typeface="Source Sans Pro"/>
              <a:buNone/>
            </a:pPr>
            <a:r>
              <a:rPr lang="el-GR" sz="2400" b="0" i="0" u="none" strike="noStrike" cap="none" dirty="0">
                <a:solidFill>
                  <a:schemeClr val="dk2"/>
                </a:solidFill>
                <a:latin typeface="Source Sans Pro"/>
                <a:ea typeface="Source Sans Pro"/>
                <a:cs typeface="Source Sans Pro"/>
                <a:sym typeface="Source Sans Pro"/>
              </a:rPr>
              <a:t>4. Εφαρμογή - υλοποίηση του έργου το επόμενο έτος</a:t>
            </a:r>
          </a:p>
          <a:p>
            <a:pPr marL="290513" marR="0" lvl="0" indent="-290513" algn="l" rtl="0">
              <a:lnSpc>
                <a:spcPct val="94000"/>
              </a:lnSpc>
              <a:spcBef>
                <a:spcPts val="676"/>
              </a:spcBef>
              <a:spcAft>
                <a:spcPts val="0"/>
              </a:spcAft>
              <a:buClr>
                <a:schemeClr val="dk2"/>
              </a:buClr>
              <a:buSzPts val="2400"/>
              <a:buFont typeface="Source Sans Pro"/>
              <a:buNone/>
            </a:pPr>
            <a:endParaRPr sz="2400" b="0" i="0" u="none" strike="noStrike" cap="none" dirty="0">
              <a:solidFill>
                <a:schemeClr val="dk2"/>
              </a:solidFill>
              <a:latin typeface="Source Sans Pro"/>
              <a:ea typeface="Source Sans Pro"/>
              <a:cs typeface="Source Sans Pro"/>
              <a:sym typeface="Source Sans Pro"/>
            </a:endParaRPr>
          </a:p>
        </p:txBody>
      </p:sp>
      <p:sp>
        <p:nvSpPr>
          <p:cNvPr id="74" name="Shape 74"/>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40</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TextBox 1"/>
          <p:cNvSpPr txBox="1"/>
          <p:nvPr/>
        </p:nvSpPr>
        <p:spPr>
          <a:xfrm>
            <a:off x="622052" y="1683656"/>
            <a:ext cx="8521948" cy="1754326"/>
          </a:xfrm>
          <a:prstGeom prst="rect">
            <a:avLst/>
          </a:prstGeom>
          <a:noFill/>
        </p:spPr>
        <p:txBody>
          <a:bodyPr wrap="none" rtlCol="0">
            <a:spAutoFit/>
          </a:bodyPr>
          <a:lstStyle/>
          <a:p>
            <a:pPr lvl="0"/>
            <a:r>
              <a:rPr lang="el-GR" dirty="0">
                <a:solidFill>
                  <a:schemeClr val="dk1"/>
                </a:solidFill>
                <a:latin typeface="Calibri"/>
                <a:ea typeface="Calibri"/>
                <a:cs typeface="Calibri"/>
                <a:sym typeface="Calibri"/>
              </a:rPr>
              <a:t>H δράση του συμμετοχικού προϋπολογισμού ξεκίνησε στο Δήμο του </a:t>
            </a:r>
            <a:r>
              <a:rPr lang="el-GR" dirty="0" err="1">
                <a:solidFill>
                  <a:schemeClr val="dk1"/>
                </a:solidFill>
                <a:latin typeface="Calibri"/>
                <a:ea typeface="Calibri"/>
                <a:cs typeface="Calibri"/>
                <a:sym typeface="Calibri"/>
              </a:rPr>
              <a:t>Παρισίου</a:t>
            </a:r>
            <a:r>
              <a:rPr lang="el-GR" dirty="0">
                <a:solidFill>
                  <a:schemeClr val="dk1"/>
                </a:solidFill>
                <a:latin typeface="Calibri"/>
                <a:ea typeface="Calibri"/>
                <a:cs typeface="Calibri"/>
                <a:sym typeface="Calibri"/>
              </a:rPr>
              <a:t> το 2014. </a:t>
            </a:r>
            <a:endParaRPr lang="el-GR" dirty="0" smtClean="0">
              <a:solidFill>
                <a:schemeClr val="dk1"/>
              </a:solidFill>
              <a:latin typeface="Calibri"/>
              <a:ea typeface="Calibri"/>
              <a:cs typeface="Calibri"/>
              <a:sym typeface="Calibri"/>
            </a:endParaRPr>
          </a:p>
          <a:p>
            <a:pPr lvl="0"/>
            <a:r>
              <a:rPr lang="el-GR" dirty="0" smtClean="0">
                <a:solidFill>
                  <a:schemeClr val="dk1"/>
                </a:solidFill>
                <a:latin typeface="Calibri"/>
                <a:ea typeface="Calibri"/>
                <a:cs typeface="Calibri"/>
                <a:sym typeface="Calibri"/>
              </a:rPr>
              <a:t>Ο </a:t>
            </a:r>
            <a:r>
              <a:rPr lang="el-GR" dirty="0">
                <a:solidFill>
                  <a:schemeClr val="dk1"/>
                </a:solidFill>
                <a:latin typeface="Calibri"/>
                <a:ea typeface="Calibri"/>
                <a:cs typeface="Calibri"/>
                <a:sym typeface="Calibri"/>
              </a:rPr>
              <a:t>συνολικός προϋπολογισμός για την περίοδο 2014-2020 φτάνει τα 500 </a:t>
            </a:r>
            <a:r>
              <a:rPr lang="el-GR" dirty="0" smtClean="0">
                <a:solidFill>
                  <a:schemeClr val="dk1"/>
                </a:solidFill>
                <a:latin typeface="Calibri"/>
                <a:ea typeface="Calibri"/>
                <a:cs typeface="Calibri"/>
                <a:sym typeface="Calibri"/>
              </a:rPr>
              <a:t>εκατομμύρια</a:t>
            </a:r>
          </a:p>
          <a:p>
            <a:pPr lvl="0"/>
            <a:r>
              <a:rPr lang="el-GR" dirty="0">
                <a:solidFill>
                  <a:schemeClr val="dk1"/>
                </a:solidFill>
                <a:latin typeface="Calibri"/>
                <a:ea typeface="Calibri"/>
                <a:cs typeface="Calibri"/>
                <a:sym typeface="Calibri"/>
              </a:rPr>
              <a:t>κ</a:t>
            </a:r>
            <a:r>
              <a:rPr lang="el-GR" dirty="0" smtClean="0">
                <a:solidFill>
                  <a:schemeClr val="dk1"/>
                </a:solidFill>
                <a:latin typeface="Calibri"/>
                <a:ea typeface="Calibri"/>
                <a:cs typeface="Calibri"/>
                <a:sym typeface="Calibri"/>
              </a:rPr>
              <a:t>αι για </a:t>
            </a:r>
            <a:r>
              <a:rPr lang="el-GR" dirty="0">
                <a:solidFill>
                  <a:schemeClr val="dk1"/>
                </a:solidFill>
                <a:latin typeface="Calibri"/>
                <a:ea typeface="Calibri"/>
                <a:cs typeface="Calibri"/>
                <a:sym typeface="Calibri"/>
              </a:rPr>
              <a:t>το 2017 </a:t>
            </a:r>
            <a:r>
              <a:rPr lang="el-GR" dirty="0" err="1" smtClean="0">
                <a:solidFill>
                  <a:schemeClr val="dk1"/>
                </a:solidFill>
                <a:latin typeface="Calibri"/>
                <a:ea typeface="Calibri"/>
                <a:cs typeface="Calibri"/>
                <a:sym typeface="Calibri"/>
              </a:rPr>
              <a:t>συζήθηκαν</a:t>
            </a:r>
            <a:r>
              <a:rPr lang="el-GR" dirty="0" smtClean="0">
                <a:solidFill>
                  <a:schemeClr val="dk1"/>
                </a:solidFill>
                <a:latin typeface="Calibri"/>
                <a:ea typeface="Calibri"/>
                <a:cs typeface="Calibri"/>
                <a:sym typeface="Calibri"/>
              </a:rPr>
              <a:t> </a:t>
            </a:r>
            <a:r>
              <a:rPr lang="el-GR" dirty="0">
                <a:solidFill>
                  <a:schemeClr val="dk1"/>
                </a:solidFill>
                <a:latin typeface="Calibri"/>
                <a:ea typeface="Calibri"/>
                <a:cs typeface="Calibri"/>
                <a:sym typeface="Calibri"/>
              </a:rPr>
              <a:t>100 εκατομμύρια ευρώ. Το ποσό που αφιερώνεται στο </a:t>
            </a:r>
            <a:endParaRPr lang="el-GR" dirty="0" smtClean="0">
              <a:solidFill>
                <a:schemeClr val="dk1"/>
              </a:solidFill>
              <a:latin typeface="Calibri"/>
              <a:ea typeface="Calibri"/>
              <a:cs typeface="Calibri"/>
              <a:sym typeface="Calibri"/>
            </a:endParaRPr>
          </a:p>
          <a:p>
            <a:pPr lvl="0"/>
            <a:r>
              <a:rPr lang="el-GR" dirty="0" smtClean="0">
                <a:solidFill>
                  <a:schemeClr val="dk1"/>
                </a:solidFill>
                <a:latin typeface="Calibri"/>
                <a:ea typeface="Calibri"/>
                <a:cs typeface="Calibri"/>
                <a:sym typeface="Calibri"/>
              </a:rPr>
              <a:t>συμμετοχικό </a:t>
            </a:r>
            <a:r>
              <a:rPr lang="el-GR" dirty="0">
                <a:solidFill>
                  <a:schemeClr val="dk1"/>
                </a:solidFill>
                <a:latin typeface="Calibri"/>
                <a:ea typeface="Calibri"/>
                <a:cs typeface="Calibri"/>
                <a:sym typeface="Calibri"/>
              </a:rPr>
              <a:t>προϋπολογισμό αντιπροσωπεύει το 5% του επενδυτικού προϋπολογισμού </a:t>
            </a:r>
            <a:endParaRPr lang="el-GR" dirty="0" smtClean="0">
              <a:solidFill>
                <a:schemeClr val="dk1"/>
              </a:solidFill>
              <a:latin typeface="Calibri"/>
              <a:ea typeface="Calibri"/>
              <a:cs typeface="Calibri"/>
              <a:sym typeface="Calibri"/>
            </a:endParaRPr>
          </a:p>
          <a:p>
            <a:pPr lvl="0"/>
            <a:r>
              <a:rPr lang="el-GR" dirty="0" smtClean="0">
                <a:solidFill>
                  <a:schemeClr val="dk1"/>
                </a:solidFill>
                <a:latin typeface="Calibri"/>
                <a:ea typeface="Calibri"/>
                <a:cs typeface="Calibri"/>
                <a:sym typeface="Calibri"/>
              </a:rPr>
              <a:t>κατά </a:t>
            </a:r>
            <a:r>
              <a:rPr lang="el-GR" dirty="0">
                <a:solidFill>
                  <a:schemeClr val="dk1"/>
                </a:solidFill>
                <a:latin typeface="Calibri"/>
                <a:ea typeface="Calibri"/>
                <a:cs typeface="Calibri"/>
                <a:sym typeface="Calibri"/>
              </a:rPr>
              <a:t>τη διάρκεια αυτής της χρονικής περιόδου. </a:t>
            </a:r>
          </a:p>
          <a:p>
            <a:endParaRPr lang="el-GR" dirty="0"/>
          </a:p>
        </p:txBody>
      </p:sp>
    </p:spTree>
    <p:extLst>
      <p:ext uri="{BB962C8B-B14F-4D97-AF65-F5344CB8AC3E}">
        <p14:creationId xmlns:p14="http://schemas.microsoft.com/office/powerpoint/2010/main" val="484913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644162" y="633049"/>
            <a:ext cx="6031890" cy="994631"/>
          </a:xfrm>
          <a:prstGeom prst="rect">
            <a:avLst/>
          </a:prstGeom>
          <a:noFill/>
          <a:ln>
            <a:noFill/>
          </a:ln>
        </p:spPr>
        <p:txBody>
          <a:bodyPr wrap="square" lIns="91425" tIns="45700" rIns="91425" bIns="45700" anchor="t" anchorCtr="0">
            <a:noAutofit/>
          </a:bodyPr>
          <a:lstStyle/>
          <a:p>
            <a:pPr lvl="0">
              <a:spcBef>
                <a:spcPts val="0"/>
              </a:spcBef>
              <a:spcAft>
                <a:spcPts val="0"/>
              </a:spcAft>
            </a:pPr>
            <a:r>
              <a:rPr lang="el-GR" dirty="0">
                <a:solidFill>
                  <a:schemeClr val="dk2"/>
                </a:solidFill>
                <a:latin typeface="Source Sans Pro"/>
                <a:ea typeface="Source Sans Pro"/>
                <a:cs typeface="Source Sans Pro"/>
                <a:sym typeface="Source Sans Pro"/>
              </a:rPr>
              <a:t>Εμπιστοσύνη στους πολίτες</a:t>
            </a:r>
            <a:endParaRPr lang="el-GR" sz="2800" b="0" i="0" u="none" strike="noStrike" cap="none" dirty="0">
              <a:solidFill>
                <a:schemeClr val="dk2"/>
              </a:solidFill>
              <a:latin typeface="Source Sans Pro"/>
              <a:ea typeface="Source Sans Pro"/>
              <a:cs typeface="Source Sans Pro"/>
              <a:sym typeface="Source Sans Pro"/>
            </a:endParaRPr>
          </a:p>
        </p:txBody>
      </p:sp>
      <p:sp>
        <p:nvSpPr>
          <p:cNvPr id="50" name="Shape 50"/>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41</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Θέση περιεχομένου 1"/>
          <p:cNvSpPr>
            <a:spLocks noGrp="1"/>
          </p:cNvSpPr>
          <p:nvPr>
            <p:ph idx="1"/>
          </p:nvPr>
        </p:nvSpPr>
        <p:spPr>
          <a:xfrm>
            <a:off x="915691" y="4093029"/>
            <a:ext cx="7488832" cy="1922610"/>
          </a:xfrm>
        </p:spPr>
        <p:txBody>
          <a:bodyPr/>
          <a:lstStyle/>
          <a:p>
            <a:r>
              <a:rPr lang="el-GR" sz="1800" dirty="0" smtClean="0">
                <a:solidFill>
                  <a:schemeClr val="dk1"/>
                </a:solidFill>
                <a:ea typeface="Calibri"/>
                <a:cs typeface="Calibri"/>
                <a:sym typeface="Calibri"/>
              </a:rPr>
              <a:t>Στις </a:t>
            </a:r>
            <a:r>
              <a:rPr lang="el-GR" sz="1800" dirty="0">
                <a:solidFill>
                  <a:schemeClr val="dk1"/>
                </a:solidFill>
                <a:ea typeface="Calibri"/>
                <a:cs typeface="Calibri"/>
                <a:sym typeface="Calibri"/>
              </a:rPr>
              <a:t>διαδικασίες μπορεί να συμμετέχει κάθε </a:t>
            </a:r>
            <a:r>
              <a:rPr lang="el-GR" sz="1800" dirty="0" smtClean="0">
                <a:solidFill>
                  <a:schemeClr val="dk1"/>
                </a:solidFill>
                <a:ea typeface="Calibri"/>
                <a:cs typeface="Calibri"/>
                <a:sym typeface="Calibri"/>
              </a:rPr>
              <a:t>κάτοικος </a:t>
            </a:r>
            <a:r>
              <a:rPr lang="el-GR" sz="1800" dirty="0">
                <a:solidFill>
                  <a:schemeClr val="dk1"/>
                </a:solidFill>
                <a:ea typeface="Calibri"/>
                <a:cs typeface="Calibri"/>
                <a:sym typeface="Calibri"/>
              </a:rPr>
              <a:t>ανεξαρτήτως ηλικίας, εθνικότητας ή επίσημου καθεστώτος </a:t>
            </a:r>
            <a:r>
              <a:rPr lang="el-GR" sz="1800" dirty="0" smtClean="0">
                <a:solidFill>
                  <a:schemeClr val="dk1"/>
                </a:solidFill>
                <a:ea typeface="Calibri"/>
                <a:cs typeface="Calibri"/>
                <a:sym typeface="Calibri"/>
              </a:rPr>
              <a:t>διαμονής</a:t>
            </a:r>
            <a:r>
              <a:rPr lang="el-GR" sz="1800" dirty="0">
                <a:solidFill>
                  <a:schemeClr val="dk1"/>
                </a:solidFill>
                <a:ea typeface="Calibri"/>
                <a:cs typeface="Calibri"/>
                <a:sym typeface="Calibri"/>
              </a:rPr>
              <a:t> </a:t>
            </a:r>
            <a:endParaRPr lang="el-GR" sz="1800" dirty="0" smtClean="0">
              <a:solidFill>
                <a:schemeClr val="dk1"/>
              </a:solidFill>
              <a:ea typeface="Calibri"/>
              <a:cs typeface="Calibri"/>
              <a:sym typeface="Calibri"/>
            </a:endParaRPr>
          </a:p>
          <a:p>
            <a:r>
              <a:rPr lang="el-GR" sz="1800" dirty="0" smtClean="0">
                <a:solidFill>
                  <a:schemeClr val="dk1"/>
                </a:solidFill>
                <a:ea typeface="Calibri"/>
                <a:cs typeface="Calibri"/>
                <a:sym typeface="Calibri"/>
              </a:rPr>
              <a:t>Απαιτούνται όνομα και διεύθυνση </a:t>
            </a:r>
          </a:p>
          <a:p>
            <a:endParaRPr lang="el-GR" sz="1800" dirty="0"/>
          </a:p>
          <a:p>
            <a:endParaRPr lang="el-GR" sz="1800" dirty="0"/>
          </a:p>
        </p:txBody>
      </p:sp>
      <p:pic>
        <p:nvPicPr>
          <p:cNvPr id="6" name="Shape 81" descr="paris1.png"/>
          <p:cNvPicPr preferRelativeResize="0">
            <a:picLocks/>
          </p:cNvPicPr>
          <p:nvPr/>
        </p:nvPicPr>
        <p:blipFill rotWithShape="1">
          <a:blip r:embed="rId3">
            <a:alphaModFix/>
          </a:blip>
          <a:srcRect l="6998" r="6998"/>
          <a:stretch/>
        </p:blipFill>
        <p:spPr bwMode="auto">
          <a:xfrm>
            <a:off x="1915884" y="1221628"/>
            <a:ext cx="5545209" cy="224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624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731248" y="357627"/>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a:solidFill>
                  <a:schemeClr val="dk2"/>
                </a:solidFill>
                <a:latin typeface="Source Sans Pro"/>
                <a:ea typeface="Source Sans Pro"/>
                <a:cs typeface="Source Sans Pro"/>
                <a:sym typeface="Source Sans Pro"/>
              </a:rPr>
              <a:t>Ο Δήμος πηγαίνει προς τους πολίτες</a:t>
            </a:r>
          </a:p>
        </p:txBody>
      </p:sp>
      <p:sp>
        <p:nvSpPr>
          <p:cNvPr id="98" name="Shape 98"/>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42</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Θέση περιεχομένου 1"/>
          <p:cNvSpPr>
            <a:spLocks noGrp="1"/>
          </p:cNvSpPr>
          <p:nvPr>
            <p:ph idx="1"/>
          </p:nvPr>
        </p:nvSpPr>
        <p:spPr>
          <a:xfrm>
            <a:off x="973748" y="4049486"/>
            <a:ext cx="7488832" cy="1646839"/>
          </a:xfrm>
        </p:spPr>
        <p:txBody>
          <a:bodyPr/>
          <a:lstStyle/>
          <a:p>
            <a:r>
              <a:rPr lang="el-GR" sz="2000" dirty="0">
                <a:solidFill>
                  <a:schemeClr val="dk1"/>
                </a:solidFill>
                <a:ea typeface="Calibri"/>
                <a:cs typeface="Calibri"/>
                <a:sym typeface="Calibri"/>
              </a:rPr>
              <a:t>Ο</a:t>
            </a:r>
            <a:r>
              <a:rPr lang="el-GR" sz="2000" dirty="0" smtClean="0">
                <a:solidFill>
                  <a:schemeClr val="dk1"/>
                </a:solidFill>
                <a:ea typeface="Calibri"/>
                <a:cs typeface="Calibri"/>
                <a:sym typeface="Calibri"/>
              </a:rPr>
              <a:t> </a:t>
            </a:r>
            <a:r>
              <a:rPr lang="el-GR" sz="2000" dirty="0">
                <a:solidFill>
                  <a:schemeClr val="dk1"/>
                </a:solidFill>
                <a:ea typeface="Calibri"/>
                <a:cs typeface="Calibri"/>
                <a:sym typeface="Calibri"/>
              </a:rPr>
              <a:t>Δήμος πηγαίνει προς τους ανθρώπους για να προκαλέσει τη συμμετοχή τους. </a:t>
            </a:r>
            <a:endParaRPr lang="el-GR" sz="2000" dirty="0" smtClean="0">
              <a:solidFill>
                <a:schemeClr val="dk1"/>
              </a:solidFill>
              <a:ea typeface="Calibri"/>
              <a:cs typeface="Calibri"/>
              <a:sym typeface="Calibri"/>
            </a:endParaRPr>
          </a:p>
          <a:p>
            <a:r>
              <a:rPr lang="el-GR" sz="2000" dirty="0" smtClean="0">
                <a:solidFill>
                  <a:schemeClr val="dk1"/>
                </a:solidFill>
                <a:ea typeface="Calibri"/>
                <a:cs typeface="Calibri"/>
                <a:sym typeface="Calibri"/>
              </a:rPr>
              <a:t>Στη </a:t>
            </a:r>
            <a:r>
              <a:rPr lang="el-GR" sz="2000" dirty="0">
                <a:solidFill>
                  <a:schemeClr val="dk1"/>
                </a:solidFill>
                <a:ea typeface="Calibri"/>
                <a:cs typeface="Calibri"/>
                <a:sym typeface="Calibri"/>
              </a:rPr>
              <a:t>φάση της υποβολής προτάσεων ο Δήμος προσεγγίζει ενώσεις και συμβούλια πολιτών παρακινώντας τους έτσι ώστε με τη σειρά τους να κινητοποιήσουν τους ανθρώπους στο δίκτυό τους για να δημιουργήσουν συλλογικές προτάσεις. </a:t>
            </a:r>
          </a:p>
          <a:p>
            <a:endParaRPr lang="el-GR" sz="2000" dirty="0"/>
          </a:p>
        </p:txBody>
      </p:sp>
      <p:pic>
        <p:nvPicPr>
          <p:cNvPr id="6" name="Shape 97" descr="paris3.png"/>
          <p:cNvPicPr preferRelativeResize="0">
            <a:picLocks/>
          </p:cNvPicPr>
          <p:nvPr/>
        </p:nvPicPr>
        <p:blipFill rotWithShape="1">
          <a:blip r:embed="rId3">
            <a:alphaModFix/>
          </a:blip>
          <a:srcRect l="2380" r="2380"/>
          <a:stretch/>
        </p:blipFill>
        <p:spPr bwMode="auto">
          <a:xfrm>
            <a:off x="1915884" y="1352258"/>
            <a:ext cx="4616294" cy="240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70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02220" y="212135"/>
            <a:ext cx="6483838"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a:solidFill>
                  <a:schemeClr val="dk2"/>
                </a:solidFill>
                <a:latin typeface="Source Sans Pro"/>
                <a:ea typeface="Source Sans Pro"/>
                <a:cs typeface="Source Sans Pro"/>
                <a:sym typeface="Source Sans Pro"/>
              </a:rPr>
              <a:t>Προτάσεις με επίδραση στην πραγματική ζωή των πολιτών</a:t>
            </a:r>
          </a:p>
        </p:txBody>
      </p:sp>
      <p:sp>
        <p:nvSpPr>
          <p:cNvPr id="105" name="Shape 105"/>
          <p:cNvSpPr txBox="1">
            <a:spLocks noGrp="1"/>
          </p:cNvSpPr>
          <p:nvPr>
            <p:ph type="sldNum" sz="quarter" idx="12"/>
          </p:nvPr>
        </p:nvSpPr>
        <p:spPr>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43</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Θέση περιεχομένου 1"/>
          <p:cNvSpPr>
            <a:spLocks noGrp="1"/>
          </p:cNvSpPr>
          <p:nvPr>
            <p:ph idx="1"/>
          </p:nvPr>
        </p:nvSpPr>
        <p:spPr>
          <a:xfrm>
            <a:off x="551542" y="3918857"/>
            <a:ext cx="8040914" cy="2503182"/>
          </a:xfrm>
        </p:spPr>
        <p:txBody>
          <a:bodyPr/>
          <a:lstStyle/>
          <a:p>
            <a:r>
              <a:rPr lang="el-GR" sz="1800" dirty="0"/>
              <a:t> </a:t>
            </a:r>
            <a:r>
              <a:rPr lang="el-GR" sz="1800" dirty="0" smtClean="0"/>
              <a:t>Διαφοροποιημένες </a:t>
            </a:r>
            <a:r>
              <a:rPr lang="el-GR" sz="1800" dirty="0"/>
              <a:t>δυνατότητες συμμετοχής στο συμμετοχικό προϋπολογισμό έτσι ώστε να μπορούν να συμμετάσχουν περισσότεροι </a:t>
            </a:r>
            <a:r>
              <a:rPr lang="el-GR" sz="1800" dirty="0" smtClean="0"/>
              <a:t>άνθρωποι</a:t>
            </a:r>
          </a:p>
          <a:p>
            <a:pPr lvl="1"/>
            <a:r>
              <a:rPr lang="el-GR" sz="1600" dirty="0" smtClean="0"/>
              <a:t>συνδυάζοντας </a:t>
            </a:r>
            <a:r>
              <a:rPr lang="el-GR" sz="1600" dirty="0"/>
              <a:t>δραστηριότητες εντός κι εκτός διαδικτύου. </a:t>
            </a:r>
            <a:endParaRPr lang="el-GR" sz="1600" dirty="0" smtClean="0"/>
          </a:p>
          <a:p>
            <a:pPr lvl="1"/>
            <a:r>
              <a:rPr lang="el-GR" sz="1600" dirty="0" smtClean="0"/>
              <a:t>Κατά </a:t>
            </a:r>
            <a:r>
              <a:rPr lang="el-GR" sz="1600" dirty="0"/>
              <a:t>τη διάρκεια της φάσης υποβολής, πραγματοποιούνται εργαστήρια για τη δημιουργία προτάσεων και τη συζήτηση ιδεών. </a:t>
            </a:r>
            <a:endParaRPr lang="el-GR" sz="1600" dirty="0" smtClean="0"/>
          </a:p>
          <a:p>
            <a:pPr lvl="1"/>
            <a:r>
              <a:rPr lang="el-GR" sz="1600" dirty="0" smtClean="0"/>
              <a:t>Στη </a:t>
            </a:r>
            <a:r>
              <a:rPr lang="el-GR" sz="1600" dirty="0"/>
              <a:t>συνέχεια, στη φάση της ψηφοφορίας, οι πολίτες έχουν τη δυνατότητα είτε να ψηφίσουν ψηφιακά είτε σε παραδοσιακό εκλογικό κέντρο. Ως αποτέλεσμα,  το 50% των ψηφοφόρων προέρχεται από ψηφιακά μέσα και υπόλοιπο  50% από παραδοσιακά.</a:t>
            </a:r>
          </a:p>
          <a:p>
            <a:endParaRPr lang="el-GR" sz="1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29" y="1500867"/>
            <a:ext cx="4455658" cy="247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47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smtClean="0"/>
              <a:t>Ο Δημόσιος Τομέας πρέπει να παρέχει το </a:t>
            </a:r>
            <a:r>
              <a:rPr lang="el-GR" dirty="0"/>
              <a:t>δικαίωμα πρόσβασης στα δημόσια δεδομένα </a:t>
            </a:r>
          </a:p>
          <a:p>
            <a:pPr lvl="1"/>
            <a:r>
              <a:rPr lang="el-GR" dirty="0"/>
              <a:t>Στόχος: Περαιτέρω χρήση για εμπορικούς και μη εμπορικούς σκοπούς με το ελάχιστο συναλλακτικό κόστος για το χρήστη</a:t>
            </a:r>
          </a:p>
          <a:p>
            <a:pPr lvl="1"/>
            <a:r>
              <a:rPr lang="el-GR" dirty="0" smtClean="0"/>
              <a:t>Δεν ασχολείται με τον τρόπο εκκαθάρισης δικαιωμάτων</a:t>
            </a:r>
          </a:p>
          <a:p>
            <a:r>
              <a:rPr lang="el-GR" dirty="0" smtClean="0"/>
              <a:t>Συνδέεται </a:t>
            </a:r>
            <a:r>
              <a:rPr lang="el-GR" dirty="0"/>
              <a:t>με τη χρήση πυλών </a:t>
            </a:r>
            <a:r>
              <a:rPr lang="el-GR" dirty="0" smtClean="0"/>
              <a:t>ανοικτών </a:t>
            </a:r>
            <a:r>
              <a:rPr lang="el-GR" dirty="0"/>
              <a:t>δεδομένων σε όλα τα Κράτη Μέλη και την ΕΕ</a:t>
            </a:r>
          </a:p>
          <a:p>
            <a:pPr lvl="1"/>
            <a:r>
              <a:rPr lang="el-GR" dirty="0"/>
              <a:t>Υπάρχει ειδική νομοθεσία για τα </a:t>
            </a:r>
            <a:r>
              <a:rPr lang="el-GR" dirty="0" err="1"/>
              <a:t>Γεωχωρικά</a:t>
            </a:r>
            <a:r>
              <a:rPr lang="el-GR" dirty="0"/>
              <a:t> (INSPIRE) δεδομένα και πρωτοβουλίες για τα γλωσσικά </a:t>
            </a:r>
            <a:r>
              <a:rPr lang="el-GR" dirty="0" smtClean="0"/>
              <a:t>δεδομένα</a:t>
            </a:r>
            <a:endParaRPr lang="el-GR" dirty="0"/>
          </a:p>
          <a:p>
            <a:r>
              <a:rPr lang="el-GR" dirty="0"/>
              <a:t>Βασικό κείμενο: PSI </a:t>
            </a:r>
            <a:r>
              <a:rPr lang="el-GR" dirty="0" err="1"/>
              <a:t>Directive</a:t>
            </a:r>
            <a:r>
              <a:rPr lang="el-GR" dirty="0"/>
              <a:t> </a:t>
            </a:r>
            <a:endParaRPr lang="el-GR" dirty="0" smtClean="0"/>
          </a:p>
          <a:p>
            <a:pPr lvl="1"/>
            <a:r>
              <a:rPr lang="el-GR" dirty="0" smtClean="0"/>
              <a:t>https</a:t>
            </a:r>
            <a:r>
              <a:rPr lang="el-GR" dirty="0"/>
              <a:t>://ec.europa.eu/digital-single-market/en/legislative-measures </a:t>
            </a:r>
            <a:r>
              <a:rPr lang="el-GR" dirty="0" smtClean="0"/>
              <a:t> </a:t>
            </a:r>
            <a:endParaRPr lang="el-GR" dirty="0"/>
          </a:p>
          <a:p>
            <a:endParaRPr lang="el-GR" dirty="0"/>
          </a:p>
        </p:txBody>
      </p:sp>
      <p:sp>
        <p:nvSpPr>
          <p:cNvPr id="3" name="Τίτλος 2"/>
          <p:cNvSpPr>
            <a:spLocks noGrp="1"/>
          </p:cNvSpPr>
          <p:nvPr>
            <p:ph type="title"/>
          </p:nvPr>
        </p:nvSpPr>
        <p:spPr/>
        <p:txBody>
          <a:bodyPr/>
          <a:lstStyle/>
          <a:p>
            <a:r>
              <a:rPr lang="el-GR" dirty="0" smtClean="0"/>
              <a:t>Δημόσια </a:t>
            </a:r>
            <a:r>
              <a:rPr lang="el-GR" dirty="0"/>
              <a:t>Ανοικτά </a:t>
            </a:r>
            <a:r>
              <a:rPr lang="el-GR" dirty="0" smtClean="0"/>
              <a:t>Δεδομένα</a:t>
            </a:r>
            <a:endParaRPr lang="el-GR" dirty="0"/>
          </a:p>
        </p:txBody>
      </p:sp>
      <p:sp>
        <p:nvSpPr>
          <p:cNvPr id="4" name="Θέση αριθμού διαφάνειας 3"/>
          <p:cNvSpPr>
            <a:spLocks noGrp="1"/>
          </p:cNvSpPr>
          <p:nvPr>
            <p:ph type="sldNum" idx="12"/>
          </p:nvPr>
        </p:nvSpPr>
        <p:spPr/>
        <p:txBody>
          <a:bodyPr/>
          <a:lstStyle/>
          <a:p>
            <a:pPr marL="0" lvl="0" indent="0">
              <a:spcBef>
                <a:spcPts val="0"/>
              </a:spcBef>
              <a:spcAft>
                <a:spcPts val="0"/>
              </a:spcAft>
              <a:buNone/>
            </a:pPr>
            <a:fld id="{00000000-1234-1234-1234-123412341234}" type="slidenum">
              <a:rPr lang="el-GR" smtClean="0"/>
              <a:t>5</a:t>
            </a:fld>
            <a:endParaRPr lang="el-GR"/>
          </a:p>
        </p:txBody>
      </p:sp>
    </p:spTree>
    <p:extLst>
      <p:ext uri="{BB962C8B-B14F-4D97-AF65-F5344CB8AC3E}">
        <p14:creationId xmlns:p14="http://schemas.microsoft.com/office/powerpoint/2010/main" val="1979157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705947" y="212135"/>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sz="2800" i="0" u="none" strike="noStrike" cap="none" dirty="0">
                <a:solidFill>
                  <a:schemeClr val="dk2"/>
                </a:solidFill>
                <a:latin typeface="Source Sans Pro"/>
                <a:ea typeface="Source Sans Pro"/>
                <a:cs typeface="Source Sans Pro"/>
                <a:sym typeface="Source Sans Pro"/>
              </a:rPr>
              <a:t>Τι είναι τα </a:t>
            </a:r>
            <a:r>
              <a:rPr lang="el-GR" sz="2800" i="0" u="none" strike="noStrike" cap="none" dirty="0" smtClean="0">
                <a:solidFill>
                  <a:schemeClr val="dk2"/>
                </a:solidFill>
                <a:latin typeface="Source Sans Pro"/>
                <a:ea typeface="Source Sans Pro"/>
                <a:cs typeface="Source Sans Pro"/>
                <a:sym typeface="Source Sans Pro"/>
              </a:rPr>
              <a:t>Ανοικτά </a:t>
            </a:r>
            <a:r>
              <a:rPr lang="el-GR" sz="2800" i="0" u="none" strike="noStrike" cap="none" dirty="0">
                <a:solidFill>
                  <a:schemeClr val="dk2"/>
                </a:solidFill>
                <a:latin typeface="Source Sans Pro"/>
                <a:ea typeface="Source Sans Pro"/>
                <a:cs typeface="Source Sans Pro"/>
                <a:sym typeface="Source Sans Pro"/>
              </a:rPr>
              <a:t>Δεδομένα; </a:t>
            </a:r>
          </a:p>
        </p:txBody>
      </p:sp>
      <p:pic>
        <p:nvPicPr>
          <p:cNvPr id="280" name="Shape 280" descr="data-types.png"/>
          <p:cNvPicPr preferRelativeResize="0">
            <a:picLocks noGrp="1"/>
          </p:cNvPicPr>
          <p:nvPr>
            <p:ph type="body" idx="1"/>
          </p:nvPr>
        </p:nvPicPr>
        <p:blipFill rotWithShape="1">
          <a:blip r:embed="rId3">
            <a:alphaModFix/>
          </a:blip>
          <a:srcRect t="22849" b="22849"/>
          <a:stretch/>
        </p:blipFill>
        <p:spPr>
          <a:xfrm>
            <a:off x="1741714" y="2564672"/>
            <a:ext cx="5441147" cy="2065385"/>
          </a:xfrm>
          <a:prstGeom prst="rect">
            <a:avLst/>
          </a:prstGeom>
          <a:noFill/>
          <a:ln>
            <a:noFill/>
          </a:ln>
        </p:spPr>
      </p:pic>
      <p:sp>
        <p:nvSpPr>
          <p:cNvPr id="281" name="Shape 281"/>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6</a:t>
            </a:fld>
            <a:endParaRPr lang="el-GR" sz="1400" b="0" i="0" u="none" strike="noStrike" cap="none">
              <a:solidFill>
                <a:schemeClr val="dk1"/>
              </a:solidFill>
              <a:latin typeface="Source Sans Pro"/>
              <a:ea typeface="Source Sans Pro"/>
              <a:cs typeface="Source Sans Pro"/>
              <a:sym typeface="Source Sans Pro"/>
            </a:endParaRPr>
          </a:p>
        </p:txBody>
      </p:sp>
      <p:sp>
        <p:nvSpPr>
          <p:cNvPr id="2" name="TextBox 1"/>
          <p:cNvSpPr txBox="1"/>
          <p:nvPr/>
        </p:nvSpPr>
        <p:spPr>
          <a:xfrm>
            <a:off x="798286" y="1364343"/>
            <a:ext cx="7847213" cy="1200329"/>
          </a:xfrm>
          <a:prstGeom prst="rect">
            <a:avLst/>
          </a:prstGeom>
          <a:noFill/>
        </p:spPr>
        <p:txBody>
          <a:bodyPr wrap="none" rtlCol="0">
            <a:spAutoFit/>
          </a:bodyPr>
          <a:lstStyle/>
          <a:p>
            <a:pPr lvl="0"/>
            <a:r>
              <a:rPr lang="el-GR" dirty="0" smtClean="0">
                <a:solidFill>
                  <a:schemeClr val="dk1"/>
                </a:solidFill>
                <a:latin typeface="Calibri"/>
                <a:ea typeface="Calibri"/>
                <a:cs typeface="Calibri"/>
                <a:sym typeface="Calibri"/>
              </a:rPr>
              <a:t>Ανοικτά </a:t>
            </a:r>
            <a:r>
              <a:rPr lang="el-GR" dirty="0">
                <a:solidFill>
                  <a:schemeClr val="dk1"/>
                </a:solidFill>
                <a:latin typeface="Calibri"/>
                <a:ea typeface="Calibri"/>
                <a:cs typeface="Calibri"/>
                <a:sym typeface="Calibri"/>
              </a:rPr>
              <a:t>είναι τα δεδομένα που μπορούν να </a:t>
            </a:r>
            <a:r>
              <a:rPr lang="el-GR" b="1" dirty="0">
                <a:solidFill>
                  <a:schemeClr val="dk1"/>
                </a:solidFill>
                <a:latin typeface="Calibri"/>
                <a:ea typeface="Calibri"/>
                <a:cs typeface="Calibri"/>
                <a:sym typeface="Calibri"/>
              </a:rPr>
              <a:t>επαναχρησιμοποιηθούν</a:t>
            </a:r>
            <a:r>
              <a:rPr lang="el-GR" dirty="0">
                <a:solidFill>
                  <a:schemeClr val="dk1"/>
                </a:solidFill>
                <a:latin typeface="Calibri"/>
                <a:ea typeface="Calibri"/>
                <a:cs typeface="Calibri"/>
                <a:sym typeface="Calibri"/>
              </a:rPr>
              <a:t> ελεύθερα </a:t>
            </a:r>
            <a:endParaRPr lang="el-GR" dirty="0" smtClean="0">
              <a:solidFill>
                <a:schemeClr val="dk1"/>
              </a:solidFill>
              <a:latin typeface="Calibri"/>
              <a:ea typeface="Calibri"/>
              <a:cs typeface="Calibri"/>
              <a:sym typeface="Calibri"/>
            </a:endParaRPr>
          </a:p>
          <a:p>
            <a:pPr lvl="0"/>
            <a:r>
              <a:rPr lang="el-GR" dirty="0" smtClean="0">
                <a:solidFill>
                  <a:schemeClr val="dk1"/>
                </a:solidFill>
                <a:latin typeface="Calibri"/>
                <a:ea typeface="Calibri"/>
                <a:cs typeface="Calibri"/>
                <a:sym typeface="Calibri"/>
              </a:rPr>
              <a:t>και </a:t>
            </a:r>
            <a:r>
              <a:rPr lang="el-GR" dirty="0">
                <a:solidFill>
                  <a:schemeClr val="dk1"/>
                </a:solidFill>
                <a:latin typeface="Calibri"/>
                <a:ea typeface="Calibri"/>
                <a:cs typeface="Calibri"/>
                <a:sym typeface="Calibri"/>
              </a:rPr>
              <a:t>να </a:t>
            </a:r>
            <a:r>
              <a:rPr lang="el-GR" b="1" dirty="0">
                <a:solidFill>
                  <a:schemeClr val="dk1"/>
                </a:solidFill>
                <a:latin typeface="Calibri"/>
                <a:ea typeface="Calibri"/>
                <a:cs typeface="Calibri"/>
                <a:sym typeface="Calibri"/>
              </a:rPr>
              <a:t>αναδιανεμηθούν</a:t>
            </a:r>
            <a:r>
              <a:rPr lang="el-GR" dirty="0">
                <a:solidFill>
                  <a:schemeClr val="dk1"/>
                </a:solidFill>
                <a:latin typeface="Calibri"/>
                <a:ea typeface="Calibri"/>
                <a:cs typeface="Calibri"/>
                <a:sym typeface="Calibri"/>
              </a:rPr>
              <a:t> από οποιονδήποτε – υπό τον όρο να γίνεται αναφορά </a:t>
            </a:r>
            <a:endParaRPr lang="el-GR" dirty="0" smtClean="0">
              <a:solidFill>
                <a:schemeClr val="dk1"/>
              </a:solidFill>
              <a:latin typeface="Calibri"/>
              <a:ea typeface="Calibri"/>
              <a:cs typeface="Calibri"/>
              <a:sym typeface="Calibri"/>
            </a:endParaRPr>
          </a:p>
          <a:p>
            <a:pPr lvl="0"/>
            <a:r>
              <a:rPr lang="el-GR" dirty="0" smtClean="0">
                <a:solidFill>
                  <a:schemeClr val="dk1"/>
                </a:solidFill>
                <a:latin typeface="Calibri"/>
                <a:ea typeface="Calibri"/>
                <a:cs typeface="Calibri"/>
                <a:sym typeface="Calibri"/>
              </a:rPr>
              <a:t>στους </a:t>
            </a:r>
            <a:r>
              <a:rPr lang="el-GR" dirty="0">
                <a:solidFill>
                  <a:schemeClr val="dk1"/>
                </a:solidFill>
                <a:latin typeface="Calibri"/>
                <a:ea typeface="Calibri"/>
                <a:cs typeface="Calibri"/>
                <a:sym typeface="Calibri"/>
              </a:rPr>
              <a:t>δημιουργούς και να διατίθενται, με τη σειρά τους, υπό τους ίδιους όρους. </a:t>
            </a:r>
          </a:p>
          <a:p>
            <a:endParaRPr lang="el-GR" dirty="0"/>
          </a:p>
        </p:txBody>
      </p:sp>
      <p:sp>
        <p:nvSpPr>
          <p:cNvPr id="6" name="Shape 296"/>
          <p:cNvSpPr/>
          <p:nvPr/>
        </p:nvSpPr>
        <p:spPr>
          <a:xfrm>
            <a:off x="1008000" y="5094514"/>
            <a:ext cx="8043840" cy="1537658"/>
          </a:xfrm>
          <a:prstGeom prst="rect">
            <a:avLst/>
          </a:prstGeom>
          <a:noFill/>
          <a:ln>
            <a:noFill/>
          </a:ln>
        </p:spPr>
        <p:txBody>
          <a:bodyPr spcFirstLastPara="1" wrap="square" lIns="90000" tIns="46800" rIns="90000" bIns="46800" anchor="ctr" anchorCtr="0">
            <a:noAutofit/>
          </a:bodyPr>
          <a:lstStyle/>
          <a:p>
            <a:pPr marL="0" marR="0" lvl="0" indent="0" algn="just" rtl="0">
              <a:spcBef>
                <a:spcPts val="0"/>
              </a:spcBef>
              <a:spcAft>
                <a:spcPts val="0"/>
              </a:spcAft>
              <a:buNone/>
            </a:pPr>
            <a:r>
              <a:rPr lang="el-GR" sz="1600" b="1" i="1" strike="noStrike" dirty="0" err="1">
                <a:solidFill>
                  <a:schemeClr val="accent1"/>
                </a:solidFill>
                <a:latin typeface="Arial"/>
                <a:ea typeface="Arial"/>
                <a:cs typeface="Arial"/>
                <a:sym typeface="Arial"/>
              </a:rPr>
              <a:t>data</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online</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will</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be</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used</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by</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other</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people</a:t>
            </a:r>
            <a:r>
              <a:rPr lang="el-GR" sz="1600" b="1" i="1" strike="noStrike" dirty="0">
                <a:solidFill>
                  <a:schemeClr val="accent1"/>
                </a:solidFill>
                <a:latin typeface="Arial"/>
                <a:ea typeface="Arial"/>
                <a:cs typeface="Arial"/>
                <a:sym typeface="Arial"/>
              </a:rPr>
              <a:t> </a:t>
            </a:r>
            <a:endParaRPr sz="1200" b="0" strike="noStrike" dirty="0">
              <a:solidFill>
                <a:schemeClr val="accent1"/>
              </a:solidFill>
              <a:latin typeface="Arial"/>
              <a:ea typeface="Arial"/>
              <a:cs typeface="Arial"/>
              <a:sym typeface="Arial"/>
            </a:endParaRPr>
          </a:p>
          <a:p>
            <a:pPr marL="0" marR="0" lvl="0" indent="0" algn="just" rtl="0">
              <a:spcBef>
                <a:spcPts val="0"/>
              </a:spcBef>
              <a:spcAft>
                <a:spcPts val="0"/>
              </a:spcAft>
              <a:buNone/>
            </a:pPr>
            <a:r>
              <a:rPr lang="el-GR" sz="1600" b="1" i="1" strike="noStrike" dirty="0" err="1">
                <a:solidFill>
                  <a:schemeClr val="accent1"/>
                </a:solidFill>
                <a:latin typeface="Arial"/>
                <a:ea typeface="Arial"/>
                <a:cs typeface="Arial"/>
                <a:sym typeface="Arial"/>
              </a:rPr>
              <a:t>to</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do</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wonderful</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things</a:t>
            </a:r>
            <a:r>
              <a:rPr lang="el-GR" sz="1600" b="1" i="1" strike="noStrike" dirty="0">
                <a:solidFill>
                  <a:schemeClr val="accent1"/>
                </a:solidFill>
                <a:latin typeface="Arial"/>
                <a:ea typeface="Arial"/>
                <a:cs typeface="Arial"/>
                <a:sym typeface="Arial"/>
              </a:rPr>
              <a:t>, </a:t>
            </a:r>
            <a:endParaRPr sz="1200" b="0" strike="noStrike" dirty="0">
              <a:solidFill>
                <a:schemeClr val="accent1"/>
              </a:solidFill>
              <a:latin typeface="Arial"/>
              <a:ea typeface="Arial"/>
              <a:cs typeface="Arial"/>
              <a:sym typeface="Arial"/>
            </a:endParaRPr>
          </a:p>
          <a:p>
            <a:pPr marL="0" marR="0" lvl="0" indent="0" algn="just" rtl="0">
              <a:spcBef>
                <a:spcPts val="0"/>
              </a:spcBef>
              <a:spcAft>
                <a:spcPts val="0"/>
              </a:spcAft>
              <a:buNone/>
            </a:pPr>
            <a:r>
              <a:rPr lang="el-GR" sz="1600" b="1" i="1" strike="noStrike" dirty="0" err="1">
                <a:solidFill>
                  <a:schemeClr val="accent1"/>
                </a:solidFill>
                <a:latin typeface="Arial"/>
                <a:ea typeface="Arial"/>
                <a:cs typeface="Arial"/>
                <a:sym typeface="Arial"/>
              </a:rPr>
              <a:t>in</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ways</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that</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you</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could</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never</a:t>
            </a:r>
            <a:r>
              <a:rPr lang="el-GR" sz="1600" b="1" i="1" strike="noStrike" dirty="0">
                <a:solidFill>
                  <a:schemeClr val="accent1"/>
                </a:solidFill>
                <a:latin typeface="Arial"/>
                <a:ea typeface="Arial"/>
                <a:cs typeface="Arial"/>
                <a:sym typeface="Arial"/>
              </a:rPr>
              <a:t> </a:t>
            </a:r>
            <a:r>
              <a:rPr lang="el-GR" sz="1600" b="1" i="1" strike="noStrike" dirty="0" err="1">
                <a:solidFill>
                  <a:schemeClr val="accent1"/>
                </a:solidFill>
                <a:latin typeface="Arial"/>
                <a:ea typeface="Arial"/>
                <a:cs typeface="Arial"/>
                <a:sym typeface="Arial"/>
              </a:rPr>
              <a:t>imagine</a:t>
            </a:r>
            <a:endParaRPr sz="1200" b="0" strike="noStrike" dirty="0">
              <a:solidFill>
                <a:schemeClr val="accent1"/>
              </a:solidFill>
              <a:latin typeface="Arial"/>
              <a:ea typeface="Arial"/>
              <a:cs typeface="Arial"/>
              <a:sym typeface="Arial"/>
            </a:endParaRPr>
          </a:p>
          <a:p>
            <a:pPr marL="0" marR="0" lvl="0" indent="0" algn="just" rtl="0">
              <a:spcBef>
                <a:spcPts val="0"/>
              </a:spcBef>
              <a:spcAft>
                <a:spcPts val="0"/>
              </a:spcAft>
              <a:buNone/>
            </a:pPr>
            <a:r>
              <a:rPr lang="el-GR" sz="1600" b="1" strike="noStrike" dirty="0">
                <a:solidFill>
                  <a:schemeClr val="accent1"/>
                </a:solidFill>
                <a:latin typeface="Arial"/>
                <a:ea typeface="Arial"/>
                <a:cs typeface="Arial"/>
                <a:sym typeface="Arial"/>
              </a:rPr>
              <a:t>												</a:t>
            </a:r>
            <a:r>
              <a:rPr lang="el-GR" sz="1400" b="1" strike="noStrike" dirty="0" err="1">
                <a:solidFill>
                  <a:schemeClr val="accent1"/>
                </a:solidFill>
                <a:latin typeface="Arial"/>
                <a:ea typeface="Arial"/>
                <a:cs typeface="Arial"/>
                <a:sym typeface="Arial"/>
              </a:rPr>
              <a:t>Tim</a:t>
            </a:r>
            <a:r>
              <a:rPr lang="el-GR" sz="1400" b="1" strike="noStrike" dirty="0">
                <a:solidFill>
                  <a:schemeClr val="accent1"/>
                </a:solidFill>
                <a:latin typeface="Arial"/>
                <a:ea typeface="Arial"/>
                <a:cs typeface="Arial"/>
                <a:sym typeface="Arial"/>
              </a:rPr>
              <a:t> </a:t>
            </a:r>
            <a:r>
              <a:rPr lang="el-GR" sz="1400" b="1" strike="noStrike" dirty="0" err="1">
                <a:solidFill>
                  <a:schemeClr val="accent1"/>
                </a:solidFill>
                <a:latin typeface="Arial"/>
                <a:ea typeface="Arial"/>
                <a:cs typeface="Arial"/>
                <a:sym typeface="Arial"/>
              </a:rPr>
              <a:t>Berners</a:t>
            </a:r>
            <a:r>
              <a:rPr lang="el-GR" sz="1400" b="1" strike="noStrike" dirty="0">
                <a:solidFill>
                  <a:schemeClr val="accent1"/>
                </a:solidFill>
                <a:latin typeface="Arial"/>
                <a:ea typeface="Arial"/>
                <a:cs typeface="Arial"/>
                <a:sym typeface="Arial"/>
              </a:rPr>
              <a:t> </a:t>
            </a:r>
            <a:r>
              <a:rPr lang="el-GR" sz="1400" b="1" strike="noStrike" dirty="0" err="1">
                <a:solidFill>
                  <a:schemeClr val="accent1"/>
                </a:solidFill>
                <a:latin typeface="Arial"/>
                <a:ea typeface="Arial"/>
                <a:cs typeface="Arial"/>
                <a:sym typeface="Arial"/>
              </a:rPr>
              <a:t>Lee</a:t>
            </a:r>
            <a:endParaRPr sz="1200" b="0" strike="noStrike" dirty="0">
              <a:solidFill>
                <a:schemeClr val="accent1"/>
              </a:solidFill>
              <a:latin typeface="Arial"/>
              <a:ea typeface="Arial"/>
              <a:cs typeface="Arial"/>
              <a:sym typeface="Arial"/>
            </a:endParaRPr>
          </a:p>
          <a:p>
            <a:pPr marL="0" marR="0" lvl="0" indent="0" algn="just" rtl="0">
              <a:lnSpc>
                <a:spcPct val="100000"/>
              </a:lnSpc>
              <a:spcBef>
                <a:spcPts val="0"/>
              </a:spcBef>
              <a:spcAft>
                <a:spcPts val="0"/>
              </a:spcAft>
              <a:buNone/>
            </a:pPr>
            <a:r>
              <a:rPr lang="el-GR" sz="2000" b="1" strike="noStrike" dirty="0">
                <a:latin typeface="Arial"/>
                <a:ea typeface="Arial"/>
                <a:cs typeface="Arial"/>
                <a:sym typeface="Arial"/>
              </a:rPr>
              <a:t> </a:t>
            </a:r>
            <a:endParaRPr sz="1800" b="0" strike="noStrike" dirty="0">
              <a:latin typeface="Arial"/>
              <a:ea typeface="Arial"/>
              <a:cs typeface="Arial"/>
              <a:sym typeface="Arial"/>
            </a:endParaRPr>
          </a:p>
        </p:txBody>
      </p:sp>
    </p:spTree>
    <p:extLst>
      <p:ext uri="{BB962C8B-B14F-4D97-AF65-F5344CB8AC3E}">
        <p14:creationId xmlns:p14="http://schemas.microsoft.com/office/powerpoint/2010/main" val="1514030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658676" y="226649"/>
            <a:ext cx="6031890" cy="994631"/>
          </a:xfrm>
          <a:prstGeom prst="rect">
            <a:avLst/>
          </a:prstGeom>
          <a:noFill/>
          <a:ln>
            <a:noFill/>
          </a:ln>
        </p:spPr>
        <p:txBody>
          <a:bodyPr wrap="square" lIns="91425" tIns="45700" rIns="91425" bIns="45700" anchor="t" anchorCtr="0">
            <a:noAutofit/>
          </a:bodyPr>
          <a:lstStyle/>
          <a:p>
            <a:pPr marL="0" marR="0" lvl="0" indent="0" rtl="0">
              <a:lnSpc>
                <a:spcPct val="89000"/>
              </a:lnSpc>
              <a:spcBef>
                <a:spcPts val="0"/>
              </a:spcBef>
              <a:spcAft>
                <a:spcPts val="0"/>
              </a:spcAft>
              <a:buNone/>
            </a:pPr>
            <a:r>
              <a:rPr lang="el-GR" dirty="0">
                <a:solidFill>
                  <a:schemeClr val="dk2"/>
                </a:solidFill>
                <a:latin typeface="Source Sans Pro"/>
                <a:ea typeface="Source Sans Pro"/>
                <a:cs typeface="Source Sans Pro"/>
                <a:sym typeface="Source Sans Pro"/>
              </a:rPr>
              <a:t>Χαρακτηριστικά Ανοικτών </a:t>
            </a:r>
            <a:r>
              <a:rPr lang="el-GR" sz="2800" i="0" u="none" strike="noStrike" cap="none" dirty="0" smtClean="0">
                <a:solidFill>
                  <a:schemeClr val="dk2"/>
                </a:solidFill>
                <a:latin typeface="Source Sans Pro"/>
                <a:ea typeface="Source Sans Pro"/>
                <a:cs typeface="Source Sans Pro"/>
                <a:sym typeface="Source Sans Pro"/>
              </a:rPr>
              <a:t>Δεδομένων</a:t>
            </a:r>
            <a:r>
              <a:rPr lang="el-GR" sz="2800" b="0" i="0" u="none" strike="noStrike" cap="none" dirty="0" smtClean="0">
                <a:solidFill>
                  <a:schemeClr val="dk2"/>
                </a:solidFill>
                <a:latin typeface="Source Sans Pro"/>
                <a:ea typeface="Source Sans Pro"/>
                <a:cs typeface="Source Sans Pro"/>
                <a:sym typeface="Source Sans Pro"/>
              </a:rPr>
              <a:t> </a:t>
            </a:r>
            <a:endParaRPr lang="el-GR" sz="2800" b="0" i="0" u="none" strike="noStrike" cap="none" dirty="0">
              <a:solidFill>
                <a:schemeClr val="dk2"/>
              </a:solidFill>
              <a:latin typeface="Source Sans Pro"/>
              <a:ea typeface="Source Sans Pro"/>
              <a:cs typeface="Source Sans Pro"/>
              <a:sym typeface="Source Sans Pro"/>
            </a:endParaRPr>
          </a:p>
        </p:txBody>
      </p:sp>
      <p:sp>
        <p:nvSpPr>
          <p:cNvPr id="287" name="Shape 287"/>
          <p:cNvSpPr txBox="1">
            <a:spLocks noGrp="1"/>
          </p:cNvSpPr>
          <p:nvPr>
            <p:ph type="body" idx="1"/>
          </p:nvPr>
        </p:nvSpPr>
        <p:spPr>
          <a:xfrm>
            <a:off x="944719" y="1410315"/>
            <a:ext cx="7488832" cy="4242467"/>
          </a:xfrm>
          <a:prstGeom prst="rect">
            <a:avLst/>
          </a:prstGeom>
          <a:noFill/>
          <a:ln>
            <a:noFill/>
          </a:ln>
        </p:spPr>
        <p:txBody>
          <a:bodyPr wrap="square" lIns="91425" tIns="45700" rIns="91425" bIns="45700" anchor="t" anchorCtr="0">
            <a:noAutofit/>
          </a:bodyPr>
          <a:lstStyle/>
          <a:p>
            <a:pPr>
              <a:spcBef>
                <a:spcPts val="0"/>
              </a:spcBef>
              <a:spcAft>
                <a:spcPts val="0"/>
              </a:spcAft>
              <a:buClr>
                <a:schemeClr val="dk2"/>
              </a:buClr>
              <a:buSzPts val="2400"/>
            </a:pPr>
            <a:r>
              <a:rPr lang="el-GR" sz="2000" dirty="0" smtClean="0">
                <a:solidFill>
                  <a:schemeClr val="dk2"/>
                </a:solidFill>
                <a:latin typeface="Source Sans Pro"/>
                <a:ea typeface="Source Sans Pro"/>
                <a:cs typeface="Source Sans Pro"/>
                <a:sym typeface="Source Sans Pro"/>
              </a:rPr>
              <a:t>Διαθεσιμότητα: </a:t>
            </a:r>
            <a:r>
              <a:rPr lang="el-GR" sz="2000" b="0" i="0" u="none" strike="noStrike" cap="none" dirty="0" smtClean="0">
                <a:solidFill>
                  <a:schemeClr val="dk2"/>
                </a:solidFill>
                <a:latin typeface="Source Sans Pro"/>
                <a:ea typeface="Source Sans Pro"/>
                <a:cs typeface="Source Sans Pro"/>
                <a:sym typeface="Source Sans Pro"/>
              </a:rPr>
              <a:t>Τα </a:t>
            </a:r>
            <a:r>
              <a:rPr lang="el-GR" sz="2000" b="0" i="0" u="none" strike="noStrike" cap="none" dirty="0">
                <a:solidFill>
                  <a:schemeClr val="dk2"/>
                </a:solidFill>
                <a:latin typeface="Source Sans Pro"/>
                <a:ea typeface="Source Sans Pro"/>
                <a:cs typeface="Source Sans Pro"/>
                <a:sym typeface="Source Sans Pro"/>
              </a:rPr>
              <a:t>δεδομένα πρέπει να είναι διαθέσιμα </a:t>
            </a:r>
            <a:r>
              <a:rPr lang="el-GR" sz="2000" b="0" i="0" u="none" strike="noStrike" cap="none" dirty="0" smtClean="0">
                <a:solidFill>
                  <a:schemeClr val="dk2"/>
                </a:solidFill>
                <a:latin typeface="Source Sans Pro"/>
                <a:ea typeface="Source Sans Pro"/>
                <a:cs typeface="Source Sans Pro"/>
                <a:sym typeface="Source Sans Pro"/>
              </a:rPr>
              <a:t>για </a:t>
            </a:r>
            <a:r>
              <a:rPr lang="el-GR" sz="2000" b="0" i="0" u="none" strike="noStrike" cap="none" dirty="0">
                <a:solidFill>
                  <a:schemeClr val="dk2"/>
                </a:solidFill>
                <a:latin typeface="Source Sans Pro"/>
                <a:ea typeface="Source Sans Pro"/>
                <a:cs typeface="Source Sans Pro"/>
                <a:sym typeface="Source Sans Pro"/>
              </a:rPr>
              <a:t>λήψη από το Διαδίκτυο μέσα από ανοικτά πρότυπα και μορφή πρακτικά (μηχανιστικά) αναγνώσιμη </a:t>
            </a:r>
            <a:endParaRPr lang="el-GR" sz="2000" dirty="0">
              <a:solidFill>
                <a:schemeClr val="dk2"/>
              </a:solidFill>
              <a:latin typeface="Source Sans Pro"/>
              <a:ea typeface="Source Sans Pro"/>
              <a:cs typeface="Source Sans Pro"/>
              <a:sym typeface="Source Sans Pro"/>
            </a:endParaRPr>
          </a:p>
          <a:p>
            <a:pPr>
              <a:spcBef>
                <a:spcPts val="0"/>
              </a:spcBef>
              <a:spcAft>
                <a:spcPts val="0"/>
              </a:spcAft>
              <a:buClr>
                <a:schemeClr val="dk2"/>
              </a:buClr>
              <a:buSzPts val="2400"/>
            </a:pPr>
            <a:r>
              <a:rPr lang="el-GR" sz="2000" dirty="0" smtClean="0">
                <a:solidFill>
                  <a:schemeClr val="dk2"/>
                </a:solidFill>
                <a:latin typeface="Source Sans Pro"/>
                <a:ea typeface="Source Sans Pro"/>
                <a:cs typeface="Source Sans Pro"/>
                <a:sym typeface="Source Sans Pro"/>
              </a:rPr>
              <a:t>Επαναχρησιμοποίηση </a:t>
            </a:r>
            <a:r>
              <a:rPr lang="el-GR" sz="2000" dirty="0">
                <a:solidFill>
                  <a:schemeClr val="dk2"/>
                </a:solidFill>
                <a:latin typeface="Source Sans Pro"/>
                <a:ea typeface="Source Sans Pro"/>
                <a:cs typeface="Source Sans Pro"/>
                <a:sym typeface="Source Sans Pro"/>
              </a:rPr>
              <a:t>και Αναδιανομή: Τα δεδομένα θα πρέπει να είναι διαθέσιμα υπό όρους που επιτρέπουν την επαναχρησιμοποίηση και την αναδιανομή τους, συμπεριλαμβανομένης και της ανάμειξης με άλλα σύνολα </a:t>
            </a:r>
            <a:r>
              <a:rPr lang="el-GR" sz="2000" dirty="0" smtClean="0">
                <a:solidFill>
                  <a:schemeClr val="dk2"/>
                </a:solidFill>
                <a:latin typeface="Source Sans Pro"/>
                <a:ea typeface="Source Sans Pro"/>
                <a:cs typeface="Source Sans Pro"/>
                <a:sym typeface="Source Sans Pro"/>
              </a:rPr>
              <a:t>δεδομένων.</a:t>
            </a:r>
          </a:p>
          <a:p>
            <a:pPr>
              <a:spcBef>
                <a:spcPts val="0"/>
              </a:spcBef>
              <a:spcAft>
                <a:spcPts val="0"/>
              </a:spcAft>
              <a:buClr>
                <a:schemeClr val="dk2"/>
              </a:buClr>
              <a:buSzPts val="2400"/>
            </a:pPr>
            <a:r>
              <a:rPr lang="el-GR" sz="2000" dirty="0" smtClean="0">
                <a:solidFill>
                  <a:schemeClr val="dk2"/>
                </a:solidFill>
                <a:latin typeface="Source Sans Pro"/>
                <a:ea typeface="Source Sans Pro"/>
                <a:cs typeface="Source Sans Pro"/>
                <a:sym typeface="Source Sans Pro"/>
              </a:rPr>
              <a:t>Καθολική συμμετοχή: </a:t>
            </a:r>
            <a:r>
              <a:rPr lang="el-GR" sz="2000" dirty="0">
                <a:solidFill>
                  <a:schemeClr val="dk2"/>
                </a:solidFill>
                <a:latin typeface="Source Sans Pro"/>
                <a:ea typeface="Source Sans Pro"/>
                <a:cs typeface="Source Sans Pro"/>
                <a:sym typeface="Source Sans Pro"/>
              </a:rPr>
              <a:t>Καθένας πρέπει να μπορεί να </a:t>
            </a:r>
            <a:r>
              <a:rPr lang="el-GR" sz="2000" dirty="0" smtClean="0">
                <a:solidFill>
                  <a:schemeClr val="dk2"/>
                </a:solidFill>
                <a:latin typeface="Source Sans Pro"/>
                <a:ea typeface="Source Sans Pro"/>
                <a:cs typeface="Source Sans Pro"/>
                <a:sym typeface="Source Sans Pro"/>
              </a:rPr>
              <a:t>χρησιμοποιήσει τα </a:t>
            </a:r>
            <a:r>
              <a:rPr lang="el-GR" sz="2000" dirty="0">
                <a:solidFill>
                  <a:schemeClr val="dk2"/>
                </a:solidFill>
                <a:latin typeface="Source Sans Pro"/>
                <a:ea typeface="Source Sans Pro"/>
                <a:cs typeface="Source Sans Pro"/>
                <a:sym typeface="Source Sans Pro"/>
              </a:rPr>
              <a:t>δεδομένα. Δεν πρέπει αυτά να υπόκεινται σε διακρίσεις </a:t>
            </a:r>
            <a:r>
              <a:rPr lang="el-GR" sz="2000" dirty="0" smtClean="0">
                <a:solidFill>
                  <a:schemeClr val="dk2"/>
                </a:solidFill>
                <a:latin typeface="Source Sans Pro"/>
                <a:ea typeface="Source Sans Pro"/>
                <a:cs typeface="Source Sans Pro"/>
                <a:sym typeface="Source Sans Pro"/>
              </a:rPr>
              <a:t>με </a:t>
            </a:r>
            <a:r>
              <a:rPr lang="el-GR" sz="2000" dirty="0">
                <a:solidFill>
                  <a:schemeClr val="dk2"/>
                </a:solidFill>
                <a:latin typeface="Source Sans Pro"/>
                <a:ea typeface="Source Sans Pro"/>
                <a:cs typeface="Source Sans Pro"/>
                <a:sym typeface="Source Sans Pro"/>
              </a:rPr>
              <a:t>βάση τον τομέα δραστηριότητας </a:t>
            </a:r>
            <a:r>
              <a:rPr lang="el-GR" sz="2000" dirty="0" smtClean="0">
                <a:solidFill>
                  <a:schemeClr val="dk2"/>
                </a:solidFill>
                <a:latin typeface="Source Sans Pro"/>
                <a:ea typeface="Source Sans Pro"/>
                <a:cs typeface="Source Sans Pro"/>
                <a:sym typeface="Source Sans Pro"/>
              </a:rPr>
              <a:t>ή με περιορισμούς </a:t>
            </a:r>
            <a:r>
              <a:rPr lang="el-GR" sz="2000" dirty="0">
                <a:solidFill>
                  <a:schemeClr val="dk2"/>
                </a:solidFill>
                <a:latin typeface="Source Sans Pro"/>
                <a:ea typeface="Source Sans Pro"/>
                <a:cs typeface="Source Sans Pro"/>
                <a:sym typeface="Source Sans Pro"/>
              </a:rPr>
              <a:t>για </a:t>
            </a:r>
            <a:r>
              <a:rPr lang="el-GR" sz="2000" dirty="0" smtClean="0">
                <a:solidFill>
                  <a:schemeClr val="dk2"/>
                </a:solidFill>
                <a:latin typeface="Source Sans Pro"/>
                <a:ea typeface="Source Sans Pro"/>
                <a:cs typeface="Source Sans Pro"/>
                <a:sym typeface="Source Sans Pro"/>
              </a:rPr>
              <a:t>χρήση για </a:t>
            </a:r>
            <a:r>
              <a:rPr lang="el-GR" sz="2000" dirty="0">
                <a:solidFill>
                  <a:schemeClr val="dk2"/>
                </a:solidFill>
                <a:latin typeface="Source Sans Pro"/>
                <a:ea typeface="Source Sans Pro"/>
                <a:cs typeface="Source Sans Pro"/>
                <a:sym typeface="Source Sans Pro"/>
              </a:rPr>
              <a:t>συγκεκριμένους </a:t>
            </a:r>
            <a:r>
              <a:rPr lang="el-GR" sz="2000" dirty="0" smtClean="0">
                <a:solidFill>
                  <a:schemeClr val="dk2"/>
                </a:solidFill>
                <a:latin typeface="Source Sans Pro"/>
                <a:ea typeface="Source Sans Pro"/>
                <a:cs typeface="Source Sans Pro"/>
                <a:sym typeface="Source Sans Pro"/>
              </a:rPr>
              <a:t>σκοπούς</a:t>
            </a:r>
            <a:endParaRPr lang="el-GR" sz="2000" dirty="0">
              <a:solidFill>
                <a:schemeClr val="dk2"/>
              </a:solidFill>
              <a:latin typeface="Source Sans Pro"/>
              <a:ea typeface="Source Sans Pro"/>
              <a:cs typeface="Source Sans Pro"/>
              <a:sym typeface="Source Sans Pro"/>
            </a:endParaRPr>
          </a:p>
        </p:txBody>
      </p:sp>
      <p:sp>
        <p:nvSpPr>
          <p:cNvPr id="288" name="Shape 288"/>
          <p:cNvSpPr txBox="1">
            <a:spLocks noGrp="1"/>
          </p:cNvSpPr>
          <p:nvPr>
            <p:ph type="sldNum" idx="12"/>
          </p:nvPr>
        </p:nvSpPr>
        <p:spPr>
          <a:xfrm>
            <a:off x="8326017" y="6420204"/>
            <a:ext cx="51435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l-GR" sz="1400" b="0" i="0" u="none" strike="noStrike" cap="none">
                <a:solidFill>
                  <a:schemeClr val="dk1"/>
                </a:solidFill>
                <a:latin typeface="Source Sans Pro"/>
                <a:ea typeface="Source Sans Pro"/>
                <a:cs typeface="Source Sans Pro"/>
                <a:sym typeface="Source Sans Pro"/>
              </a:rPr>
              <a:t>7</a:t>
            </a:fld>
            <a:endParaRPr lang="el-GR" sz="14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47372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61481" y="1673157"/>
            <a:ext cx="8318188" cy="4581060"/>
          </a:xfrm>
        </p:spPr>
        <p:txBody>
          <a:bodyPr>
            <a:normAutofit fontScale="70000" lnSpcReduction="20000"/>
          </a:bodyPr>
          <a:lstStyle/>
          <a:p>
            <a:pPr algn="just">
              <a:lnSpc>
                <a:spcPct val="150000"/>
              </a:lnSpc>
            </a:pPr>
            <a:r>
              <a:rPr lang="el-GR" sz="2600" dirty="0"/>
              <a:t>Ο Οδηγία </a:t>
            </a:r>
            <a:r>
              <a:rPr lang="en-US" sz="2600" dirty="0"/>
              <a:t>2003/98/EC (</a:t>
            </a:r>
            <a:r>
              <a:rPr lang="el-GR" sz="2600" dirty="0"/>
              <a:t>γνωστή και ως η Οδηγία</a:t>
            </a:r>
            <a:r>
              <a:rPr lang="en-US" sz="2600" dirty="0"/>
              <a:t> PSI), </a:t>
            </a:r>
            <a:r>
              <a:rPr lang="el-GR" sz="2600" dirty="0"/>
              <a:t>αναθεωρήθηκε από την Οδηγία </a:t>
            </a:r>
            <a:r>
              <a:rPr lang="en-US" sz="2600" dirty="0"/>
              <a:t>2013/37/EU </a:t>
            </a:r>
            <a:r>
              <a:rPr lang="el-GR" sz="2600" dirty="0"/>
              <a:t>που τέθηκε σε εφαρμογή στις</a:t>
            </a:r>
            <a:r>
              <a:rPr lang="en-US" sz="2600" dirty="0"/>
              <a:t> 17 </a:t>
            </a:r>
            <a:r>
              <a:rPr lang="el-GR" sz="2600" dirty="0"/>
              <a:t>Ιουλίου του </a:t>
            </a:r>
            <a:r>
              <a:rPr lang="en-US" sz="2600" dirty="0"/>
              <a:t>2013.</a:t>
            </a:r>
            <a:endParaRPr lang="el-GR" sz="2600" dirty="0" smtClean="0"/>
          </a:p>
          <a:p>
            <a:pPr algn="just">
              <a:lnSpc>
                <a:spcPct val="150000"/>
              </a:lnSpc>
            </a:pPr>
            <a:r>
              <a:rPr lang="el-GR" sz="2600" dirty="0" smtClean="0"/>
              <a:t>Η Οδηγία παρέχει ένα κοινό και ξεκάθαρο νομικό πλαίσιο για τη δημιουργία μιας ενιαίας ευρωπαϊκής αγοράς υπηρεσιών από τον ιδιωτικό τομέα βασισμένων σε δεδομένα που έχει ο δημόσιος τομέας (Δημόσια Πληροφορία).</a:t>
            </a:r>
          </a:p>
          <a:p>
            <a:pPr algn="just">
              <a:lnSpc>
                <a:spcPct val="150000"/>
              </a:lnSpc>
            </a:pPr>
            <a:r>
              <a:rPr lang="el-GR" sz="2600" dirty="0" smtClean="0"/>
              <a:t>Το πεδίο εφαρμογής της Οδηγίας περιλαμβάνει </a:t>
            </a:r>
            <a:r>
              <a:rPr lang="el-GR" sz="2600" u="sng" dirty="0" smtClean="0"/>
              <a:t>όλες τις κατηγορίες περιεχομένου </a:t>
            </a:r>
            <a:r>
              <a:rPr lang="el-GR" sz="2600" dirty="0" smtClean="0"/>
              <a:t>(ιδίως, γραπτά κείμενα, βάσεις δεδομένων, ηχητικό και οπτικοακουστικό υλικό) και </a:t>
            </a:r>
            <a:r>
              <a:rPr lang="el-GR" sz="2600" u="sng" dirty="0" smtClean="0"/>
              <a:t>το σύνολο των φορέων του ευρύτερου δημόσιου </a:t>
            </a:r>
            <a:r>
              <a:rPr lang="el-GR" sz="2600" dirty="0" smtClean="0"/>
              <a:t>τομέα (Βιβλιοθηκών, Μουσείων, Αρχείων), πλην των Ανώτατων Εκπαιδευτικών και Τεχνολογικών Ιδρυμάτων, και των δημόσιων ραδιοτηλεοπτικών οργανισμών.</a:t>
            </a:r>
            <a:endParaRPr lang="en-US" sz="2600" dirty="0" smtClean="0"/>
          </a:p>
          <a:p>
            <a:pPr algn="just">
              <a:lnSpc>
                <a:spcPct val="150000"/>
              </a:lnSpc>
            </a:pPr>
            <a:endParaRPr lang="en-US" sz="2600" dirty="0"/>
          </a:p>
          <a:p>
            <a:pPr algn="just">
              <a:lnSpc>
                <a:spcPct val="150000"/>
              </a:lnSpc>
            </a:pPr>
            <a:endParaRPr lang="en-US" sz="2600" dirty="0"/>
          </a:p>
        </p:txBody>
      </p:sp>
      <p:sp>
        <p:nvSpPr>
          <p:cNvPr id="3" name="Titre 2"/>
          <p:cNvSpPr>
            <a:spLocks noGrp="1"/>
          </p:cNvSpPr>
          <p:nvPr>
            <p:ph type="title"/>
          </p:nvPr>
        </p:nvSpPr>
        <p:spPr/>
        <p:txBody>
          <a:bodyPr/>
          <a:lstStyle/>
          <a:p>
            <a:r>
              <a:rPr lang="el-GR" sz="2000" dirty="0" smtClean="0"/>
              <a:t>Οδηγία για την Περαιτέρω Χρήση Πληροφοριών Δημοσίου Τομέα (Οδηγία)</a:t>
            </a:r>
            <a:endParaRPr lang="en-US" sz="2000" dirty="0"/>
          </a:p>
        </p:txBody>
      </p:sp>
      <p:sp>
        <p:nvSpPr>
          <p:cNvPr id="4" name="Espace réservé du numéro de diapositive 3"/>
          <p:cNvSpPr>
            <a:spLocks noGrp="1"/>
          </p:cNvSpPr>
          <p:nvPr>
            <p:ph type="sldNum" sz="quarter" idx="4"/>
          </p:nvPr>
        </p:nvSpPr>
        <p:spPr/>
        <p:txBody>
          <a:bodyPr/>
          <a:lstStyle/>
          <a:p>
            <a:fld id="{6ED9760E-B40A-DC42-A79A-DAF468F11A76}" type="slidenum">
              <a:rPr lang="en-US" smtClean="0"/>
              <a:pPr/>
              <a:t>8</a:t>
            </a:fld>
            <a:endParaRPr lang="en-US"/>
          </a:p>
        </p:txBody>
      </p:sp>
    </p:spTree>
    <p:extLst>
      <p:ext uri="{BB962C8B-B14F-4D97-AF65-F5344CB8AC3E}">
        <p14:creationId xmlns:p14="http://schemas.microsoft.com/office/powerpoint/2010/main" val="3565929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390" y="1306286"/>
            <a:ext cx="7999109" cy="4696751"/>
          </a:xfrm>
        </p:spPr>
        <p:txBody>
          <a:bodyPr>
            <a:normAutofit/>
          </a:bodyPr>
          <a:lstStyle/>
          <a:p>
            <a:r>
              <a:rPr lang="el-GR" dirty="0" smtClean="0"/>
              <a:t>Έχει επιτευχθεί η μεταφορά της Οδηγίας σε όλα τα Κράτη Μέλη της ΕΕ </a:t>
            </a:r>
          </a:p>
          <a:p>
            <a:r>
              <a:rPr lang="el-GR" dirty="0" smtClean="0"/>
              <a:t>Βήματα</a:t>
            </a:r>
            <a:endParaRPr lang="en-US" dirty="0"/>
          </a:p>
          <a:p>
            <a:pPr lvl="1"/>
            <a:r>
              <a:rPr lang="el-GR" dirty="0" smtClean="0"/>
              <a:t>Η ένταξη της διάθεσης της δημόσιας πληροφορίας για περαιτέρω χρήση στις ροές εργασίας της δημόσιας διοίκησης </a:t>
            </a:r>
          </a:p>
          <a:p>
            <a:pPr lvl="1"/>
            <a:r>
              <a:rPr lang="el-GR" dirty="0" smtClean="0"/>
              <a:t>Η δημιουργία διαδικασιών και εργαλείων για το πώς γίνεται η διάθεση της δημόσιας πληροφορίας προς περαιτέρω χρήση </a:t>
            </a:r>
          </a:p>
          <a:p>
            <a:pPr lvl="1"/>
            <a:r>
              <a:rPr lang="el-GR" dirty="0" smtClean="0"/>
              <a:t>Ο διαμοιρασμός βέλτιστων πρακτικών και εργαλείων λήψης αποφάσεων μεταξύ των δημοσίων διοικήσεων </a:t>
            </a:r>
          </a:p>
          <a:p>
            <a:endParaRPr lang="en-US" dirty="0"/>
          </a:p>
          <a:p>
            <a:endParaRPr lang="en-US" dirty="0"/>
          </a:p>
        </p:txBody>
      </p:sp>
      <p:sp>
        <p:nvSpPr>
          <p:cNvPr id="3" name="Title 2"/>
          <p:cNvSpPr>
            <a:spLocks noGrp="1"/>
          </p:cNvSpPr>
          <p:nvPr>
            <p:ph type="title"/>
          </p:nvPr>
        </p:nvSpPr>
        <p:spPr/>
        <p:txBody>
          <a:bodyPr/>
          <a:lstStyle/>
          <a:p>
            <a:r>
              <a:rPr lang="el-GR" dirty="0" smtClean="0"/>
              <a:t>Μεταφορά Οδηγία</a:t>
            </a:r>
            <a:r>
              <a:rPr lang="el-GR" dirty="0"/>
              <a:t>ς</a:t>
            </a:r>
          </a:p>
        </p:txBody>
      </p:sp>
      <p:sp>
        <p:nvSpPr>
          <p:cNvPr id="4" name="Slide Number Placeholder 3"/>
          <p:cNvSpPr>
            <a:spLocks noGrp="1"/>
          </p:cNvSpPr>
          <p:nvPr>
            <p:ph type="sldNum" sz="quarter" idx="4"/>
          </p:nvPr>
        </p:nvSpPr>
        <p:spPr/>
        <p:txBody>
          <a:bodyPr/>
          <a:lstStyle/>
          <a:p>
            <a:fld id="{6ED9760E-B40A-DC42-A79A-DAF468F11A76}" type="slidenum">
              <a:rPr lang="en-US" smtClean="0"/>
              <a:pPr/>
              <a:t>9</a:t>
            </a:fld>
            <a:endParaRPr lang="en-US"/>
          </a:p>
        </p:txBody>
      </p:sp>
    </p:spTree>
    <p:extLst>
      <p:ext uri="{BB962C8B-B14F-4D97-AF65-F5344CB8AC3E}">
        <p14:creationId xmlns:p14="http://schemas.microsoft.com/office/powerpoint/2010/main" val="202493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1">
      <a:dk1>
        <a:sysClr val="windowText" lastClr="000000"/>
      </a:dk1>
      <a:lt1>
        <a:srgbClr val="FFFFFF"/>
      </a:lt1>
      <a:dk2>
        <a:srgbClr val="44546A"/>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13845</TotalTime>
  <Words>2658</Words>
  <Application>Microsoft Office PowerPoint</Application>
  <PresentationFormat>Προβολή στην οθόνη (4:3)</PresentationFormat>
  <Paragraphs>321</Paragraphs>
  <Slides>43</Slides>
  <Notes>31</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Crop</vt:lpstr>
      <vt:lpstr>Ανοικτή Διακυβέρνηση</vt:lpstr>
      <vt:lpstr>Περιεχόμενα </vt:lpstr>
      <vt:lpstr>Επίπεδα Εφαρμογής των Ευρωπαϊκών Πολιτικών για την Ανοικτή Διακυβέρνηση </vt:lpstr>
      <vt:lpstr>Ευρωπαϊκές Πολιτικές</vt:lpstr>
      <vt:lpstr>Δημόσια Ανοικτά Δεδομένα</vt:lpstr>
      <vt:lpstr>Τι είναι τα Ανοικτά Δεδομένα; </vt:lpstr>
      <vt:lpstr>Χαρακτηριστικά Ανοικτών Δεδομένων </vt:lpstr>
      <vt:lpstr>Οδηγία για την Περαιτέρω Χρήση Πληροφοριών Δημοσίου Τομέα (Οδηγία)</vt:lpstr>
      <vt:lpstr>Μεταφορά Οδηγίας</vt:lpstr>
      <vt:lpstr>Πύλες Ανοικτών Δεδομένων </vt:lpstr>
      <vt:lpstr>Καλές Πρακτικές από το data.gov.uk</vt:lpstr>
      <vt:lpstr>Πύλη ανοικτών Δεδομένων data.gov.uk</vt:lpstr>
      <vt:lpstr>Άσκηση </vt:lpstr>
      <vt:lpstr>Data.gov.gr</vt:lpstr>
      <vt:lpstr>Παρουσίαση του PowerPoint</vt:lpstr>
      <vt:lpstr>Διευκόλυνση διακίνησης της πληροφορίας</vt:lpstr>
      <vt:lpstr>Παρουσίαση του PowerPoint</vt:lpstr>
      <vt:lpstr>Παραδείγματα </vt:lpstr>
      <vt:lpstr>Προστασία Δεδομένων Προσωπικού Χαρακτήρα (GDPR)</vt:lpstr>
      <vt:lpstr>Ενδεικτικά Σημεία Κανονισμού </vt:lpstr>
      <vt:lpstr>Privacy by Design </vt:lpstr>
      <vt:lpstr>Πνευματική Ιδιοκτησία</vt:lpstr>
      <vt:lpstr>Πολιτιστικά Δεδομένα</vt:lpstr>
      <vt:lpstr>Άσκηση </vt:lpstr>
      <vt:lpstr>Πολιτικές Υποδομών και Ψηφιοποίησης της Ευρωπαϊκής Βιομηχανίας</vt:lpstr>
      <vt:lpstr>Ευρωπαϊκό Νέφος Ανοικτής Επιστήμης</vt:lpstr>
      <vt:lpstr>Ανάπτυξη για Όλους </vt:lpstr>
      <vt:lpstr>Παρουσίαση του PowerPoint</vt:lpstr>
      <vt:lpstr>Παρουσίαση του PowerPoint</vt:lpstr>
      <vt:lpstr>Παρουσίαση του PowerPoint</vt:lpstr>
      <vt:lpstr>Παρουσίαση του PowerPoint</vt:lpstr>
      <vt:lpstr>Οργάνωση και λειτουργία OGP</vt:lpstr>
      <vt:lpstr>Παρουσίαση του PowerPoint</vt:lpstr>
      <vt:lpstr>Παρουσίαση του PowerPoint</vt:lpstr>
      <vt:lpstr>Παρουσίαση του PowerPoint</vt:lpstr>
      <vt:lpstr>Παρουσίαση του PowerPoint</vt:lpstr>
      <vt:lpstr>Ενδεικτικά Παραδείγματα - Ανοικτός συμμετοχικός προϋπολογισμός</vt:lpstr>
      <vt:lpstr>Συμμετοχικός προϋπολογισμός: Το παράδειγμα της Βραζιλίας</vt:lpstr>
      <vt:lpstr>Το Forum Interconselho</vt:lpstr>
      <vt:lpstr>Συμμετοχικός Προϋπολογισμός στο Παρίσι</vt:lpstr>
      <vt:lpstr>Εμπιστοσύνη στους πολίτες</vt:lpstr>
      <vt:lpstr>Ο Δήμος πηγαίνει προς τους πολίτες</vt:lpstr>
      <vt:lpstr>Προτάσεις με επίδραση στην πραγματική ζωή των πολιτών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Questionnaire structure</dc:title>
  <dc:creator>ΘΟΔΩΡΗΣ ΠΑΠΑΔΟΠΟΥΛΟΣ</dc:creator>
  <cp:lastModifiedBy>223user</cp:lastModifiedBy>
  <cp:revision>407</cp:revision>
  <dcterms:created xsi:type="dcterms:W3CDTF">2017-09-26T09:48:13Z</dcterms:created>
  <dcterms:modified xsi:type="dcterms:W3CDTF">2018-04-25T10:10:56Z</dcterms:modified>
</cp:coreProperties>
</file>