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347" r:id="rId3"/>
    <p:sldId id="413" r:id="rId4"/>
    <p:sldId id="348" r:id="rId5"/>
    <p:sldId id="414" r:id="rId6"/>
    <p:sldId id="416" r:id="rId7"/>
    <p:sldId id="415" r:id="rId8"/>
    <p:sldId id="418" r:id="rId9"/>
    <p:sldId id="419" r:id="rId10"/>
    <p:sldId id="420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093BA-7C3D-A248-ABC3-C2F22C652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35B8F-0915-6E42-A54A-49F41ECAB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28256"/>
            <a:ext cx="9144000" cy="80148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C3BFAB-261F-DD4F-A9B3-BEBFC3F6FF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07" y="94796"/>
            <a:ext cx="15113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57D2-D725-2F46-BC9D-C9D2906A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F64D1-961B-7644-86BC-3B729DB27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BEC98-1228-7148-A626-446666E30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ACA9-50E3-B14D-AE82-F3D34B70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6B95-B43B-B449-8F06-4BA500C83268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1C8B1-A71B-EB47-97DA-E59D09C5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FAD04-9FD6-1A4B-B5F8-2AB6E692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583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E18E-05F7-4C44-9AD7-C4320E23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4F5AE-FAF9-514E-8B13-6488210D2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33939-8AEB-6547-9E85-4DC110BC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EF32-83A9-0345-8628-8E902239213E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26CF-B5AE-1244-94AB-8719AD05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2441-F932-554C-8BC2-AB7C6173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095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BABC5-AEFB-9143-8B11-F57CED13B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F5A97-8330-D240-8A5C-748BA3F7D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1CCC-FE22-8442-82FB-D7FD9D0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E64-336B-6844-BF2C-6EC8EBE43894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991E-1704-3348-9F30-365B5AE0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1EF5-4B73-E749-B892-3ACA5392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399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Τίτλος και περιεχόμενο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79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Διαφάνεια τίτλου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67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3A8-B5C2-B741-9C78-313027D2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35C5-265A-3840-A491-DCDCAB8D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825625"/>
            <a:ext cx="10710862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6874-5F48-3E4D-A595-B5B9F475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386BD-0538-E145-B674-45889CE2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5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3A8-B5C2-B741-9C78-313027D2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35C5-265A-3840-A491-DCDCAB8D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1072515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6874-5F48-3E4D-A595-B5B9F475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386BD-0538-E145-B674-45889CE2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8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F89C-9AB7-054C-BE03-7E933BC7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240B2-584B-F24D-87D7-F66B58A0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6D7B-E555-DD47-B690-58D99FA6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DEEA-5658-084D-B05F-2064A18904D4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DE4EF-4669-3943-9526-60D00DE5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56864-FD47-9A47-B5A9-4108C7AC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331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CA34-DFAC-2742-B21B-FC8FD550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9405939" cy="64633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6EFF-54FA-7544-837F-CAC0C0E0D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825625"/>
            <a:ext cx="11307553" cy="435133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F1542-22EC-6145-8AC2-8BD2A6CA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1086" y="1065322"/>
            <a:ext cx="8834439" cy="5674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63805-0B33-A748-83B3-1C1D102FF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CA2D68-39DD-894D-8B49-C6D879DD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8732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D51E-E542-424F-A970-01B35559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6E6FD-3913-234E-BB90-0CAE5732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F4157-4AC0-AB42-ABA1-7C0495934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966ED-4992-E346-BBD5-18FFE59EF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3AAEB-D7A9-6E45-BF86-7325B774F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B5D22-2F9B-D74A-87C4-C193D364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BB02-575F-2A4C-B5EF-573C73E99F3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24ADA-CC5A-194A-9D69-AEDD41C4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725F7-0FCA-C74F-92BC-A2EEC921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288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0EE4-7403-BB4E-A3BD-A3C5CD5D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A640E-8032-0243-83B0-7DE2171B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8033-AEEE-E946-A8D6-702D9CC9A45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B49E4-1AEF-094F-91F0-BAD426C7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0AB3B-65E1-D947-937A-5524B034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191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4BCE7-88F9-404E-9C58-EFBF791E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B39-6A29-A541-9FC5-76448ACCBE80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51FF8-7056-F943-82BB-004BEC12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8156E-2016-8145-8FA1-4EEBDA00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249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6F45-4D89-C646-8140-08E7A835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72A5-FCB4-4F4A-B219-9DED2286A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D72EC-116C-0E45-A614-BC96C43F5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6FA30-1597-DE43-8F34-A4CDE8F8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05BE-0C68-3742-84C0-2C8AF936764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CCE9C-FB5C-4144-B2C1-F65BAA18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7CF80-B63A-7044-9930-9349CF22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317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727BD-EA72-E84A-8D9E-75B4E547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71B94-9191-8B4F-9E9E-679F385FC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91C4E-5776-FA4A-9946-F4D4966D4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AA6D-83EF-0D43-8050-B17CA1CDB87E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C5D1-69BC-A343-B035-F24B47CB2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3A1-5E49-064E-A824-1123F4E76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C3BFAB-261F-DD4F-A9B3-BEBFC3F6FFC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08011" y="230188"/>
            <a:ext cx="1122477" cy="504643"/>
          </a:xfrm>
          <a:prstGeom prst="rect">
            <a:avLst/>
          </a:prstGeom>
        </p:spPr>
      </p:pic>
      <p:pic>
        <p:nvPicPr>
          <p:cNvPr id="8" name="Εικόνα 9">
            <a:extLst>
              <a:ext uri="{FF2B5EF4-FFF2-40B4-BE49-F238E27FC236}">
                <a16:creationId xmlns:a16="http://schemas.microsoft.com/office/drawing/2014/main" id="{0ABF1601-6B03-4240-8885-91D417246C8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44" y="9654"/>
            <a:ext cx="899856" cy="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Αποστολή Εγγράφων προς φορέα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6371302" y="2014489"/>
            <a:ext cx="4602407" cy="4210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Όταν ο χρήστης ολοκληρώσει είτε  την διαδικασία ροής υπογραφής με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«Τελικό Υπογράφοντα»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είτε την διαδικασία ροής υπογραφής με επιλογή τελικού υπογράφοντος και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«Δημιουργίας Ακριβούς Αντιγράφου»,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καταχωρείται αριθμός πρωτοκόλλου στο φάκελο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Μέσω της διαδικασία αυτής, μπορεί να ξεκινήσει η διαδικασία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αποστολής του εγγράφου σε άλλους Φορείς. 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ενεργό μέλος δύναται να αποστείλει το τελικό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έγγραφο με την ηλεκτρονική υπογραφή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ακριβές αντίγραφο του εγγράφου με την ηλεκτρονική υπογραφή.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76" t="11436" r="21735" b="28209"/>
          <a:stretch/>
        </p:blipFill>
        <p:spPr>
          <a:xfrm>
            <a:off x="1551969" y="1635620"/>
            <a:ext cx="4242423" cy="4415584"/>
          </a:xfrm>
          <a:prstGeom prst="rect">
            <a:avLst/>
          </a:prstGeom>
        </p:spPr>
      </p:pic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7119258" y="5447351"/>
            <a:ext cx="4005942" cy="173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Ως χρήστης, δεν πρέπει να αλλάξετε την ονοματολογία του εγγράφου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«ΑΑ όνομα εγγράφου» ή «ΤΕΛΙΚΟ όνομα εγγράφου»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γιατί το σύστημα κατά την αποστολή θα ελέγξει τους συγκεκριμένους μορφότυπους.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61" t="56875" r="81500" b="2708"/>
          <a:stretch/>
        </p:blipFill>
        <p:spPr>
          <a:xfrm>
            <a:off x="6338886" y="5124629"/>
            <a:ext cx="640971" cy="14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0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Ορθή Επανάληψη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8925728" y="1554608"/>
            <a:ext cx="3056722" cy="4210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Ορθής Επανάληψης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037806" y="2595154"/>
            <a:ext cx="714103" cy="17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890067" y="2085309"/>
            <a:ext cx="3266271" cy="301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 την παραλαβή της ορθής επανάληψης ο φορέας – παραλήπτης, έχει τις εξής δυνατότητες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«Απάντηση με νέο Εξερχόμενο»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«Χρέωση»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«Γνωστοποίηση»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«Ενημέρωση Κατάστασης»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«Προβολή Εκδόσεων»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Εικόνα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11156" r="713" b="5097"/>
          <a:stretch/>
        </p:blipFill>
        <p:spPr>
          <a:xfrm>
            <a:off x="1229133" y="1493270"/>
            <a:ext cx="7696596" cy="34853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74172" y="3728860"/>
            <a:ext cx="5410994" cy="373137"/>
          </a:xfrm>
          <a:prstGeom prst="rect">
            <a:avLst/>
          </a:prstGeom>
          <a:noFill/>
          <a:ln w="38100">
            <a:solidFill>
              <a:srgbClr val="AE068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789595" y="5322533"/>
            <a:ext cx="9496713" cy="173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Στις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«Νέες Ειδοποιήσεις»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χρήστης βλέπει τον αριθμό των νέων ειδοποιήσεων που έχουν έρθει στην εφαρμογή και κατ’ επέκταση των αριθμό των νέων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«αδιάβαστων»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φακέλων με τα έγγραφα που περιέχουν και τον αριθμό πρωτοκόλλου που έχουν πάρει από το ΣΔΔΔ.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αριθμός των ειδοποιήσεων, όπως εμφανίζεται στην αρχική οθόνη, μειώνεται διαδοχικά με κάθε στοιχείο που ανοίγει ο χρήστης, καθώς αυτό αφαιρείται από την λίστα των ειδοποιήσεων. </a:t>
            </a:r>
          </a:p>
        </p:txBody>
      </p:sp>
      <p:pic>
        <p:nvPicPr>
          <p:cNvPr id="29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61" t="56875" r="81500" b="2708"/>
          <a:stretch/>
        </p:blipFill>
        <p:spPr>
          <a:xfrm>
            <a:off x="1009224" y="4999811"/>
            <a:ext cx="640971" cy="14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Αποστολή Εγγράφων προς φορέα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8357418" y="1401592"/>
            <a:ext cx="3625032" cy="3658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Κάνοντας κλικ στο εικονίδιο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«Αποστολή σε Φορέα ΣΗΔΕ»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εκκινούμε την διαδικασία της αποστολής του φακέλου. Στην καινούργια φόρμα που αναδύεται,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επιλέγετε τον φορέα ή τους φορείς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στους οποίους είναι να αποσταλούν τα συγκεκριμένα έγγραφα προς διεκπεραίωση, και αν θεωρείται απαραίτητη, την κοινοποίηση σε τρίτο φορέα. Για την ολοκλήρωση της αποστολής δεν απαιτείται η καταγραφή των παρακάτω στοιχείων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«Διεύθυνση Αποστολέα»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«Τμήμα Αποστολέα»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«Επιπρόσθετες Παρατηρήσεις/Σχόλια Έκδοσης»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προς τους φορείς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«Έγγραφα προς αποστολή»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φαίνονται τα έγγραφα που θα αποσταλούν.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18639" r="2462" b="5209"/>
          <a:stretch/>
        </p:blipFill>
        <p:spPr>
          <a:xfrm>
            <a:off x="1320099" y="1922483"/>
            <a:ext cx="7037319" cy="3495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0099" y="3510897"/>
            <a:ext cx="1000314" cy="35318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19479" r="17960" b="22461"/>
          <a:stretch/>
        </p:blipFill>
        <p:spPr>
          <a:xfrm>
            <a:off x="1229132" y="1829789"/>
            <a:ext cx="7213832" cy="3587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1985" y="2196908"/>
            <a:ext cx="459306" cy="23165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6" t="11502" r="41372" b="27279"/>
          <a:stretch/>
        </p:blipFill>
        <p:spPr>
          <a:xfrm>
            <a:off x="2880851" y="1829789"/>
            <a:ext cx="3529782" cy="4198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1985" y="4188871"/>
            <a:ext cx="3232002" cy="20614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4" t="12186" r="41185" b="27455"/>
          <a:stretch/>
        </p:blipFill>
        <p:spPr>
          <a:xfrm>
            <a:off x="2920046" y="1869117"/>
            <a:ext cx="3529781" cy="41393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81985" y="3605845"/>
            <a:ext cx="3232002" cy="13722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5781" y="5643225"/>
            <a:ext cx="594852" cy="3126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1215710" y="1829789"/>
            <a:ext cx="7227254" cy="4550467"/>
            <a:chOff x="1215710" y="1855599"/>
            <a:chExt cx="7191059" cy="4524657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1215710" y="1855599"/>
              <a:ext cx="7191059" cy="4524657"/>
              <a:chOff x="1215710" y="1855599"/>
              <a:chExt cx="7191059" cy="4524657"/>
            </a:xfrm>
          </p:grpSpPr>
          <p:grpSp>
            <p:nvGrpSpPr>
              <p:cNvPr id="19" name="Ομάδα 18"/>
              <p:cNvGrpSpPr/>
              <p:nvPr/>
            </p:nvGrpSpPr>
            <p:grpSpPr>
              <a:xfrm>
                <a:off x="1215710" y="1855599"/>
                <a:ext cx="7191059" cy="4524657"/>
                <a:chOff x="1215710" y="1855599"/>
                <a:chExt cx="7191059" cy="4524657"/>
              </a:xfrm>
              <a:solidFill>
                <a:schemeClr val="bg1"/>
              </a:solidFill>
            </p:grpSpPr>
            <p:pic>
              <p:nvPicPr>
                <p:cNvPr id="15" name="Εικόνα 1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113" t="21442" r="14596" b="13835"/>
                <a:stretch/>
              </p:blipFill>
              <p:spPr>
                <a:xfrm>
                  <a:off x="1215710" y="1855599"/>
                  <a:ext cx="7105941" cy="4221014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</p:pic>
            <p:sp>
              <p:nvSpPr>
                <p:cNvPr id="18" name="Ορθογώνιο 17"/>
                <p:cNvSpPr/>
                <p:nvPr/>
              </p:nvSpPr>
              <p:spPr>
                <a:xfrm>
                  <a:off x="1215711" y="5561071"/>
                  <a:ext cx="7191058" cy="81918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Ορθογώνιο 21"/>
              <p:cNvSpPr/>
              <p:nvPr/>
            </p:nvSpPr>
            <p:spPr>
              <a:xfrm>
                <a:off x="3021315" y="2500209"/>
                <a:ext cx="716545" cy="2027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Ορθογώνιο 22"/>
              <p:cNvSpPr/>
              <p:nvPr/>
            </p:nvSpPr>
            <p:spPr>
              <a:xfrm>
                <a:off x="3016400" y="3045956"/>
                <a:ext cx="716545" cy="2027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Ορθογώνιο 23"/>
            <p:cNvSpPr/>
            <p:nvPr/>
          </p:nvSpPr>
          <p:spPr>
            <a:xfrm>
              <a:off x="3023541" y="3670028"/>
              <a:ext cx="850369" cy="115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Ορθογώνιο 33"/>
            <p:cNvSpPr/>
            <p:nvPr/>
          </p:nvSpPr>
          <p:spPr>
            <a:xfrm>
              <a:off x="3045897" y="3929983"/>
              <a:ext cx="850369" cy="115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Ορθογώνιο 34"/>
            <p:cNvSpPr/>
            <p:nvPr/>
          </p:nvSpPr>
          <p:spPr>
            <a:xfrm>
              <a:off x="3037388" y="4197774"/>
              <a:ext cx="3075820" cy="115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6" name="Εικόνα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5" t="52836" r="26221" b="45068"/>
          <a:stretch/>
        </p:blipFill>
        <p:spPr>
          <a:xfrm>
            <a:off x="3007891" y="3914644"/>
            <a:ext cx="4011563" cy="137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7" name="Εικόνα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2" t="48756" r="41597" b="49297"/>
          <a:stretch/>
        </p:blipFill>
        <p:spPr>
          <a:xfrm>
            <a:off x="3016400" y="3652162"/>
            <a:ext cx="2212259" cy="127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0" name="Εικόνα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6" t="55905" r="19271" b="39753"/>
          <a:stretch/>
        </p:blipFill>
        <p:spPr>
          <a:xfrm>
            <a:off x="2920046" y="4120643"/>
            <a:ext cx="4896466" cy="28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διαδικασίας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0" name="Εικόνα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6826" r="53285" b="58603"/>
          <a:stretch/>
        </p:blipFill>
        <p:spPr>
          <a:xfrm>
            <a:off x="3012528" y="2993977"/>
            <a:ext cx="1006911" cy="287689"/>
          </a:xfrm>
          <a:prstGeom prst="rect">
            <a:avLst/>
          </a:prstGeom>
        </p:spPr>
      </p:pic>
      <p:pic>
        <p:nvPicPr>
          <p:cNvPr id="40" name="Εικόνα 3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0" t="29270" r="52893" b="66286"/>
          <a:stretch/>
        </p:blipFill>
        <p:spPr>
          <a:xfrm>
            <a:off x="2953852" y="2435007"/>
            <a:ext cx="1056623" cy="2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Αποστολή Εγγράφων προς φορέα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8473127" y="2369599"/>
            <a:ext cx="3509323" cy="3658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Επιλέγοντας το κουμπί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«Αποστολή»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επιβεβαιώνετε ότι όλα τα έγγραφα (εξερχόμενο υπογεγραμμένο και συνημμένα) προωθούνται προς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ΣΔΔΔ (Σύστημα Διακίνησης Δρομολόγησης και Διαλειτουργικότητας Εγγράφων)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και στην συνέχεια αφού πάρουν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«Αρ. Εγγράφου ΣΔΔΔ»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στέλνονται στους φορείς που έχουν επιλεχθεί. 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18639" r="2462" b="5209"/>
          <a:stretch/>
        </p:blipFill>
        <p:spPr>
          <a:xfrm>
            <a:off x="1320099" y="1922483"/>
            <a:ext cx="7037319" cy="3495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0099" y="3510897"/>
            <a:ext cx="1000314" cy="35318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19479" r="17960" b="22461"/>
          <a:stretch/>
        </p:blipFill>
        <p:spPr>
          <a:xfrm>
            <a:off x="1229132" y="1829789"/>
            <a:ext cx="7213832" cy="3587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1985" y="2196908"/>
            <a:ext cx="459306" cy="23165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6" t="11502" r="41372" b="27279"/>
          <a:stretch/>
        </p:blipFill>
        <p:spPr>
          <a:xfrm>
            <a:off x="2880851" y="1829789"/>
            <a:ext cx="3529782" cy="4198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1985" y="4188871"/>
            <a:ext cx="3232002" cy="20614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4" t="12186" r="41185" b="27455"/>
          <a:stretch/>
        </p:blipFill>
        <p:spPr>
          <a:xfrm>
            <a:off x="2920046" y="1869117"/>
            <a:ext cx="3529781" cy="41393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81985" y="3605845"/>
            <a:ext cx="3232002" cy="13722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5781" y="5643225"/>
            <a:ext cx="594852" cy="3126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1215710" y="1829789"/>
            <a:ext cx="7227254" cy="4550467"/>
            <a:chOff x="1215710" y="1855599"/>
            <a:chExt cx="7191059" cy="4524657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1215710" y="1855599"/>
              <a:ext cx="7191059" cy="4524657"/>
              <a:chOff x="1215710" y="1855599"/>
              <a:chExt cx="7191059" cy="4524657"/>
            </a:xfrm>
          </p:grpSpPr>
          <p:grpSp>
            <p:nvGrpSpPr>
              <p:cNvPr id="19" name="Ομάδα 18"/>
              <p:cNvGrpSpPr/>
              <p:nvPr/>
            </p:nvGrpSpPr>
            <p:grpSpPr>
              <a:xfrm>
                <a:off x="1215710" y="1855599"/>
                <a:ext cx="7191059" cy="4524657"/>
                <a:chOff x="1215710" y="1855599"/>
                <a:chExt cx="7191059" cy="4524657"/>
              </a:xfrm>
              <a:solidFill>
                <a:schemeClr val="bg1"/>
              </a:solidFill>
            </p:grpSpPr>
            <p:pic>
              <p:nvPicPr>
                <p:cNvPr id="15" name="Εικόνα 1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113" t="21442" r="14596" b="13835"/>
                <a:stretch/>
              </p:blipFill>
              <p:spPr>
                <a:xfrm>
                  <a:off x="1215710" y="1855599"/>
                  <a:ext cx="7155132" cy="4250233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</p:pic>
            <p:sp>
              <p:nvSpPr>
                <p:cNvPr id="18" name="Ορθογώνιο 17"/>
                <p:cNvSpPr/>
                <p:nvPr/>
              </p:nvSpPr>
              <p:spPr>
                <a:xfrm>
                  <a:off x="1215711" y="5561071"/>
                  <a:ext cx="7191058" cy="81918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Ορθογώνιο 21"/>
              <p:cNvSpPr/>
              <p:nvPr/>
            </p:nvSpPr>
            <p:spPr>
              <a:xfrm>
                <a:off x="3021315" y="2500209"/>
                <a:ext cx="716545" cy="2027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Ορθογώνιο 22"/>
              <p:cNvSpPr/>
              <p:nvPr/>
            </p:nvSpPr>
            <p:spPr>
              <a:xfrm>
                <a:off x="3016400" y="3045956"/>
                <a:ext cx="716545" cy="2027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Ορθογώνιο 23"/>
            <p:cNvSpPr/>
            <p:nvPr/>
          </p:nvSpPr>
          <p:spPr>
            <a:xfrm>
              <a:off x="3023541" y="3670028"/>
              <a:ext cx="850369" cy="115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Ορθογώνιο 33"/>
            <p:cNvSpPr/>
            <p:nvPr/>
          </p:nvSpPr>
          <p:spPr>
            <a:xfrm>
              <a:off x="3045897" y="3929983"/>
              <a:ext cx="850369" cy="115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Ορθογώνιο 34"/>
            <p:cNvSpPr/>
            <p:nvPr/>
          </p:nvSpPr>
          <p:spPr>
            <a:xfrm>
              <a:off x="3037388" y="4197774"/>
              <a:ext cx="3075820" cy="115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6" name="Εικόνα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5" t="52836" r="26221" b="45068"/>
          <a:stretch/>
        </p:blipFill>
        <p:spPr>
          <a:xfrm>
            <a:off x="3007891" y="3914644"/>
            <a:ext cx="4011563" cy="137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7" name="Εικόνα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2" t="48756" r="41597" b="49297"/>
          <a:stretch/>
        </p:blipFill>
        <p:spPr>
          <a:xfrm>
            <a:off x="3016400" y="3652162"/>
            <a:ext cx="2212259" cy="127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0" name="Εικόνα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6" t="55905" r="19271" b="39753"/>
          <a:stretch/>
        </p:blipFill>
        <p:spPr>
          <a:xfrm>
            <a:off x="2920046" y="4120643"/>
            <a:ext cx="4896466" cy="285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διαδικασίας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0" name="Εικόνα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6826" r="53285" b="58603"/>
          <a:stretch/>
        </p:blipFill>
        <p:spPr>
          <a:xfrm>
            <a:off x="3012528" y="2993977"/>
            <a:ext cx="1006911" cy="287689"/>
          </a:xfrm>
          <a:prstGeom prst="rect">
            <a:avLst/>
          </a:prstGeom>
        </p:spPr>
      </p:pic>
      <p:pic>
        <p:nvPicPr>
          <p:cNvPr id="40" name="Εικόνα 3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0" t="29270" r="52893" b="66286"/>
          <a:stretch/>
        </p:blipFill>
        <p:spPr>
          <a:xfrm>
            <a:off x="2953852" y="2435007"/>
            <a:ext cx="1056623" cy="267984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8325" r="5216" b="4864"/>
          <a:stretch/>
        </p:blipFill>
        <p:spPr>
          <a:xfrm>
            <a:off x="1129665" y="1693432"/>
            <a:ext cx="7296244" cy="39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Αποστολή Εγγράφων προς φορέα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81086" y="5024281"/>
            <a:ext cx="10747120" cy="251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Επιστρέφοντας στην αρχική σελίδα του φακέλου, έχουν υπάρξει οι εξής αλλαγές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D661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κατάσταση του φακέλου από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«Εγκρίθηκε»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άλλαξε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σε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«Στάλθηκε»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D661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Έχει καταχωρηθεί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«Αρ. Εγγράφου ΣΔΔΔ» (20ψήφιος κωδικός)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από το ΣΔΔΔ.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διαδικασίας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t="22730" r="2413" b="2857"/>
          <a:stretch/>
        </p:blipFill>
        <p:spPr>
          <a:xfrm>
            <a:off x="1254027" y="1523864"/>
            <a:ext cx="7341334" cy="341701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90125" y="2287930"/>
            <a:ext cx="556598" cy="336102"/>
          </a:xfrm>
          <a:prstGeom prst="rect">
            <a:avLst/>
          </a:prstGeom>
          <a:noFill/>
          <a:ln w="57150">
            <a:solidFill>
              <a:srgbClr val="AE068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90087" y="2045360"/>
            <a:ext cx="1865090" cy="91851"/>
          </a:xfrm>
          <a:prstGeom prst="rect">
            <a:avLst/>
          </a:prstGeom>
          <a:noFill/>
          <a:ln w="28575">
            <a:solidFill>
              <a:srgbClr val="AE068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9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Ορθή Επανάληψη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6432263" y="2014489"/>
            <a:ext cx="4602407" cy="4210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αποστολή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«Ορθής Επανάληψης»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των εγγράφων αποτελεί βασική λειτουργία, ειδικότερα αν οι χρήστες έχουν την ανάγκη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αλλαγής κάποιων στοιχείων/ δεδομένων μιας αρχικής αποστολής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είτε α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λλαγής του εγγράφου και των επισυναπτόμενων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είτε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προσθήκης επιπλέον επισυναπτόμενων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χρήστης από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Περιοχή συνοπτικής προβολής εγγράφων και ειδοποιήσεων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κατευθύνεται στην στήλη με τα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«Εξερχόμενα»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ανοίγει τον φάκελο με τα έγγραφα που έχει αποστείλει. Εκτός από την κατάσταση του έγγραφου, έχει προστεθεί η λειτουργία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«Ορθή Επανάληψη».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Πατώντας πάνω στο σύνδεσμο αυτό,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«ξεκλειδώνονται»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τα εξερχόμενα αρχεία του φακέλου και είναι έτοιμα προς επεξεργασία. 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12" y="4270725"/>
            <a:ext cx="705395" cy="70539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32" y="1388474"/>
            <a:ext cx="3723457" cy="3723457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67" y="4500131"/>
            <a:ext cx="736328" cy="736328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56" y="5218287"/>
            <a:ext cx="653912" cy="653912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89" y="3388981"/>
            <a:ext cx="705395" cy="705395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07" y="4865590"/>
            <a:ext cx="705395" cy="705395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90" y="3859864"/>
            <a:ext cx="705395" cy="7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Ορθή Επανάληψη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6522720" y="2664823"/>
            <a:ext cx="4450989" cy="2445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έννοια της επεξεργασίας του αρχείου στην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«Ορθή Επανάληψη»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συνίσταται στην δυνατότητα του χρήστη να μεταφορτώσει στο φάκελο ένα νέο αρχείο,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οποίο θα έχει ακριβώς ίδιο όνομα με αυτό του σχεδίου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Για το συγκεκριμένο αρχείο θα πρέπει ολοκληρωθεί εκ νέου ροή υπογραφής  για να μπορέσει να αποσταλεί τελικό έγγραφο ή ακριβές αντίγραφο.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12" y="4270725"/>
            <a:ext cx="705395" cy="70539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32" y="1388474"/>
            <a:ext cx="3723457" cy="3723457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67" y="4500131"/>
            <a:ext cx="736328" cy="736328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56" y="5218287"/>
            <a:ext cx="653912" cy="653912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89" y="3388981"/>
            <a:ext cx="705395" cy="705395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07" y="4865590"/>
            <a:ext cx="705395" cy="705395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90" y="3859864"/>
            <a:ext cx="705395" cy="705395"/>
          </a:xfrm>
          <a:prstGeom prst="rect">
            <a:avLst/>
          </a:prstGeom>
        </p:spPr>
      </p:pic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7119258" y="5244151"/>
            <a:ext cx="4168502" cy="173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Ένας φάκελος που έχει επιλεχθεί για ορθή επανάληψη μπορεί να διακριθεί από το γεγονός ότι ενώ έχει πάρει 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«Αρ. Εγγράφου ΣΔΔΔ»,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δεν βρίσκεται στην κατάσταση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«Στάλθηκε».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61" t="56875" r="81500" b="2708"/>
          <a:stretch/>
        </p:blipFill>
        <p:spPr>
          <a:xfrm>
            <a:off x="6338886" y="4921429"/>
            <a:ext cx="640971" cy="14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8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Ορθή Επανάληψη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8925728" y="1554608"/>
            <a:ext cx="3056722" cy="4210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Ορθής Επανάληψης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8" r="1857"/>
          <a:stretch/>
        </p:blipFill>
        <p:spPr>
          <a:xfrm>
            <a:off x="1115915" y="1728191"/>
            <a:ext cx="7740146" cy="323833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037806" y="2595154"/>
            <a:ext cx="714103" cy="17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43075" r="77214" b="50573"/>
          <a:stretch/>
        </p:blipFill>
        <p:spPr>
          <a:xfrm>
            <a:off x="2107474" y="2586447"/>
            <a:ext cx="879566" cy="265612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8989269" y="1444727"/>
            <a:ext cx="291847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Επιλέγοντας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«Ορθή Επανάληψη»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χρήστης που έχει δημιουργήσει το συγκεκριμένο φάκελο εκκινεί την διαδικασία.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 μήνυμα που εμφανίζεται καλείται να επιβεβαιώσει την Έναρξη εκκίνησης της ροής εργασίας. Κάνοντας κλικ στο κουμπί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«Έναρξη»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κατάσταση του φακέλου αλλάζει σε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«Ανοικτό» και οι ενέργειες που ενεργοποιούνται είναι οι εξής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«Έναρξη Ροής Υπογραφής»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«Έναρξη Ροής Έγκρισης»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«Προβολή Εκδόσεων»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«Ανάρτηση στην Δι@ύγεια»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1081086" y="1696614"/>
            <a:ext cx="7774975" cy="3389191"/>
            <a:chOff x="1081086" y="1696614"/>
            <a:chExt cx="7774975" cy="3389191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3" t="60398" r="17771" b="-935"/>
            <a:stretch/>
          </p:blipFill>
          <p:spPr>
            <a:xfrm>
              <a:off x="1081086" y="1696614"/>
              <a:ext cx="7774975" cy="3389191"/>
            </a:xfrm>
            <a:prstGeom prst="rect">
              <a:avLst/>
            </a:prstGeom>
          </p:spPr>
        </p:pic>
        <p:pic>
          <p:nvPicPr>
            <p:cNvPr id="20" name="Εικόνα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39628" r="46525" b="37522"/>
            <a:stretch/>
          </p:blipFill>
          <p:spPr>
            <a:xfrm>
              <a:off x="2262201" y="2719253"/>
              <a:ext cx="5220104" cy="849546"/>
            </a:xfrm>
            <a:prstGeom prst="rect">
              <a:avLst/>
            </a:prstGeom>
          </p:spPr>
        </p:pic>
      </p:grpSp>
      <p:grpSp>
        <p:nvGrpSpPr>
          <p:cNvPr id="26" name="Ομάδα 25"/>
          <p:cNvGrpSpPr/>
          <p:nvPr/>
        </p:nvGrpSpPr>
        <p:grpSpPr>
          <a:xfrm>
            <a:off x="1081086" y="1667197"/>
            <a:ext cx="7908183" cy="3330901"/>
            <a:chOff x="1081086" y="1667197"/>
            <a:chExt cx="7908183" cy="3330901"/>
          </a:xfrm>
        </p:grpSpPr>
        <p:sp>
          <p:nvSpPr>
            <p:cNvPr id="22" name="Ορθογώνιο 21"/>
            <p:cNvSpPr/>
            <p:nvPr/>
          </p:nvSpPr>
          <p:spPr>
            <a:xfrm>
              <a:off x="1081086" y="1667197"/>
              <a:ext cx="7774975" cy="3330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Εικόνα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" t="26800" r="1955" b="1033"/>
            <a:stretch/>
          </p:blipFill>
          <p:spPr>
            <a:xfrm>
              <a:off x="1152696" y="1906630"/>
              <a:ext cx="7836573" cy="2474792"/>
            </a:xfrm>
            <a:prstGeom prst="rect">
              <a:avLst/>
            </a:prstGeom>
          </p:spPr>
        </p:pic>
      </p:grp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789596" y="5607012"/>
            <a:ext cx="7234358" cy="173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Τα εξερχόμενα αρχεία μετά την έναρξη της διαδικασίας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«ξεκλειδώνονται»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αφαιρούνται τα ακριβή αντίγραφα ή τα τελικά έγγραφα. </a:t>
            </a:r>
          </a:p>
        </p:txBody>
      </p:sp>
      <p:pic>
        <p:nvPicPr>
          <p:cNvPr id="29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61" t="56875" r="81500" b="2708"/>
          <a:stretch/>
        </p:blipFill>
        <p:spPr>
          <a:xfrm>
            <a:off x="1009224" y="5284290"/>
            <a:ext cx="640971" cy="14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Ορθή Επανάληψη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8925728" y="1554608"/>
            <a:ext cx="3056722" cy="4210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Ορθής Επανάληψης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037806" y="2595154"/>
            <a:ext cx="714103" cy="17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9149436" y="1747857"/>
            <a:ext cx="29184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φορέας – αποστολέας, επιλέγοντας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«Αποστολή Ορθής Επανάληψης»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προκαλεί την ανάδυση νέου παραθύρου στο οποίο ο χρήστης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καλείται να συμπληρώσει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μόνο το πεδίο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«Σχόλια Έκδοσης»,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καθώς πρόκειται για μια καινούργια έκδοση και ο χρήστης πρέπει να δώσει νέες πληροφορίες σχετικά με αυτή.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 τιμές των υπόλοιπων πεδίων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«Θέμα», «Αρ. Εγγράφου ΣΔΔΔ»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παραμένουν ως έχουν από την αρχική/ προηγούμενη αποστολή.</a:t>
            </a:r>
          </a:p>
        </p:txBody>
      </p: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789596" y="5688292"/>
            <a:ext cx="6744804" cy="173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αποστολή ενός φακέλου σε άλλο φορέα μπορεί να πάρει και 15 λεπτά. </a:t>
            </a:r>
          </a:p>
        </p:txBody>
      </p:sp>
      <p:pic>
        <p:nvPicPr>
          <p:cNvPr id="29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1" t="56875" r="81500" b="2708"/>
          <a:stretch/>
        </p:blipFill>
        <p:spPr>
          <a:xfrm>
            <a:off x="1009224" y="5365570"/>
            <a:ext cx="640971" cy="141774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t="26343" r="2689" b="406"/>
          <a:stretch/>
        </p:blipFill>
        <p:spPr>
          <a:xfrm>
            <a:off x="1229132" y="1684528"/>
            <a:ext cx="7751867" cy="26088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37806" y="2949781"/>
            <a:ext cx="1120048" cy="16340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4983"/>
          <a:stretch/>
        </p:blipFill>
        <p:spPr>
          <a:xfrm>
            <a:off x="1095862" y="1684527"/>
            <a:ext cx="7973484" cy="337908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1" t="73557" r="6048" b="20405"/>
          <a:stretch/>
        </p:blipFill>
        <p:spPr>
          <a:xfrm>
            <a:off x="3098309" y="3882254"/>
            <a:ext cx="5481019" cy="2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Ορθή Επανάληψη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8925728" y="1554608"/>
            <a:ext cx="3056722" cy="4210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Ορθής Επανάληψης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037806" y="2595154"/>
            <a:ext cx="714103" cy="17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9063976" y="2180476"/>
            <a:ext cx="3003931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φορέας – αποστολέας, επιλέγοντας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«Αποστολή»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βλέποντας το μήνυμα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«Επιτυχής Αποστολή»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επιβεβαιώνει την ολοκλήρωση της διαδικασίας.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 νέο παράθυρο που αναδύεται, ο χρήστης μπορεί να επιβεβαιώσει ότι το πεδίο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«Αρ. Έκδοσης»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ανανεώθηκε/τροποποιήθηκε.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t="26343" r="2689" b="406"/>
          <a:stretch/>
        </p:blipFill>
        <p:spPr>
          <a:xfrm>
            <a:off x="1229132" y="1684528"/>
            <a:ext cx="7751867" cy="26088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37806" y="2949781"/>
            <a:ext cx="1120048" cy="16340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4983"/>
          <a:stretch/>
        </p:blipFill>
        <p:spPr>
          <a:xfrm>
            <a:off x="1095862" y="1684527"/>
            <a:ext cx="7973484" cy="337908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1" t="73557" r="6048" b="20405"/>
          <a:stretch/>
        </p:blipFill>
        <p:spPr>
          <a:xfrm>
            <a:off x="3098309" y="3882254"/>
            <a:ext cx="5481019" cy="2740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68909" y="4498866"/>
            <a:ext cx="579364" cy="47935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1115914" y="1494719"/>
            <a:ext cx="7948063" cy="3994827"/>
            <a:chOff x="1115915" y="1494719"/>
            <a:chExt cx="7865084" cy="3994827"/>
          </a:xfrm>
          <a:solidFill>
            <a:schemeClr val="bg1"/>
          </a:solidFill>
        </p:grpSpPr>
        <p:sp>
          <p:nvSpPr>
            <p:cNvPr id="13" name="Ορθογώνιο 12"/>
            <p:cNvSpPr/>
            <p:nvPr/>
          </p:nvSpPr>
          <p:spPr>
            <a:xfrm>
              <a:off x="1115915" y="1684526"/>
              <a:ext cx="7865084" cy="33790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869" y="1494719"/>
              <a:ext cx="5361480" cy="399482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grpSp>
        <p:nvGrpSpPr>
          <p:cNvPr id="19" name="Ομάδα 18"/>
          <p:cNvGrpSpPr/>
          <p:nvPr/>
        </p:nvGrpSpPr>
        <p:grpSpPr>
          <a:xfrm>
            <a:off x="1115915" y="1494718"/>
            <a:ext cx="7873491" cy="4319204"/>
            <a:chOff x="1115915" y="1494718"/>
            <a:chExt cx="7873491" cy="4319204"/>
          </a:xfrm>
          <a:solidFill>
            <a:schemeClr val="bg1"/>
          </a:solidFill>
        </p:grpSpPr>
        <p:sp>
          <p:nvSpPr>
            <p:cNvPr id="17" name="Ορθογώνιο 16"/>
            <p:cNvSpPr/>
            <p:nvPr/>
          </p:nvSpPr>
          <p:spPr>
            <a:xfrm>
              <a:off x="1115915" y="1494718"/>
              <a:ext cx="7865084" cy="431920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Εικόνα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" t="25700" r="1936" b="386"/>
            <a:stretch/>
          </p:blipFill>
          <p:spPr>
            <a:xfrm>
              <a:off x="1137638" y="2041018"/>
              <a:ext cx="7851768" cy="27166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789596" y="5688292"/>
            <a:ext cx="6744804" cy="173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«Ορθή Επανάληψη»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ενός φακέλου μπορεί να επαναληφθεί όσες φορές απαιτηθεί. 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61" t="56875" r="81500" b="2708"/>
          <a:stretch/>
        </p:blipFill>
        <p:spPr>
          <a:xfrm>
            <a:off x="1009224" y="5365570"/>
            <a:ext cx="640971" cy="14177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62446" y="2082680"/>
            <a:ext cx="1727267" cy="1182620"/>
          </a:xfrm>
          <a:prstGeom prst="rect">
            <a:avLst/>
          </a:prstGeom>
          <a:noFill/>
          <a:ln w="28575">
            <a:solidFill>
              <a:srgbClr val="AE068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Ευθύγραμμο βέλος σύνδεσης 25"/>
          <p:cNvCxnSpPr/>
          <p:nvPr/>
        </p:nvCxnSpPr>
        <p:spPr>
          <a:xfrm flipH="1" flipV="1">
            <a:off x="4188823" y="2534195"/>
            <a:ext cx="4736905" cy="134806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Ευρεία οθόνη</PresentationFormat>
  <Paragraphs>78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Αποστολή Εγγράφων προς φορέα</vt:lpstr>
      <vt:lpstr>Αποστολή Εγγράφων προς φορέα</vt:lpstr>
      <vt:lpstr>Αποστολή Εγγράφων προς φορέα</vt:lpstr>
      <vt:lpstr>Αποστολή Εγγράφων προς φορέα</vt:lpstr>
      <vt:lpstr>Ορθή Επανάληψη</vt:lpstr>
      <vt:lpstr>Ορθή Επανάληψη</vt:lpstr>
      <vt:lpstr>Ορθή Επανάληψη</vt:lpstr>
      <vt:lpstr>Ορθή Επανάληψη</vt:lpstr>
      <vt:lpstr>Ορθή Επανάληψη</vt:lpstr>
      <vt:lpstr>Ορθή Επανάληψη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Αποστολή Εγγράφων προς φορέα</dc:title>
  <dc:creator>Prokopis Gatsoris</dc:creator>
  <cp:lastModifiedBy>Prokopis Gatsoris</cp:lastModifiedBy>
  <cp:revision>1</cp:revision>
  <dcterms:created xsi:type="dcterms:W3CDTF">2021-05-20T18:46:05Z</dcterms:created>
  <dcterms:modified xsi:type="dcterms:W3CDTF">2021-05-20T18:46:15Z</dcterms:modified>
</cp:coreProperties>
</file>