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343" r:id="rId3"/>
    <p:sldId id="344" r:id="rId4"/>
    <p:sldId id="345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8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039D150-2403-4C19-9E96-F3C48A1100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50873B3-3DD1-44D7-BDF2-D155C7E3AD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8A4CF3D-72F2-4601-85DD-59840CB2D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5FDF-4BC7-4CB0-8757-FD03F823ABEA}" type="datetimeFigureOut">
              <a:rPr lang="el-GR" smtClean="0"/>
              <a:t>20/5/2021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02CA6B4-A529-4AA9-871C-B036B80C7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4E42049-7DEF-4A01-A8E5-D3543E568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2E7B-4105-4C44-B4FB-5B27A7D77B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7021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D023413-63CD-4FF3-B7C8-BCFA33874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99773F4-249D-4233-A2AB-C14B9970FD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CA5D099-2698-49D7-B1A3-B1937E461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5FDF-4BC7-4CB0-8757-FD03F823ABEA}" type="datetimeFigureOut">
              <a:rPr lang="el-GR" smtClean="0"/>
              <a:t>20/5/2021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F7F3BCE-ED54-4670-B727-F3024A15B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F302F81-6124-4079-A952-7066023F7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2E7B-4105-4C44-B4FB-5B27A7D77B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8603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46630BDD-5A1C-4B10-BF20-820C5C0415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3581866-1253-420E-AA25-7141D018DD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5185C9A-2E46-43D0-89D7-14F0B0DB6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5FDF-4BC7-4CB0-8757-FD03F823ABEA}" type="datetimeFigureOut">
              <a:rPr lang="el-GR" smtClean="0"/>
              <a:t>20/5/2021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DA8460F-F3C1-4400-9DDE-A8AF35EC5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BB33765-5183-4EB6-934D-5A2A089D6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2E7B-4105-4C44-B4FB-5B27A7D77B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5654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CB3A8-B5C2-B741-9C78-313027D20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1086" y="329295"/>
            <a:ext cx="10515600" cy="646332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x-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E35C5-265A-3840-A491-DCDCAB8DF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938" y="1825625"/>
            <a:ext cx="10710862" cy="4351338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x-non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8E6874-5F48-3E4D-A595-B5B9F475E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39250" y="6459538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6ADFEB9-F96B-CE45-BE50-33C056CDB7F1}" type="slidenum">
              <a:rPr lang="x-none" smtClean="0"/>
              <a:pPr/>
              <a:t>‹#›</a:t>
            </a:fld>
            <a:endParaRPr lang="x-none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B6386BD-0538-E145-B674-45889CE203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551969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225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DAAB5A-7C87-4029-AB1C-D31E94BF4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C579E16-2373-428D-A04F-35F894BC2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CACA8EC-3C72-4B56-A398-FB909EC4B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5FDF-4BC7-4CB0-8757-FD03F823ABEA}" type="datetimeFigureOut">
              <a:rPr lang="el-GR" smtClean="0"/>
              <a:t>20/5/2021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53DAC8D-D481-4F5E-AAB4-489A71749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689A9BA-3ED3-4F1A-96B9-A10BFB57A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2E7B-4105-4C44-B4FB-5B27A7D77B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6848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6C33F1A-743F-48B2-A729-3C8B69594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B5DDBE1-5D9A-4616-978E-473DC6D92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7090200-E11A-404F-9A53-9A4BA80F0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5FDF-4BC7-4CB0-8757-FD03F823ABEA}" type="datetimeFigureOut">
              <a:rPr lang="el-GR" smtClean="0"/>
              <a:t>20/5/2021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754FAAB-BF0B-497E-9D11-E9CBED61D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E9D0A68-EBA1-4ED4-AF09-D29F03DB6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2E7B-4105-4C44-B4FB-5B27A7D77B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3837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FBDA3E-BACD-46BC-8614-787216A8B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1780999-3E52-4F7E-B8DA-69EFB176C3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8B8B4B0-4B59-4940-8B84-E84FAA910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06E4A0F-C69E-4C2A-8DD0-761454CFC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5FDF-4BC7-4CB0-8757-FD03F823ABEA}" type="datetimeFigureOut">
              <a:rPr lang="el-GR" smtClean="0"/>
              <a:t>20/5/2021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5C84D85-85E7-414D-9F09-5F53A73A1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3E3627F-7653-493B-980A-E1C4735FD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2E7B-4105-4C44-B4FB-5B27A7D77B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9178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5C36516-813D-437F-83E3-0B0697B02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7326D29-65C8-4E0E-AC1D-DE2010C1E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0A60D29-5AE1-4FFD-9D6C-029C66D427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9F868AB0-6B5B-422F-8303-634720CB3F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DA023931-79AF-4B63-8852-3DA2C7693F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C9A70052-D5EF-42A6-A6B4-4C9CB06FD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5FDF-4BC7-4CB0-8757-FD03F823ABEA}" type="datetimeFigureOut">
              <a:rPr lang="el-GR" smtClean="0"/>
              <a:t>20/5/2021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C2211576-5071-49DC-9E9B-675E02B94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21E03874-28F2-4933-BF68-5231C64DD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2E7B-4105-4C44-B4FB-5B27A7D77B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8952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821A55-7002-4ADD-983B-9208D52EC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DB384196-1B99-453B-B177-202F596CD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5FDF-4BC7-4CB0-8757-FD03F823ABEA}" type="datetimeFigureOut">
              <a:rPr lang="el-GR" smtClean="0"/>
              <a:t>20/5/2021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E25FA3A-72FB-4A9C-BEA6-C14033517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36C1E5B8-0B16-4F76-8774-920A5BE5B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2E7B-4105-4C44-B4FB-5B27A7D77B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811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FFCD549C-3B85-484F-87D8-70A1B36E8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5FDF-4BC7-4CB0-8757-FD03F823ABEA}" type="datetimeFigureOut">
              <a:rPr lang="el-GR" smtClean="0"/>
              <a:t>20/5/2021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3F5F855-D4B5-405B-BB1C-87B5B79DB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A88DFFE-8D98-4C71-807D-9B0B31A51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2E7B-4105-4C44-B4FB-5B27A7D77B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1566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F47EFA-5C3E-42C9-BD1A-1321FDB11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1BB4B7B-1089-4B44-8F68-6EAF85AD4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C287C46-7B9B-4820-9D67-B304B58C98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91FC89E-E824-4511-8418-07A578B8C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5FDF-4BC7-4CB0-8757-FD03F823ABEA}" type="datetimeFigureOut">
              <a:rPr lang="el-GR" smtClean="0"/>
              <a:t>20/5/2021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27C9110-4D94-43B7-A5B6-1DC99352F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4AFFE29-F5D6-493D-BD76-E2ED0838E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2E7B-4105-4C44-B4FB-5B27A7D77B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5229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1A7DDA9-7B1F-4403-A56C-7424E454A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B737A88-7FC9-4AD2-9AD1-82767FC322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5D4E065-9030-402B-A5B1-AFDB0D855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6DE7945-5965-4AFF-9B96-45306E95D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5FDF-4BC7-4CB0-8757-FD03F823ABEA}" type="datetimeFigureOut">
              <a:rPr lang="el-GR" smtClean="0"/>
              <a:t>20/5/2021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AE4C512-0B0B-4D9E-82CB-B2A6C3960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0BBBFDD-AB36-4FF2-A0A1-F48BD3116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2E7B-4105-4C44-B4FB-5B27A7D77B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986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29EDB974-93C4-40BF-9231-E5770C6E9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433687F-A860-4400-B73C-861EEA34E4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DE726AF-CF3F-426D-A9FB-0096FCDE0A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5FDF-4BC7-4CB0-8757-FD03F823ABEA}" type="datetimeFigureOut">
              <a:rPr lang="el-GR" smtClean="0"/>
              <a:t>20/5/2021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7CD8C9C-4A30-4F9D-9EE9-E9F3C63CD7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0B9226B-0103-4614-9DF2-F5E83C4AF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42E7B-4105-4C44-B4FB-5B27A7D77B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2176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7DEB7CE-A99F-A14F-8759-7C4017549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144145">
              <a:lnSpc>
                <a:spcPct val="110000"/>
              </a:lnSpc>
              <a:spcBef>
                <a:spcPts val="0"/>
              </a:spcBef>
              <a:buClr>
                <a:srgbClr val="EAAE1D"/>
              </a:buClr>
              <a:buSzPts val="1330"/>
            </a:pPr>
            <a:r>
              <a:rPr lang="el-GR" dirty="0">
                <a:sym typeface="Calibri"/>
                <a:hlinkClick r:id="" action="ppaction://noaction"/>
              </a:rPr>
              <a:t>Κεντρική οθόνη εφαρμογής</a:t>
            </a:r>
            <a:endParaRPr lang="el-GR" dirty="0"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5E47B7E-F490-BC4F-9E46-439367396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558"/>
            <a:ext cx="1551969" cy="1543050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CF8132-001E-2B47-9DBD-BF3E1F0E2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DFEB9-F96B-CE45-BE50-33C056CDB7F1}" type="slidenum">
              <a:rPr lang="x-none" smtClean="0"/>
              <a:pPr/>
              <a:t>1</a:t>
            </a:fld>
            <a:endParaRPr lang="x-none" dirty="0"/>
          </a:p>
        </p:txBody>
      </p:sp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CB438AC3-CEFB-9B4A-BC2E-6521C8093985}"/>
              </a:ext>
            </a:extLst>
          </p:cNvPr>
          <p:cNvSpPr txBox="1">
            <a:spLocks/>
          </p:cNvSpPr>
          <p:nvPr/>
        </p:nvSpPr>
        <p:spPr>
          <a:xfrm>
            <a:off x="1229132" y="1068198"/>
            <a:ext cx="8834439" cy="56742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spcBef>
                <a:spcPts val="1000"/>
              </a:spcBef>
              <a:buClr>
                <a:srgbClr val="EAAE1D"/>
              </a:buClr>
              <a:buSzPts val="1330"/>
              <a:buNone/>
            </a:pPr>
            <a:r>
              <a:rPr lang="el-GR" sz="18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  <a:hlinkClick r:id="" action="ppaction://noaction"/>
              </a:rPr>
              <a:t>Κορδέλα βασικών πληροφοριών</a:t>
            </a:r>
            <a:endParaRPr lang="el-GR" sz="1800" u="sng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grpSp>
        <p:nvGrpSpPr>
          <p:cNvPr id="37" name="Ομάδα 36"/>
          <p:cNvGrpSpPr/>
          <p:nvPr/>
        </p:nvGrpSpPr>
        <p:grpSpPr>
          <a:xfrm>
            <a:off x="1379504" y="1635245"/>
            <a:ext cx="9514638" cy="3333978"/>
            <a:chOff x="1202523" y="1332228"/>
            <a:chExt cx="9408327" cy="3006094"/>
          </a:xfrm>
        </p:grpSpPr>
        <p:grpSp>
          <p:nvGrpSpPr>
            <p:cNvPr id="38" name="Ομάδα 37"/>
            <p:cNvGrpSpPr/>
            <p:nvPr/>
          </p:nvGrpSpPr>
          <p:grpSpPr>
            <a:xfrm>
              <a:off x="1202523" y="1332228"/>
              <a:ext cx="9408327" cy="3006094"/>
              <a:chOff x="1202523" y="1332228"/>
              <a:chExt cx="9408327" cy="3006094"/>
            </a:xfrm>
          </p:grpSpPr>
          <p:grpSp>
            <p:nvGrpSpPr>
              <p:cNvPr id="45" name="Ομάδα 44"/>
              <p:cNvGrpSpPr/>
              <p:nvPr/>
            </p:nvGrpSpPr>
            <p:grpSpPr>
              <a:xfrm>
                <a:off x="1202523" y="1452308"/>
                <a:ext cx="9408327" cy="2886014"/>
                <a:chOff x="1202523" y="1452308"/>
                <a:chExt cx="9408327" cy="2886014"/>
              </a:xfrm>
            </p:grpSpPr>
            <p:pic>
              <p:nvPicPr>
                <p:cNvPr id="47" name="Εικόνα 46"/>
                <p:cNvPicPr>
                  <a:picLocks noChangeAspect="1"/>
                </p:cNvPicPr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3191" t="11386" r="28670" b="69556"/>
                <a:stretch/>
              </p:blipFill>
              <p:spPr>
                <a:xfrm>
                  <a:off x="1202523" y="1452308"/>
                  <a:ext cx="9408327" cy="1480141"/>
                </a:xfrm>
                <a:prstGeom prst="rect">
                  <a:avLst/>
                </a:prstGeom>
              </p:spPr>
            </p:pic>
            <p:sp>
              <p:nvSpPr>
                <p:cNvPr id="48" name="Ορθογώνιο 47"/>
                <p:cNvSpPr/>
                <p:nvPr/>
              </p:nvSpPr>
              <p:spPr>
                <a:xfrm>
                  <a:off x="2667000" y="3675156"/>
                  <a:ext cx="2453640" cy="66316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" name="Ορθογώνιο 48"/>
                <p:cNvSpPr/>
                <p:nvPr/>
              </p:nvSpPr>
              <p:spPr>
                <a:xfrm>
                  <a:off x="5334000" y="3675155"/>
                  <a:ext cx="2453640" cy="292101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" name="Ορθογώνιο 49"/>
                <p:cNvSpPr/>
                <p:nvPr/>
              </p:nvSpPr>
              <p:spPr>
                <a:xfrm>
                  <a:off x="8153399" y="3647590"/>
                  <a:ext cx="2165779" cy="690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46" name="Ορθογώνιο 45"/>
              <p:cNvSpPr/>
              <p:nvPr/>
            </p:nvSpPr>
            <p:spPr>
              <a:xfrm>
                <a:off x="3581400" y="1332228"/>
                <a:ext cx="2453640" cy="66316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39" name="Ορθογώνιο 38"/>
            <p:cNvSpPr/>
            <p:nvPr/>
          </p:nvSpPr>
          <p:spPr>
            <a:xfrm flipV="1">
              <a:off x="4883331" y="2208094"/>
              <a:ext cx="237309" cy="3597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0" name="Ορθογώνιο 39"/>
            <p:cNvSpPr/>
            <p:nvPr/>
          </p:nvSpPr>
          <p:spPr>
            <a:xfrm flipV="1">
              <a:off x="6017626" y="2198025"/>
              <a:ext cx="229212" cy="3597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1" name="Ορθογώνιο 40"/>
            <p:cNvSpPr/>
            <p:nvPr/>
          </p:nvSpPr>
          <p:spPr>
            <a:xfrm flipV="1">
              <a:off x="7199200" y="2198025"/>
              <a:ext cx="229212" cy="3597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2" name="Ορθογώνιο 41"/>
            <p:cNvSpPr/>
            <p:nvPr/>
          </p:nvSpPr>
          <p:spPr>
            <a:xfrm flipV="1">
              <a:off x="9563577" y="2198025"/>
              <a:ext cx="457196" cy="3597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3" name="Ορθογώνιο 42"/>
            <p:cNvSpPr/>
            <p:nvPr/>
          </p:nvSpPr>
          <p:spPr>
            <a:xfrm flipV="1">
              <a:off x="8543112" y="1732624"/>
              <a:ext cx="304796" cy="152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4" name="Ορθογώνιο 43"/>
            <p:cNvSpPr/>
            <p:nvPr/>
          </p:nvSpPr>
          <p:spPr>
            <a:xfrm flipV="1">
              <a:off x="8270228" y="1678383"/>
              <a:ext cx="304796" cy="152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53" name="Content Placeholder 16">
            <a:extLst>
              <a:ext uri="{FF2B5EF4-FFF2-40B4-BE49-F238E27FC236}">
                <a16:creationId xmlns:a16="http://schemas.microsoft.com/office/drawing/2014/main" id="{2276EC4D-3E57-1446-A4FD-F678246BFCFA}"/>
              </a:ext>
            </a:extLst>
          </p:cNvPr>
          <p:cNvSpPr txBox="1">
            <a:spLocks/>
          </p:cNvSpPr>
          <p:nvPr/>
        </p:nvSpPr>
        <p:spPr>
          <a:xfrm>
            <a:off x="1356955" y="4047440"/>
            <a:ext cx="997009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1400" dirty="0"/>
              <a:t>Η </a:t>
            </a:r>
            <a:r>
              <a:rPr lang="el-GR" sz="1400" b="1" dirty="0">
                <a:ea typeface="Calibri"/>
                <a:sym typeface="Calibri"/>
              </a:rPr>
              <a:t>«</a:t>
            </a:r>
            <a:r>
              <a:rPr lang="el-GR" sz="1400" b="1" dirty="0">
                <a:highlight>
                  <a:srgbClr val="FFFFFF"/>
                </a:highlight>
                <a:sym typeface="Calibri"/>
              </a:rPr>
              <a:t>Κορδέλα βασικών πληροφοριών</a:t>
            </a:r>
            <a:r>
              <a:rPr lang="en-US" sz="1400" b="1" dirty="0"/>
              <a:t>»</a:t>
            </a:r>
            <a:r>
              <a:rPr lang="el-GR" sz="1400" b="1" dirty="0"/>
              <a:t> </a:t>
            </a:r>
            <a:r>
              <a:rPr lang="el-GR" sz="1400" dirty="0"/>
              <a:t>περιέχει</a:t>
            </a:r>
            <a:r>
              <a:rPr lang="en-US" sz="1400" dirty="0"/>
              <a:t>:</a:t>
            </a:r>
          </a:p>
          <a:p>
            <a:pPr>
              <a:buClr>
                <a:srgbClr val="F1B21C"/>
              </a:buClr>
            </a:pPr>
            <a:r>
              <a:rPr lang="el-GR" sz="1400" dirty="0"/>
              <a:t>Τον </a:t>
            </a:r>
            <a:r>
              <a:rPr lang="el-GR" sz="1400" b="1" dirty="0"/>
              <a:t>τίτλο του φορέα</a:t>
            </a:r>
          </a:p>
          <a:p>
            <a:pPr>
              <a:buClr>
                <a:srgbClr val="F1B21C"/>
              </a:buClr>
            </a:pPr>
            <a:r>
              <a:rPr lang="el-GR" sz="1400" dirty="0"/>
              <a:t>Το </a:t>
            </a:r>
            <a:r>
              <a:rPr lang="el-GR" sz="1400" b="1" dirty="0"/>
              <a:t>όνομα του χρήστη </a:t>
            </a:r>
            <a:r>
              <a:rPr lang="el-GR" sz="1400" dirty="0"/>
              <a:t>που είναι συνδεδεμένος </a:t>
            </a:r>
          </a:p>
          <a:p>
            <a:pPr>
              <a:buClr>
                <a:srgbClr val="F1B21C"/>
              </a:buClr>
            </a:pPr>
            <a:r>
              <a:rPr lang="el-GR" sz="1400" dirty="0"/>
              <a:t>Το </a:t>
            </a:r>
            <a:r>
              <a:rPr lang="el-GR" sz="1400" b="1" dirty="0"/>
              <a:t>πεδίο αναζήτησης </a:t>
            </a:r>
            <a:r>
              <a:rPr lang="el-GR" sz="1400" dirty="0"/>
              <a:t>εγγράφων και άλλων στοιχείων    </a:t>
            </a:r>
          </a:p>
          <a:p>
            <a:pPr marL="0" indent="0">
              <a:buNone/>
            </a:pPr>
            <a:endParaRPr lang="el-GR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 </a:t>
            </a:r>
            <a:endParaRPr lang="el-GR" sz="1400" dirty="0"/>
          </a:p>
        </p:txBody>
      </p:sp>
      <p:sp>
        <p:nvSpPr>
          <p:cNvPr id="54" name="Content Placeholder 16">
            <a:extLst>
              <a:ext uri="{FF2B5EF4-FFF2-40B4-BE49-F238E27FC236}">
                <a16:creationId xmlns:a16="http://schemas.microsoft.com/office/drawing/2014/main" id="{0F4332DD-A0C7-A546-874C-C6B3E52F264F}"/>
              </a:ext>
            </a:extLst>
          </p:cNvPr>
          <p:cNvSpPr txBox="1">
            <a:spLocks/>
          </p:cNvSpPr>
          <p:nvPr/>
        </p:nvSpPr>
        <p:spPr>
          <a:xfrm>
            <a:off x="2007956" y="5828970"/>
            <a:ext cx="9063452" cy="13498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lnSpc>
                <a:spcPct val="115000"/>
              </a:lnSpc>
              <a:spcBef>
                <a:spcPts val="600"/>
              </a:spcBef>
            </a:pPr>
            <a:r>
              <a:rPr lang="el-GR" sz="1200" b="1" dirty="0"/>
              <a:t>Να θυμόμαστε:</a:t>
            </a:r>
            <a:endParaRPr lang="en-US" sz="1200" b="1" dirty="0"/>
          </a:p>
          <a:p>
            <a:pPr indent="-228600">
              <a:lnSpc>
                <a:spcPct val="115000"/>
              </a:lnSpc>
              <a:spcBef>
                <a:spcPts val="600"/>
              </a:spcBef>
            </a:pPr>
            <a:r>
              <a:rPr lang="el-GR" sz="1200" i="1" dirty="0"/>
              <a:t>Κάνοντας κλίκ </a:t>
            </a:r>
            <a:r>
              <a:rPr lang="el-GR" sz="1200" b="1" i="1" dirty="0"/>
              <a:t>στο όνομα του χρήστη, </a:t>
            </a:r>
            <a:r>
              <a:rPr lang="el-GR" sz="1200" i="1" dirty="0"/>
              <a:t>ανοίγει το μενού </a:t>
            </a:r>
            <a:r>
              <a:rPr lang="el-GR" sz="1200" b="1" i="1" dirty="0"/>
              <a:t>Αλλαγής κωδικού ή Αποσύνδεσης </a:t>
            </a:r>
            <a:r>
              <a:rPr lang="el-GR" sz="1200" i="1" dirty="0"/>
              <a:t>από την εφαρμογή</a:t>
            </a:r>
            <a:endParaRPr lang="el-GR" sz="1200" i="1" dirty="0">
              <a:highlight>
                <a:srgbClr val="FFFFFF"/>
              </a:highlight>
            </a:endParaRPr>
          </a:p>
          <a:p>
            <a:pPr indent="-228600">
              <a:lnSpc>
                <a:spcPct val="115000"/>
              </a:lnSpc>
              <a:spcBef>
                <a:spcPts val="600"/>
              </a:spcBef>
            </a:pPr>
            <a:endParaRPr lang="en-US" sz="1200" b="1" i="1" dirty="0"/>
          </a:p>
        </p:txBody>
      </p:sp>
      <p:pic>
        <p:nvPicPr>
          <p:cNvPr id="55" name="Picture 34">
            <a:extLst>
              <a:ext uri="{FF2B5EF4-FFF2-40B4-BE49-F238E27FC236}">
                <a16:creationId xmlns:a16="http://schemas.microsoft.com/office/drawing/2014/main" id="{4371043F-1325-B245-A5F7-C9633838FE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961" t="56875" r="81500" b="2708"/>
          <a:stretch/>
        </p:blipFill>
        <p:spPr>
          <a:xfrm>
            <a:off x="1245276" y="5453156"/>
            <a:ext cx="640971" cy="1417748"/>
          </a:xfrm>
          <a:prstGeom prst="rect">
            <a:avLst/>
          </a:prstGeom>
        </p:spPr>
      </p:pic>
      <p:cxnSp>
        <p:nvCxnSpPr>
          <p:cNvPr id="29" name="Ευθύγραμμο βέλος σύνδεσης 28"/>
          <p:cNvCxnSpPr/>
          <p:nvPr/>
        </p:nvCxnSpPr>
        <p:spPr>
          <a:xfrm flipH="1">
            <a:off x="6045200" y="2343035"/>
            <a:ext cx="3895214" cy="2747125"/>
          </a:xfrm>
          <a:prstGeom prst="straightConnector1">
            <a:avLst/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2391953" y="1826618"/>
            <a:ext cx="1760947" cy="346327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  <p:sp>
        <p:nvSpPr>
          <p:cNvPr id="57" name="TextBox 56"/>
          <p:cNvSpPr txBox="1"/>
          <p:nvPr/>
        </p:nvSpPr>
        <p:spPr>
          <a:xfrm>
            <a:off x="9032548" y="1824544"/>
            <a:ext cx="1861594" cy="243934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  <p:sp>
        <p:nvSpPr>
          <p:cNvPr id="58" name="TextBox 57"/>
          <p:cNvSpPr txBox="1"/>
          <p:nvPr/>
        </p:nvSpPr>
        <p:spPr>
          <a:xfrm>
            <a:off x="9402094" y="2092914"/>
            <a:ext cx="1492047" cy="231384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  <p:pic>
        <p:nvPicPr>
          <p:cNvPr id="59" name="Εικόνα 5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918" t="15170" r="29267" b="73089"/>
          <a:stretch/>
        </p:blipFill>
        <p:spPr>
          <a:xfrm>
            <a:off x="10963444" y="1834555"/>
            <a:ext cx="796413" cy="904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464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6" grpId="0" animBg="1"/>
      <p:bldP spid="57" grpId="0" animBg="1"/>
      <p:bldP spid="5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7DEB7CE-A99F-A14F-8759-7C4017549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144145">
              <a:lnSpc>
                <a:spcPct val="110000"/>
              </a:lnSpc>
              <a:spcBef>
                <a:spcPts val="0"/>
              </a:spcBef>
              <a:buClr>
                <a:srgbClr val="EAAE1D"/>
              </a:buClr>
              <a:buSzPts val="1330"/>
            </a:pPr>
            <a:r>
              <a:rPr lang="el-GR" dirty="0">
                <a:sym typeface="Calibri"/>
                <a:hlinkClick r:id="" action="ppaction://noaction"/>
              </a:rPr>
              <a:t>Κεντρική οθόνη εφαρμογής</a:t>
            </a:r>
            <a:endParaRPr lang="el-GR" dirty="0"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5E47B7E-F490-BC4F-9E46-439367396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558"/>
            <a:ext cx="1551969" cy="1543050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CF8132-001E-2B47-9DBD-BF3E1F0E2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DFEB9-F96B-CE45-BE50-33C056CDB7F1}" type="slidenum">
              <a:rPr lang="x-none" smtClean="0"/>
              <a:pPr/>
              <a:t>2</a:t>
            </a:fld>
            <a:endParaRPr lang="x-none" dirty="0"/>
          </a:p>
        </p:txBody>
      </p:sp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CB438AC3-CEFB-9B4A-BC2E-6521C8093985}"/>
              </a:ext>
            </a:extLst>
          </p:cNvPr>
          <p:cNvSpPr txBox="1">
            <a:spLocks/>
          </p:cNvSpPr>
          <p:nvPr/>
        </p:nvSpPr>
        <p:spPr>
          <a:xfrm>
            <a:off x="1229132" y="1068198"/>
            <a:ext cx="8834439" cy="56742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spcBef>
                <a:spcPts val="1000"/>
              </a:spcBef>
              <a:buClr>
                <a:srgbClr val="EAAE1D"/>
              </a:buClr>
              <a:buSzPts val="1330"/>
              <a:buNone/>
            </a:pPr>
            <a:r>
              <a:rPr lang="el-GR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  <a:hlinkClick r:id="" action="ppaction://noaction"/>
              </a:rPr>
              <a:t>Μενού λειτουργιών </a:t>
            </a:r>
            <a:endParaRPr lang="el-GR" sz="1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8" name="Content Placeholder 16">
            <a:extLst>
              <a:ext uri="{FF2B5EF4-FFF2-40B4-BE49-F238E27FC236}">
                <a16:creationId xmlns:a16="http://schemas.microsoft.com/office/drawing/2014/main" id="{2276EC4D-3E57-1446-A4FD-F678246BFCFA}"/>
              </a:ext>
            </a:extLst>
          </p:cNvPr>
          <p:cNvSpPr txBox="1">
            <a:spLocks/>
          </p:cNvSpPr>
          <p:nvPr/>
        </p:nvSpPr>
        <p:spPr>
          <a:xfrm>
            <a:off x="1398290" y="4684575"/>
            <a:ext cx="9740780" cy="3934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l-GR" sz="1400" dirty="0"/>
              <a:t>Το </a:t>
            </a:r>
            <a:r>
              <a:rPr lang="el-GR" sz="1400" b="1" dirty="0">
                <a:ea typeface="Calibri"/>
                <a:sym typeface="Calibri"/>
              </a:rPr>
              <a:t>«Μενού λειτουργιών</a:t>
            </a:r>
            <a:r>
              <a:rPr lang="en-US" sz="1400" b="1" dirty="0"/>
              <a:t>» </a:t>
            </a:r>
            <a:r>
              <a:rPr lang="el-GR" sz="1400" dirty="0"/>
              <a:t>δίνει την δυνατότητα επιλογής της εργασίας που επιθυμεί ο χρήστης να διεκπεραιώσει. Επιπλέον δίνει την δυνατότητα να </a:t>
            </a:r>
            <a:r>
              <a:rPr lang="el-GR" sz="1400" b="1" dirty="0"/>
              <a:t>ανατρέξει στα έγγραφα τα οποία έχει διαγράψει.</a:t>
            </a:r>
            <a:endParaRPr lang="en-US" sz="1400" b="1" dirty="0"/>
          </a:p>
          <a:p>
            <a:pPr marL="0" indent="0">
              <a:buNone/>
            </a:pPr>
            <a:r>
              <a:rPr lang="el-GR" sz="1400" dirty="0"/>
              <a:t> 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 </a:t>
            </a:r>
            <a:endParaRPr lang="el-GR" sz="1400" dirty="0"/>
          </a:p>
        </p:txBody>
      </p:sp>
      <p:grpSp>
        <p:nvGrpSpPr>
          <p:cNvPr id="43" name="Ομάδα 42"/>
          <p:cNvGrpSpPr/>
          <p:nvPr/>
        </p:nvGrpSpPr>
        <p:grpSpPr>
          <a:xfrm>
            <a:off x="1418832" y="1444975"/>
            <a:ext cx="9514638" cy="3333978"/>
            <a:chOff x="1202523" y="1332228"/>
            <a:chExt cx="9408327" cy="3006094"/>
          </a:xfrm>
        </p:grpSpPr>
        <p:grpSp>
          <p:nvGrpSpPr>
            <p:cNvPr id="44" name="Ομάδα 43"/>
            <p:cNvGrpSpPr/>
            <p:nvPr/>
          </p:nvGrpSpPr>
          <p:grpSpPr>
            <a:xfrm>
              <a:off x="1202523" y="1332228"/>
              <a:ext cx="9408327" cy="3006094"/>
              <a:chOff x="1202523" y="1332228"/>
              <a:chExt cx="9408327" cy="3006094"/>
            </a:xfrm>
          </p:grpSpPr>
          <p:grpSp>
            <p:nvGrpSpPr>
              <p:cNvPr id="51" name="Ομάδα 50"/>
              <p:cNvGrpSpPr/>
              <p:nvPr/>
            </p:nvGrpSpPr>
            <p:grpSpPr>
              <a:xfrm>
                <a:off x="1202523" y="1452308"/>
                <a:ext cx="9408327" cy="2886014"/>
                <a:chOff x="1202523" y="1452308"/>
                <a:chExt cx="9408327" cy="2886014"/>
              </a:xfrm>
            </p:grpSpPr>
            <p:pic>
              <p:nvPicPr>
                <p:cNvPr id="53" name="Εικόνα 52"/>
                <p:cNvPicPr>
                  <a:picLocks noChangeAspect="1"/>
                </p:cNvPicPr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3191" t="11386" r="28670" b="54262"/>
                <a:stretch/>
              </p:blipFill>
              <p:spPr>
                <a:xfrm>
                  <a:off x="1202523" y="1452308"/>
                  <a:ext cx="9408327" cy="2668091"/>
                </a:xfrm>
                <a:prstGeom prst="rect">
                  <a:avLst/>
                </a:prstGeom>
              </p:spPr>
            </p:pic>
            <p:sp>
              <p:nvSpPr>
                <p:cNvPr id="54" name="Ορθογώνιο 53"/>
                <p:cNvSpPr/>
                <p:nvPr/>
              </p:nvSpPr>
              <p:spPr>
                <a:xfrm>
                  <a:off x="2667000" y="3675156"/>
                  <a:ext cx="2453640" cy="66316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5" name="Ορθογώνιο 54"/>
                <p:cNvSpPr/>
                <p:nvPr/>
              </p:nvSpPr>
              <p:spPr>
                <a:xfrm>
                  <a:off x="5334000" y="3675155"/>
                  <a:ext cx="2453640" cy="292101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6" name="Ορθογώνιο 55"/>
                <p:cNvSpPr/>
                <p:nvPr/>
              </p:nvSpPr>
              <p:spPr>
                <a:xfrm>
                  <a:off x="8153399" y="3647590"/>
                  <a:ext cx="2165779" cy="690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52" name="Ορθογώνιο 51"/>
              <p:cNvSpPr/>
              <p:nvPr/>
            </p:nvSpPr>
            <p:spPr>
              <a:xfrm>
                <a:off x="3581400" y="1332228"/>
                <a:ext cx="2453640" cy="66316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45" name="Ορθογώνιο 44"/>
            <p:cNvSpPr/>
            <p:nvPr/>
          </p:nvSpPr>
          <p:spPr>
            <a:xfrm flipV="1">
              <a:off x="4883331" y="2208094"/>
              <a:ext cx="237309" cy="3597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6" name="Ορθογώνιο 45"/>
            <p:cNvSpPr/>
            <p:nvPr/>
          </p:nvSpPr>
          <p:spPr>
            <a:xfrm flipV="1">
              <a:off x="6017626" y="2198025"/>
              <a:ext cx="229212" cy="3597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7" name="Ορθογώνιο 46"/>
            <p:cNvSpPr/>
            <p:nvPr/>
          </p:nvSpPr>
          <p:spPr>
            <a:xfrm flipV="1">
              <a:off x="7199200" y="2198025"/>
              <a:ext cx="229212" cy="3597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8" name="Ορθογώνιο 47"/>
            <p:cNvSpPr/>
            <p:nvPr/>
          </p:nvSpPr>
          <p:spPr>
            <a:xfrm flipV="1">
              <a:off x="9563577" y="2198025"/>
              <a:ext cx="457196" cy="3597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9" name="Ορθογώνιο 48"/>
            <p:cNvSpPr/>
            <p:nvPr/>
          </p:nvSpPr>
          <p:spPr>
            <a:xfrm flipV="1">
              <a:off x="8543112" y="1732624"/>
              <a:ext cx="304796" cy="152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0" name="Ορθογώνιο 49"/>
            <p:cNvSpPr/>
            <p:nvPr/>
          </p:nvSpPr>
          <p:spPr>
            <a:xfrm flipV="1">
              <a:off x="8270228" y="1678383"/>
              <a:ext cx="304796" cy="152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57" name="Content Placeholder 16">
            <a:extLst>
              <a:ext uri="{FF2B5EF4-FFF2-40B4-BE49-F238E27FC236}">
                <a16:creationId xmlns:a16="http://schemas.microsoft.com/office/drawing/2014/main" id="{0F4332DD-A0C7-A546-874C-C6B3E52F264F}"/>
              </a:ext>
            </a:extLst>
          </p:cNvPr>
          <p:cNvSpPr txBox="1">
            <a:spLocks/>
          </p:cNvSpPr>
          <p:nvPr/>
        </p:nvSpPr>
        <p:spPr>
          <a:xfrm>
            <a:off x="2007956" y="5740482"/>
            <a:ext cx="9063452" cy="13498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lnSpc>
                <a:spcPct val="115000"/>
              </a:lnSpc>
              <a:spcBef>
                <a:spcPts val="600"/>
              </a:spcBef>
            </a:pPr>
            <a:r>
              <a:rPr lang="el-GR" sz="1200" b="1" dirty="0"/>
              <a:t>Να θυμόμαστε:</a:t>
            </a:r>
            <a:endParaRPr lang="en-US" sz="1200" b="1" dirty="0"/>
          </a:p>
          <a:p>
            <a:pPr marL="57150" indent="-285750">
              <a:lnSpc>
                <a:spcPct val="11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1200" i="1" dirty="0"/>
              <a:t>Ο </a:t>
            </a:r>
            <a:r>
              <a:rPr lang="el-GR" sz="1200" b="1" i="1" dirty="0">
                <a:ea typeface="Calibri"/>
                <a:sym typeface="Calibri"/>
              </a:rPr>
              <a:t>«Κάδος Ανακύκλωσης</a:t>
            </a:r>
            <a:r>
              <a:rPr lang="en-US" sz="1200" b="1" i="1" dirty="0"/>
              <a:t>»</a:t>
            </a:r>
            <a:r>
              <a:rPr lang="el-GR" sz="1200" b="1" i="1" dirty="0"/>
              <a:t> </a:t>
            </a:r>
            <a:r>
              <a:rPr lang="el-GR" sz="1200" i="1" dirty="0"/>
              <a:t>σας επιτρέπει να </a:t>
            </a:r>
            <a:r>
              <a:rPr lang="el-GR" sz="1200" b="1" i="1" dirty="0"/>
              <a:t>επαναφέρετε</a:t>
            </a:r>
            <a:r>
              <a:rPr lang="el-GR" sz="1200" i="1" dirty="0"/>
              <a:t> ή να </a:t>
            </a:r>
            <a:r>
              <a:rPr lang="el-GR" sz="1200" b="1" i="1" dirty="0"/>
              <a:t>διαγράψετε </a:t>
            </a:r>
            <a:r>
              <a:rPr lang="el-GR" sz="1200" i="1" dirty="0"/>
              <a:t>ολοκληρωτικά τα έγγραφα.  </a:t>
            </a:r>
          </a:p>
          <a:p>
            <a:pPr marL="57150" indent="-285750">
              <a:lnSpc>
                <a:spcPct val="11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1200" i="1" dirty="0"/>
              <a:t>Επιλέγοντας την </a:t>
            </a:r>
            <a:r>
              <a:rPr lang="el-GR" sz="1200" b="1" i="1" dirty="0">
                <a:ea typeface="Calibri"/>
                <a:sym typeface="Calibri"/>
              </a:rPr>
              <a:t>«Κεντρική σελίδα</a:t>
            </a:r>
            <a:r>
              <a:rPr lang="en-US" sz="1200" b="1" i="1" dirty="0"/>
              <a:t>»</a:t>
            </a:r>
            <a:r>
              <a:rPr lang="el-GR" sz="1200" i="1" dirty="0"/>
              <a:t> επιστρέφετε στην αρχική σελίδα </a:t>
            </a:r>
            <a:endParaRPr lang="en-US" sz="1200" i="1" dirty="0"/>
          </a:p>
          <a:p>
            <a:pPr marL="57150" indent="-285750">
              <a:lnSpc>
                <a:spcPct val="11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200" dirty="0"/>
          </a:p>
          <a:p>
            <a:pPr indent="-228600">
              <a:lnSpc>
                <a:spcPct val="115000"/>
              </a:lnSpc>
              <a:spcBef>
                <a:spcPts val="600"/>
              </a:spcBef>
            </a:pPr>
            <a:endParaRPr lang="el-GR" sz="1200" dirty="0"/>
          </a:p>
        </p:txBody>
      </p:sp>
      <p:pic>
        <p:nvPicPr>
          <p:cNvPr id="58" name="Picture 34">
            <a:extLst>
              <a:ext uri="{FF2B5EF4-FFF2-40B4-BE49-F238E27FC236}">
                <a16:creationId xmlns:a16="http://schemas.microsoft.com/office/drawing/2014/main" id="{4371043F-1325-B245-A5F7-C9633838FE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961" t="56875" r="81500" b="2708"/>
          <a:stretch/>
        </p:blipFill>
        <p:spPr>
          <a:xfrm>
            <a:off x="1245276" y="5453156"/>
            <a:ext cx="640971" cy="1417748"/>
          </a:xfrm>
          <a:prstGeom prst="rect">
            <a:avLst/>
          </a:prstGeom>
        </p:spPr>
      </p:pic>
      <p:sp>
        <p:nvSpPr>
          <p:cNvPr id="59" name="TextBox 58"/>
          <p:cNvSpPr txBox="1"/>
          <p:nvPr/>
        </p:nvSpPr>
        <p:spPr>
          <a:xfrm>
            <a:off x="1380801" y="2256475"/>
            <a:ext cx="1303285" cy="237412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61607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7DEB7CE-A99F-A14F-8759-7C4017549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144145">
              <a:lnSpc>
                <a:spcPct val="110000"/>
              </a:lnSpc>
              <a:spcBef>
                <a:spcPts val="0"/>
              </a:spcBef>
              <a:buClr>
                <a:srgbClr val="EAAE1D"/>
              </a:buClr>
              <a:buSzPts val="1330"/>
            </a:pPr>
            <a:r>
              <a:rPr lang="el-GR" dirty="0">
                <a:sym typeface="Calibri"/>
                <a:hlinkClick r:id="" action="ppaction://noaction"/>
              </a:rPr>
              <a:t>Κεντρική οθόνη εφαρμογής</a:t>
            </a:r>
            <a:endParaRPr lang="el-GR" dirty="0"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5E47B7E-F490-BC4F-9E46-439367396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558"/>
            <a:ext cx="1551969" cy="1543050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CF8132-001E-2B47-9DBD-BF3E1F0E2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DFEB9-F96B-CE45-BE50-33C056CDB7F1}" type="slidenum">
              <a:rPr lang="x-none" smtClean="0"/>
              <a:pPr/>
              <a:t>3</a:t>
            </a:fld>
            <a:endParaRPr lang="x-none" dirty="0"/>
          </a:p>
        </p:txBody>
      </p:sp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CB438AC3-CEFB-9B4A-BC2E-6521C8093985}"/>
              </a:ext>
            </a:extLst>
          </p:cNvPr>
          <p:cNvSpPr txBox="1">
            <a:spLocks/>
          </p:cNvSpPr>
          <p:nvPr/>
        </p:nvSpPr>
        <p:spPr>
          <a:xfrm>
            <a:off x="1229132" y="1068198"/>
            <a:ext cx="8834439" cy="56742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spcBef>
                <a:spcPts val="1000"/>
              </a:spcBef>
              <a:buClr>
                <a:srgbClr val="EAAE1D"/>
              </a:buClr>
              <a:buSzPts val="1330"/>
              <a:buNone/>
            </a:pPr>
            <a:r>
              <a:rPr lang="el-GR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  <a:hlinkClick r:id="" action="ppaction://noaction"/>
              </a:rPr>
              <a:t>Γραμμή εργαλείων</a:t>
            </a:r>
            <a:endParaRPr lang="el-GR" sz="1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8" name="Content Placeholder 16">
            <a:extLst>
              <a:ext uri="{FF2B5EF4-FFF2-40B4-BE49-F238E27FC236}">
                <a16:creationId xmlns:a16="http://schemas.microsoft.com/office/drawing/2014/main" id="{2276EC4D-3E57-1446-A4FD-F678246BFCFA}"/>
              </a:ext>
            </a:extLst>
          </p:cNvPr>
          <p:cNvSpPr txBox="1">
            <a:spLocks/>
          </p:cNvSpPr>
          <p:nvPr/>
        </p:nvSpPr>
        <p:spPr>
          <a:xfrm>
            <a:off x="1398290" y="4776015"/>
            <a:ext cx="9740780" cy="3934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l-GR" sz="1400" dirty="0"/>
              <a:t>Η </a:t>
            </a:r>
            <a:r>
              <a:rPr lang="el-GR" sz="1400" b="1" dirty="0">
                <a:ea typeface="Calibri"/>
                <a:sym typeface="Calibri"/>
              </a:rPr>
              <a:t>«Γραμμή εργαλείων</a:t>
            </a:r>
            <a:r>
              <a:rPr lang="en-US" sz="1400" b="1" dirty="0"/>
              <a:t>»</a:t>
            </a:r>
            <a:r>
              <a:rPr lang="el-GR" sz="1400" b="1" dirty="0"/>
              <a:t> (</a:t>
            </a:r>
            <a:r>
              <a:rPr lang="en-US" sz="1400" b="1" dirty="0"/>
              <a:t>dashboard) </a:t>
            </a:r>
            <a:r>
              <a:rPr lang="el-GR" sz="1400" dirty="0"/>
              <a:t>περιλαμβάνει την γρήγορη πρόσβαση σε λειτουργίες της εφαρμογής</a:t>
            </a:r>
            <a:r>
              <a:rPr lang="en-US" sz="1400" dirty="0"/>
              <a:t> </a:t>
            </a:r>
            <a:r>
              <a:rPr lang="el-GR" sz="1400" dirty="0"/>
              <a:t>και προβολή των ενημερώσεων/νέων ειδοποιήσεων ή εκκρεμοτήτων. </a:t>
            </a:r>
          </a:p>
          <a:p>
            <a:pPr marL="0" indent="0">
              <a:buNone/>
            </a:pPr>
            <a:r>
              <a:rPr lang="el-GR" sz="1400" dirty="0"/>
              <a:t> 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 </a:t>
            </a:r>
            <a:endParaRPr lang="el-GR" sz="1400" dirty="0"/>
          </a:p>
        </p:txBody>
      </p:sp>
      <p:grpSp>
        <p:nvGrpSpPr>
          <p:cNvPr id="43" name="Ομάδα 42"/>
          <p:cNvGrpSpPr/>
          <p:nvPr/>
        </p:nvGrpSpPr>
        <p:grpSpPr>
          <a:xfrm>
            <a:off x="1418832" y="1444975"/>
            <a:ext cx="9514638" cy="3333978"/>
            <a:chOff x="1202523" y="1332228"/>
            <a:chExt cx="9408327" cy="3006094"/>
          </a:xfrm>
        </p:grpSpPr>
        <p:grpSp>
          <p:nvGrpSpPr>
            <p:cNvPr id="44" name="Ομάδα 43"/>
            <p:cNvGrpSpPr/>
            <p:nvPr/>
          </p:nvGrpSpPr>
          <p:grpSpPr>
            <a:xfrm>
              <a:off x="1202523" y="1332228"/>
              <a:ext cx="9408327" cy="3006094"/>
              <a:chOff x="1202523" y="1332228"/>
              <a:chExt cx="9408327" cy="3006094"/>
            </a:xfrm>
          </p:grpSpPr>
          <p:grpSp>
            <p:nvGrpSpPr>
              <p:cNvPr id="51" name="Ομάδα 50"/>
              <p:cNvGrpSpPr/>
              <p:nvPr/>
            </p:nvGrpSpPr>
            <p:grpSpPr>
              <a:xfrm>
                <a:off x="1202523" y="1452308"/>
                <a:ext cx="9408327" cy="2886014"/>
                <a:chOff x="1202523" y="1452308"/>
                <a:chExt cx="9408327" cy="2886014"/>
              </a:xfrm>
            </p:grpSpPr>
            <p:pic>
              <p:nvPicPr>
                <p:cNvPr id="53" name="Εικόνα 52"/>
                <p:cNvPicPr>
                  <a:picLocks noChangeAspect="1"/>
                </p:cNvPicPr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3191" t="11386" r="28670" b="54262"/>
                <a:stretch/>
              </p:blipFill>
              <p:spPr>
                <a:xfrm>
                  <a:off x="1202523" y="1452308"/>
                  <a:ext cx="9408327" cy="2668091"/>
                </a:xfrm>
                <a:prstGeom prst="rect">
                  <a:avLst/>
                </a:prstGeom>
              </p:spPr>
            </p:pic>
            <p:sp>
              <p:nvSpPr>
                <p:cNvPr id="54" name="Ορθογώνιο 53"/>
                <p:cNvSpPr/>
                <p:nvPr/>
              </p:nvSpPr>
              <p:spPr>
                <a:xfrm>
                  <a:off x="2667000" y="3675156"/>
                  <a:ext cx="2453640" cy="66316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5" name="Ορθογώνιο 54"/>
                <p:cNvSpPr/>
                <p:nvPr/>
              </p:nvSpPr>
              <p:spPr>
                <a:xfrm>
                  <a:off x="5334000" y="3675155"/>
                  <a:ext cx="2453640" cy="292101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6" name="Ορθογώνιο 55"/>
                <p:cNvSpPr/>
                <p:nvPr/>
              </p:nvSpPr>
              <p:spPr>
                <a:xfrm>
                  <a:off x="8153399" y="3647590"/>
                  <a:ext cx="2165779" cy="690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52" name="Ορθογώνιο 51"/>
              <p:cNvSpPr/>
              <p:nvPr/>
            </p:nvSpPr>
            <p:spPr>
              <a:xfrm>
                <a:off x="3581400" y="1332228"/>
                <a:ext cx="2453640" cy="66316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45" name="Ορθογώνιο 44"/>
            <p:cNvSpPr/>
            <p:nvPr/>
          </p:nvSpPr>
          <p:spPr>
            <a:xfrm flipV="1">
              <a:off x="4883331" y="2208094"/>
              <a:ext cx="237309" cy="3597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6" name="Ορθογώνιο 45"/>
            <p:cNvSpPr/>
            <p:nvPr/>
          </p:nvSpPr>
          <p:spPr>
            <a:xfrm flipV="1">
              <a:off x="6017626" y="2198025"/>
              <a:ext cx="229212" cy="3597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7" name="Ορθογώνιο 46"/>
            <p:cNvSpPr/>
            <p:nvPr/>
          </p:nvSpPr>
          <p:spPr>
            <a:xfrm flipV="1">
              <a:off x="7199200" y="2198025"/>
              <a:ext cx="229212" cy="3597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8" name="Ορθογώνιο 47"/>
            <p:cNvSpPr/>
            <p:nvPr/>
          </p:nvSpPr>
          <p:spPr>
            <a:xfrm flipV="1">
              <a:off x="9563577" y="2198025"/>
              <a:ext cx="457196" cy="3597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9" name="Ορθογώνιο 48"/>
            <p:cNvSpPr/>
            <p:nvPr/>
          </p:nvSpPr>
          <p:spPr>
            <a:xfrm flipV="1">
              <a:off x="8543112" y="1732624"/>
              <a:ext cx="304796" cy="152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0" name="Ορθογώνιο 49"/>
            <p:cNvSpPr/>
            <p:nvPr/>
          </p:nvSpPr>
          <p:spPr>
            <a:xfrm flipV="1">
              <a:off x="8270228" y="1678383"/>
              <a:ext cx="304796" cy="152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2753032" y="2256476"/>
            <a:ext cx="8062452" cy="1090388"/>
          </a:xfrm>
          <a:prstGeom prst="rect">
            <a:avLst/>
          </a:prstGeom>
          <a:noFill/>
          <a:ln w="57150">
            <a:solidFill>
              <a:srgbClr val="B2D501"/>
            </a:solidFill>
          </a:ln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8562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7DEB7CE-A99F-A14F-8759-7C4017549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144145">
              <a:lnSpc>
                <a:spcPct val="110000"/>
              </a:lnSpc>
              <a:spcBef>
                <a:spcPts val="0"/>
              </a:spcBef>
              <a:buClr>
                <a:srgbClr val="EAAE1D"/>
              </a:buClr>
              <a:buSzPts val="1330"/>
            </a:pPr>
            <a:r>
              <a:rPr lang="el-GR" dirty="0">
                <a:sym typeface="Calibri"/>
                <a:hlinkClick r:id="" action="ppaction://noaction"/>
              </a:rPr>
              <a:t>Κεντρική οθόνη εφαρμογής</a:t>
            </a:r>
            <a:endParaRPr lang="el-GR" dirty="0"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5E47B7E-F490-BC4F-9E46-439367396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558"/>
            <a:ext cx="1551969" cy="1543050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CF8132-001E-2B47-9DBD-BF3E1F0E2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DFEB9-F96B-CE45-BE50-33C056CDB7F1}" type="slidenum">
              <a:rPr lang="x-none" smtClean="0"/>
              <a:pPr/>
              <a:t>4</a:t>
            </a:fld>
            <a:endParaRPr lang="x-none" dirty="0"/>
          </a:p>
        </p:txBody>
      </p:sp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CB438AC3-CEFB-9B4A-BC2E-6521C8093985}"/>
              </a:ext>
            </a:extLst>
          </p:cNvPr>
          <p:cNvSpPr txBox="1">
            <a:spLocks/>
          </p:cNvSpPr>
          <p:nvPr/>
        </p:nvSpPr>
        <p:spPr>
          <a:xfrm>
            <a:off x="1229132" y="1068198"/>
            <a:ext cx="8834439" cy="56742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spcBef>
                <a:spcPts val="1000"/>
              </a:spcBef>
              <a:buClr>
                <a:srgbClr val="EAAE1D"/>
              </a:buClr>
              <a:buSzPts val="1330"/>
              <a:buNone/>
            </a:pPr>
            <a:r>
              <a:rPr lang="el-GR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  <a:hlinkClick r:id="" action="ppaction://noaction"/>
              </a:rPr>
              <a:t>Περιοχή συνοπτικής προβολής εγγράφων και ειδοποιήσεων </a:t>
            </a:r>
            <a:endParaRPr lang="el-GR" sz="1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grpSp>
        <p:nvGrpSpPr>
          <p:cNvPr id="43" name="Ομάδα 42"/>
          <p:cNvGrpSpPr/>
          <p:nvPr/>
        </p:nvGrpSpPr>
        <p:grpSpPr>
          <a:xfrm>
            <a:off x="1418832" y="1392408"/>
            <a:ext cx="9514638" cy="3200801"/>
            <a:chOff x="1202523" y="1452308"/>
            <a:chExt cx="9408327" cy="2886014"/>
          </a:xfrm>
        </p:grpSpPr>
        <p:grpSp>
          <p:nvGrpSpPr>
            <p:cNvPr id="44" name="Ομάδα 43"/>
            <p:cNvGrpSpPr/>
            <p:nvPr/>
          </p:nvGrpSpPr>
          <p:grpSpPr>
            <a:xfrm>
              <a:off x="1202523" y="1452308"/>
              <a:ext cx="9408327" cy="2886014"/>
              <a:chOff x="1202523" y="1452308"/>
              <a:chExt cx="9408327" cy="2886014"/>
            </a:xfrm>
          </p:grpSpPr>
          <p:grpSp>
            <p:nvGrpSpPr>
              <p:cNvPr id="51" name="Ομάδα 50"/>
              <p:cNvGrpSpPr/>
              <p:nvPr/>
            </p:nvGrpSpPr>
            <p:grpSpPr>
              <a:xfrm>
                <a:off x="1202523" y="1452308"/>
                <a:ext cx="9408327" cy="2886014"/>
                <a:chOff x="1202523" y="1452308"/>
                <a:chExt cx="9408327" cy="2886014"/>
              </a:xfrm>
            </p:grpSpPr>
            <p:pic>
              <p:nvPicPr>
                <p:cNvPr id="53" name="Εικόνα 52"/>
                <p:cNvPicPr>
                  <a:picLocks noChangeAspect="1"/>
                </p:cNvPicPr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3191" t="11386" r="28670" b="54262"/>
                <a:stretch/>
              </p:blipFill>
              <p:spPr>
                <a:xfrm>
                  <a:off x="1202523" y="1452308"/>
                  <a:ext cx="9408327" cy="2668091"/>
                </a:xfrm>
                <a:prstGeom prst="rect">
                  <a:avLst/>
                </a:prstGeom>
              </p:spPr>
            </p:pic>
            <p:sp>
              <p:nvSpPr>
                <p:cNvPr id="54" name="Ορθογώνιο 53"/>
                <p:cNvSpPr/>
                <p:nvPr/>
              </p:nvSpPr>
              <p:spPr>
                <a:xfrm>
                  <a:off x="2667000" y="3675156"/>
                  <a:ext cx="2453640" cy="66316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5" name="Ορθογώνιο 54"/>
                <p:cNvSpPr/>
                <p:nvPr/>
              </p:nvSpPr>
              <p:spPr>
                <a:xfrm>
                  <a:off x="5334000" y="3675155"/>
                  <a:ext cx="2453640" cy="292101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6" name="Ορθογώνιο 55"/>
                <p:cNvSpPr/>
                <p:nvPr/>
              </p:nvSpPr>
              <p:spPr>
                <a:xfrm>
                  <a:off x="8153399" y="3647590"/>
                  <a:ext cx="2165779" cy="690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52" name="Ορθογώνιο 51"/>
              <p:cNvSpPr/>
              <p:nvPr/>
            </p:nvSpPr>
            <p:spPr>
              <a:xfrm>
                <a:off x="3581400" y="1484155"/>
                <a:ext cx="2453640" cy="5112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45" name="Ορθογώνιο 44"/>
            <p:cNvSpPr/>
            <p:nvPr/>
          </p:nvSpPr>
          <p:spPr>
            <a:xfrm flipV="1">
              <a:off x="4883331" y="2208094"/>
              <a:ext cx="237309" cy="3597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6" name="Ορθογώνιο 45"/>
            <p:cNvSpPr/>
            <p:nvPr/>
          </p:nvSpPr>
          <p:spPr>
            <a:xfrm flipV="1">
              <a:off x="6017626" y="2198025"/>
              <a:ext cx="229212" cy="3597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7" name="Ορθογώνιο 46"/>
            <p:cNvSpPr/>
            <p:nvPr/>
          </p:nvSpPr>
          <p:spPr>
            <a:xfrm flipV="1">
              <a:off x="7199200" y="2198025"/>
              <a:ext cx="229212" cy="3597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8" name="Ορθογώνιο 47"/>
            <p:cNvSpPr/>
            <p:nvPr/>
          </p:nvSpPr>
          <p:spPr>
            <a:xfrm flipV="1">
              <a:off x="9563577" y="2198025"/>
              <a:ext cx="457196" cy="3597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9" name="Ορθογώνιο 48"/>
            <p:cNvSpPr/>
            <p:nvPr/>
          </p:nvSpPr>
          <p:spPr>
            <a:xfrm flipV="1">
              <a:off x="8543112" y="1732624"/>
              <a:ext cx="304796" cy="152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0" name="Ορθογώνιο 49"/>
            <p:cNvSpPr/>
            <p:nvPr/>
          </p:nvSpPr>
          <p:spPr>
            <a:xfrm flipV="1">
              <a:off x="8270228" y="1678383"/>
              <a:ext cx="304796" cy="152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2712782" y="3192776"/>
            <a:ext cx="8062452" cy="1090388"/>
          </a:xfrm>
          <a:prstGeom prst="rect">
            <a:avLst/>
          </a:prstGeom>
          <a:noFill/>
          <a:ln w="57150">
            <a:solidFill>
              <a:srgbClr val="AE0686"/>
            </a:solidFill>
          </a:ln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  <p:sp>
        <p:nvSpPr>
          <p:cNvPr id="8" name="Content Placeholder 16">
            <a:extLst>
              <a:ext uri="{FF2B5EF4-FFF2-40B4-BE49-F238E27FC236}">
                <a16:creationId xmlns:a16="http://schemas.microsoft.com/office/drawing/2014/main" id="{2276EC4D-3E57-1446-A4FD-F678246BFCFA}"/>
              </a:ext>
            </a:extLst>
          </p:cNvPr>
          <p:cNvSpPr txBox="1">
            <a:spLocks/>
          </p:cNvSpPr>
          <p:nvPr/>
        </p:nvSpPr>
        <p:spPr>
          <a:xfrm>
            <a:off x="1398290" y="4358180"/>
            <a:ext cx="9740780" cy="3934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l-GR" sz="1400" dirty="0"/>
              <a:t>Η </a:t>
            </a:r>
            <a:r>
              <a:rPr lang="el-GR" sz="1400" b="1" dirty="0">
                <a:ea typeface="Calibri"/>
                <a:sym typeface="Calibri"/>
              </a:rPr>
              <a:t>«</a:t>
            </a:r>
            <a:r>
              <a:rPr lang="el-GR" sz="1400" b="1" dirty="0">
                <a:sym typeface="Calibri"/>
              </a:rPr>
              <a:t>Περιοχή συνοπτικής προβολής εγγράφων και ειδοποιήσεων</a:t>
            </a:r>
            <a:r>
              <a:rPr lang="en-US" sz="1400" b="1" dirty="0"/>
              <a:t>»</a:t>
            </a:r>
            <a:r>
              <a:rPr lang="el-GR" sz="1400" b="1" dirty="0"/>
              <a:t> </a:t>
            </a:r>
            <a:r>
              <a:rPr lang="el-GR" sz="1400" dirty="0"/>
              <a:t>περιλαμβάνεται με την μορφή συνοπτικής προβολής την λίστα των</a:t>
            </a:r>
            <a:r>
              <a:rPr lang="en-US" sz="1400" dirty="0"/>
              <a:t>:</a:t>
            </a:r>
          </a:p>
          <a:p>
            <a:r>
              <a:rPr lang="el-GR" sz="1400" b="1" dirty="0"/>
              <a:t>«Εξερχόμενων»</a:t>
            </a:r>
            <a:r>
              <a:rPr lang="el-GR" sz="1400" dirty="0"/>
              <a:t> εγγράφων </a:t>
            </a:r>
          </a:p>
          <a:p>
            <a:r>
              <a:rPr lang="el-GR" sz="1400" b="1" dirty="0"/>
              <a:t>«Εισερχόμενων» </a:t>
            </a:r>
            <a:r>
              <a:rPr lang="el-GR" sz="1400" dirty="0"/>
              <a:t>εγγράφων </a:t>
            </a:r>
          </a:p>
          <a:p>
            <a:r>
              <a:rPr lang="el-GR" sz="1400" b="1" dirty="0"/>
              <a:t>«Νέων ειδοποιήσεων»</a:t>
            </a:r>
          </a:p>
          <a:p>
            <a:pPr marL="0" indent="0">
              <a:buNone/>
            </a:pPr>
            <a:r>
              <a:rPr lang="el-GR" sz="1400" dirty="0"/>
              <a:t> 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 </a:t>
            </a:r>
            <a:endParaRPr lang="el-GR" sz="1400" dirty="0"/>
          </a:p>
        </p:txBody>
      </p:sp>
      <p:sp>
        <p:nvSpPr>
          <p:cNvPr id="22" name="Content Placeholder 16">
            <a:extLst>
              <a:ext uri="{FF2B5EF4-FFF2-40B4-BE49-F238E27FC236}">
                <a16:creationId xmlns:a16="http://schemas.microsoft.com/office/drawing/2014/main" id="{0F4332DD-A0C7-A546-874C-C6B3E52F264F}"/>
              </a:ext>
            </a:extLst>
          </p:cNvPr>
          <p:cNvSpPr txBox="1">
            <a:spLocks/>
          </p:cNvSpPr>
          <p:nvPr/>
        </p:nvSpPr>
        <p:spPr>
          <a:xfrm>
            <a:off x="1979380" y="5983368"/>
            <a:ext cx="9063452" cy="13498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lnSpc>
                <a:spcPct val="115000"/>
              </a:lnSpc>
              <a:spcBef>
                <a:spcPts val="600"/>
              </a:spcBef>
            </a:pPr>
            <a:r>
              <a:rPr lang="el-GR" sz="1200" b="1" dirty="0"/>
              <a:t>Να θυμόμαστε:</a:t>
            </a:r>
          </a:p>
          <a:p>
            <a:pPr indent="-228600">
              <a:lnSpc>
                <a:spcPct val="115000"/>
              </a:lnSpc>
              <a:spcBef>
                <a:spcPts val="600"/>
              </a:spcBef>
            </a:pPr>
            <a:r>
              <a:rPr lang="el-GR" sz="1200" dirty="0">
                <a:highlight>
                  <a:srgbClr val="FFFFFF"/>
                </a:highlight>
                <a:sym typeface="Calibri"/>
              </a:rPr>
              <a:t>Η διεκπεραίωση μιας εργασίας που έχει επιλεχθεί (πχ. δημιουργία νέου εγγράφου, προβολή ειδοποιήσεων ή αποδεικτικών κτλ.) φαίνονται από το χώρο </a:t>
            </a:r>
            <a:r>
              <a:rPr lang="el-GR" sz="1200" b="1" dirty="0">
                <a:highlight>
                  <a:srgbClr val="FFFFFF"/>
                </a:highlight>
                <a:sym typeface="Calibri"/>
              </a:rPr>
              <a:t>της</a:t>
            </a:r>
            <a:r>
              <a:rPr lang="el-GR" sz="1200" b="1" dirty="0"/>
              <a:t> γραμμή εργαλείων </a:t>
            </a:r>
            <a:r>
              <a:rPr lang="el-GR" sz="1200" dirty="0"/>
              <a:t>και </a:t>
            </a:r>
            <a:r>
              <a:rPr lang="el-GR" sz="1200" b="1" dirty="0"/>
              <a:t>από την π</a:t>
            </a:r>
            <a:r>
              <a:rPr lang="el-GR" sz="1200" b="1" dirty="0">
                <a:highlight>
                  <a:srgbClr val="FFFFFF"/>
                </a:highlight>
                <a:sym typeface="Calibri"/>
              </a:rPr>
              <a:t>εριοχή συνοπτικής προβολής εγγράφων και ειδοποιήσεων.</a:t>
            </a:r>
            <a:endParaRPr lang="el-GR" sz="1200" dirty="0">
              <a:highlight>
                <a:srgbClr val="FFFFFF"/>
              </a:highlight>
              <a:sym typeface="Calibri"/>
            </a:endParaRPr>
          </a:p>
          <a:p>
            <a:pPr indent="-228600">
              <a:lnSpc>
                <a:spcPct val="115000"/>
              </a:lnSpc>
              <a:spcBef>
                <a:spcPts val="600"/>
              </a:spcBef>
            </a:pPr>
            <a:endParaRPr lang="en-US" sz="1200" b="1" dirty="0"/>
          </a:p>
        </p:txBody>
      </p:sp>
      <p:pic>
        <p:nvPicPr>
          <p:cNvPr id="23" name="Picture 34">
            <a:extLst>
              <a:ext uri="{FF2B5EF4-FFF2-40B4-BE49-F238E27FC236}">
                <a16:creationId xmlns:a16="http://schemas.microsoft.com/office/drawing/2014/main" id="{4371043F-1325-B245-A5F7-C9633838FE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961" t="56875" r="81500" b="2708"/>
          <a:stretch/>
        </p:blipFill>
        <p:spPr>
          <a:xfrm>
            <a:off x="1216700" y="5696042"/>
            <a:ext cx="640971" cy="141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5348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239</Words>
  <Application>Microsoft Office PowerPoint</Application>
  <PresentationFormat>Ευρεία οθόνη</PresentationFormat>
  <Paragraphs>41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Θέμα του Office</vt:lpstr>
      <vt:lpstr>Κεντρική οθόνη εφαρμογής</vt:lpstr>
      <vt:lpstr>Κεντρική οθόνη εφαρμογής</vt:lpstr>
      <vt:lpstr>Κεντρική οθόνη εφαρμογής</vt:lpstr>
      <vt:lpstr>Κεντρική οθόνη εφαρμογής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Κεντρική οθόνη εφαρμογής</dc:title>
  <dc:creator>Prokopis Gatsoris</dc:creator>
  <cp:lastModifiedBy>Prokopis Gatsoris</cp:lastModifiedBy>
  <cp:revision>1</cp:revision>
  <dcterms:created xsi:type="dcterms:W3CDTF">2021-05-20T18:19:40Z</dcterms:created>
  <dcterms:modified xsi:type="dcterms:W3CDTF">2021-05-20T18:19:50Z</dcterms:modified>
</cp:coreProperties>
</file>