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notesMasterIdLst>
    <p:notesMasterId r:id="rId10"/>
  </p:notesMasterIdLst>
  <p:sldIdLst>
    <p:sldId id="256" r:id="rId2"/>
    <p:sldId id="276" r:id="rId3"/>
    <p:sldId id="271" r:id="rId4"/>
    <p:sldId id="272" r:id="rId5"/>
    <p:sldId id="270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3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voultsidis\Documents\&#928;&#929;&#927;&#915;&#929;&#913;&#924;&#924;&#913;&#932;&#913;%20&#917;&#926;%20&#913;&#928;&#927;&#931;&#932;&#913;&#931;&#917;&#937;&#93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voultsidis\Documents\&#913;&#926;%20WEB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99737532808393E-2"/>
          <c:y val="0.11342592592592593"/>
          <c:w val="0.60539916885389322"/>
          <c:h val="0.86111111111111116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8.892891513560805E-2"/>
                  <c:y val="-3.4132764654418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483377077865272E-2"/>
                  <c:y val="4.1183654126567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813429571303586E-2"/>
                  <c:y val="-2.8310731991834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Φύλλο2!$A$27:$A$30</c:f>
              <c:strCache>
                <c:ptCount val="4"/>
                <c:pt idx="0">
                  <c:v>ΠΟΣΟΣΤΙΑΙΑ ΚΑΤΑΝΟΜΗ ΠΡΟΓΡΑΜΜΑΤΩΝ</c:v>
                </c:pt>
                <c:pt idx="1">
                  <c:v>ΔΙΑ ΖΩΣΗΣ</c:v>
                </c:pt>
                <c:pt idx="2">
                  <c:v>ΑΣΥΓΧΡΟΝΑ ΕΞ ΑΠΟΣΤΑΣΕΩΣ - ΜΙΚΤΑ</c:v>
                </c:pt>
                <c:pt idx="3">
                  <c:v>ΣΥΓΧΡΟΝΑ ΜΕ ΤΗΛΕΚΠΑΙΔΕΥΣΗ</c:v>
                </c:pt>
              </c:strCache>
            </c:strRef>
          </c:cat>
          <c:val>
            <c:numRef>
              <c:f>Φύλλο2!$B$27:$B$30</c:f>
              <c:numCache>
                <c:formatCode>0%</c:formatCode>
                <c:ptCount val="4"/>
                <c:pt idx="1">
                  <c:v>0.93248837653652639</c:v>
                </c:pt>
                <c:pt idx="2">
                  <c:v>1.1209477103369211E-2</c:v>
                </c:pt>
                <c:pt idx="3">
                  <c:v>5.6302146360104451E-2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395234237694426"/>
          <c:y val="0.20051901371738748"/>
          <c:w val="0.35287080814380134"/>
          <c:h val="0.41339839181935023"/>
        </c:manualLayout>
      </c:layout>
      <c:overlay val="0"/>
      <c:txPr>
        <a:bodyPr/>
        <a:lstStyle/>
        <a:p>
          <a:pPr>
            <a:defRPr sz="1600"/>
          </a:pPr>
          <a:endParaRPr lang="el-G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Φύλλο3!$C$10:$C$13</c:f>
              <c:strCache>
                <c:ptCount val="4"/>
                <c:pt idx="0">
                  <c:v>ΤΕΧΝΙΚΕΣ ΜΕ webex</c:v>
                </c:pt>
                <c:pt idx="1">
                  <c:v>ΤΕΧΝΙΚΕΣ ΔΙΑ ΖΩΣΗΣ</c:v>
                </c:pt>
                <c:pt idx="2">
                  <c:v>ΣΥΝΟΛΙΚΗ ΑΞΙΟΛΟΓΗΣΗ ΜΕ webex</c:v>
                </c:pt>
                <c:pt idx="3">
                  <c:v>ΣΥΝΟΛΙΚΗ ΑΞΙΟΛΟΓΗΣΗ ΔΙΑ ΖΩΣΗΣ</c:v>
                </c:pt>
              </c:strCache>
            </c:strRef>
          </c:cat>
          <c:val>
            <c:numRef>
              <c:f>Φύλλο3!$D$10:$D$13</c:f>
              <c:numCache>
                <c:formatCode>General</c:formatCode>
                <c:ptCount val="4"/>
                <c:pt idx="0">
                  <c:v>92.42</c:v>
                </c:pt>
                <c:pt idx="1">
                  <c:v>91.17</c:v>
                </c:pt>
                <c:pt idx="2">
                  <c:v>93.32</c:v>
                </c:pt>
                <c:pt idx="3">
                  <c:v>92.03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989504"/>
        <c:axId val="49991040"/>
        <c:axId val="0"/>
      </c:bar3DChart>
      <c:catAx>
        <c:axId val="49989504"/>
        <c:scaling>
          <c:orientation val="minMax"/>
        </c:scaling>
        <c:delete val="0"/>
        <c:axPos val="b"/>
        <c:majorTickMark val="out"/>
        <c:minorTickMark val="none"/>
        <c:tickLblPos val="nextTo"/>
        <c:crossAx val="49991040"/>
        <c:crosses val="autoZero"/>
        <c:auto val="1"/>
        <c:lblAlgn val="ctr"/>
        <c:lblOffset val="100"/>
        <c:noMultiLvlLbl val="0"/>
      </c:catAx>
      <c:valAx>
        <c:axId val="4999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98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F5FC9-63D2-4FD0-8A28-15038E1A95BA}" type="datetimeFigureOut">
              <a:rPr lang="el-GR" smtClean="0"/>
              <a:t>27/5/2021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8334A-4C59-4934-865C-E8A11CB423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18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7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5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5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48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48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26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97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55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3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4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9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2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6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6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4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1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1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8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4800" dirty="0"/>
              <a:t>Ο ρόλος της </a:t>
            </a:r>
            <a:r>
              <a:rPr lang="el-GR" sz="4800" dirty="0" err="1" smtClean="0"/>
              <a:t>δικτυοκεντρικής</a:t>
            </a:r>
            <a:r>
              <a:rPr lang="el-GR" sz="4800" dirty="0" smtClean="0"/>
              <a:t>             </a:t>
            </a:r>
            <a:r>
              <a:rPr lang="el-GR" sz="4800" dirty="0"/>
              <a:t>εξ αποστάσεως εκπαίδευσης στο επιμορφωτικό έργο του ΙΝΕΠ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ΠΑΝΤΕΛΗΣ ΒΟΥΛΤΣΙΔΗΣ</a:t>
            </a:r>
          </a:p>
          <a:p>
            <a:r>
              <a:rPr lang="el-GR" dirty="0" smtClean="0"/>
              <a:t>ΣΥΜΒΟΥΛΟΣ ΕΠΙΣΤΗΜΟΝΙΚΟΥ ΕΡΓΟΥ ΙΝ.ΕΠ/ΕΚΔΔΑ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59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ΙΝΣΤΙΤΟΥΤΟ ΕΠΙΜΟΡΦΩΣΗΣ (ΙΝ.ΕΠ)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Ινστιτούτο Επιμόρφωσης (ΙΝ.ΕΠ.) </a:t>
            </a:r>
            <a:r>
              <a:rPr lang="el-GR" dirty="0" smtClean="0"/>
              <a:t>αποτελεί εκπαιδευτική δομή του </a:t>
            </a:r>
            <a:r>
              <a:rPr lang="el-GR" dirty="0"/>
              <a:t>Εθνικού Κέντρου Δημόσιας Διοίκησης και Αυτοδιοίκησης (Ε.Κ.Δ.Δ.Α</a:t>
            </a:r>
            <a:r>
              <a:rPr lang="el-GR" dirty="0" smtClean="0"/>
              <a:t>.)</a:t>
            </a:r>
          </a:p>
          <a:p>
            <a:r>
              <a:rPr lang="el-GR" dirty="0"/>
              <a:t>Σ</a:t>
            </a:r>
            <a:r>
              <a:rPr lang="el-GR" dirty="0" smtClean="0"/>
              <a:t>χεδιάζει </a:t>
            </a:r>
            <a:r>
              <a:rPr lang="el-GR" dirty="0"/>
              <a:t>και υλοποιεί ένα ολοκληρωμένο πρόγραμμα εκπαίδευσης των στελεχών του δημοσίου, με απώτερο στόχο την βελτίωση της αποτελεσματικότητας και της ποιότητας στην Δημόσια Διοίκηση και την Τοπική Αυτοδιοίκηση.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971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ΕΠΙΜΟΡΦΩΣΗ ΣΤΟ ΙΝ.ΕΠ ΤΗΝ ΤΕΛΕΥΤΑΙΑ ΔΕΚΑΕΤΙΑ 2010-2020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89805"/>
              </p:ext>
            </p:extLst>
          </p:nvPr>
        </p:nvGraphicFramePr>
        <p:xfrm>
          <a:off x="2397212" y="2718485"/>
          <a:ext cx="7401696" cy="3299255"/>
        </p:xfrm>
        <a:graphic>
          <a:graphicData uri="http://schemas.openxmlformats.org/drawingml/2006/table">
            <a:tbl>
              <a:tblPr/>
              <a:tblGrid>
                <a:gridCol w="3688387"/>
                <a:gridCol w="1754475"/>
                <a:gridCol w="1958834"/>
              </a:tblGrid>
              <a:tr h="14139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ΜΟΡΦΕΣ ΕΚΠΑΙΔΕΥΣΗΣ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ΑΡΙΘΜΟΣ ΠΡΟΓΡΑΜΜΑΤΩΝ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ΑΡΙΘΜΟΣ ΕΚΠΑΙΔΕΥΟΜΕΝΩΝ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2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ΔΙΑ ΖΩΣΗΣ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327642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2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ΑΣΥΓΧΡΟΝΑ ΕΞ ΑΠΟΣΤΑΣΕΩΣ - ΜΙΚΤΑ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2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ΣΥΓΧΡΟΝΑ ΜΕ ΤΗΛΕΚΠΑΙΔΕΥΣΗ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884*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22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ΣΥΝΟΛΟ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88443" y="6418763"/>
            <a:ext cx="5399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 Αφορά </a:t>
            </a:r>
            <a:r>
              <a:rPr lang="el-GR" sz="1400" dirty="0"/>
              <a:t>προγράμματα </a:t>
            </a:r>
            <a:r>
              <a:rPr lang="el-GR" sz="1400" dirty="0" smtClean="0"/>
              <a:t>από </a:t>
            </a:r>
            <a:r>
              <a:rPr lang="el-GR" sz="1400" dirty="0"/>
              <a:t>01/04/2020 </a:t>
            </a:r>
            <a:r>
              <a:rPr lang="el-GR" sz="1400" dirty="0" smtClean="0"/>
              <a:t>έως </a:t>
            </a:r>
            <a:r>
              <a:rPr lang="el-GR" sz="1400" dirty="0"/>
              <a:t>31/12/2020 </a:t>
            </a:r>
          </a:p>
        </p:txBody>
      </p:sp>
    </p:spTree>
    <p:extLst>
      <p:ext uri="{BB962C8B-B14F-4D97-AF65-F5344CB8AC3E}">
        <p14:creationId xmlns:p14="http://schemas.microsoft.com/office/powerpoint/2010/main" val="326675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ΠΟΣΟΣΤΙΑΙΑ ΚΑΤΑΝΟΜΗ ΠΡΟΓΡΑΜΜΑΤΩΝ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227940"/>
              </p:ext>
            </p:extLst>
          </p:nvPr>
        </p:nvGraphicFramePr>
        <p:xfrm>
          <a:off x="1546097" y="2222156"/>
          <a:ext cx="10018712" cy="3832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125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ΤΙΤΛΟΙ ΑΣΥΓΧΡΟΝΩΝ ΕΞ ΑΠΟΣΤΑΣΕΩΣ ΠΡΟΓΡΑΜΜΑΤΩΝ ΙΝΕΠ 2010-2020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33737" y="2273643"/>
            <a:ext cx="10018713" cy="3991232"/>
          </a:xfrm>
        </p:spPr>
        <p:txBody>
          <a:bodyPr>
            <a:normAutofit fontScale="62500" lnSpcReduction="20000"/>
          </a:bodyPr>
          <a:lstStyle/>
          <a:p>
            <a:endParaRPr lang="el-GR" dirty="0" smtClean="0"/>
          </a:p>
          <a:p>
            <a:r>
              <a:rPr lang="el-GR" dirty="0" smtClean="0"/>
              <a:t>ΕΞ </a:t>
            </a:r>
            <a:r>
              <a:rPr lang="el-GR" dirty="0"/>
              <a:t>ΑΠΟΣΤΑΣΕΩΣ ΕΚΠΑΙΔΕΥΣΗ ΠΡΟΙΣΤΑΜΕΝΩΝ ΓΕΝΙΚΩΝ ΔΙΕΥΘΥΝΣΕΩΝ</a:t>
            </a:r>
          </a:p>
          <a:p>
            <a:r>
              <a:rPr lang="el-GR" dirty="0"/>
              <a:t>ΕΞ ΑΠΟΣΤΑΣΕΩΣ ΕΚΠΑΙΔΕΥΣΗ ΠΡΟΙΣΤΑΜΕΝΩΝ ΔΙΕΥΘΥΝΣΕΩΝ</a:t>
            </a:r>
          </a:p>
          <a:p>
            <a:r>
              <a:rPr lang="el-GR" dirty="0"/>
              <a:t>ΕΞ ΑΠΟΣΤΑΣΕΩΣ ΕΚΠΑΙΔΕΥΣΗ ΠΡΟΪΣΤΑΜΕΝΩΝ ΔΙΕΥΘΥΝΣΕΩΝ</a:t>
            </a:r>
          </a:p>
          <a:p>
            <a:r>
              <a:rPr lang="el-GR" dirty="0"/>
              <a:t>ΕΞ ΑΠΟΣΤΑΣΕΩΣ ΕΚΠΑΙΔΕΥΣΗ ΠΡΟΪΣΤΑΜΕΝΩΝ </a:t>
            </a:r>
            <a:r>
              <a:rPr lang="el-GR" dirty="0" smtClean="0"/>
              <a:t>ΤΜΗΜΑΤΩΝ</a:t>
            </a:r>
          </a:p>
          <a:p>
            <a:r>
              <a:rPr lang="el-GR" dirty="0"/>
              <a:t>ΕΞ ΑΠΟΣΤΑΣΕΩΣ ΕΚΠΑΙΔΕΥΣΗ ΣΤΗΝ ΗΓΕΣΙΑ ΚΑΙ ΔΙΟΙΚΗΣΗ ΣΤΗΝ </a:t>
            </a:r>
            <a:r>
              <a:rPr lang="el-GR" dirty="0" smtClean="0"/>
              <a:t>ΕΚΠΑΙΔΕΥΣΗ</a:t>
            </a:r>
            <a:endParaRPr lang="el-GR" dirty="0"/>
          </a:p>
          <a:p>
            <a:r>
              <a:rPr lang="el-GR" dirty="0"/>
              <a:t>ΕΞ ΑΠΟΣΤΑΣΕΩΣ ΕΚΠΑΙΔΕΥΣΗ ΣΤΑ ΓΕΩΓΡΑΦΙΚΑ ΣΥΣΤΗΜΑΤΑ ΠΛΗΡΟΦΟΡΙΩΝ</a:t>
            </a:r>
          </a:p>
          <a:p>
            <a:r>
              <a:rPr lang="el-GR" dirty="0"/>
              <a:t>ΕΞ ΑΠΟΣΤΑΣΕΩΣ ΕΚΠΑΙΔΕΥΣΗ ΣΤΗ ΓΛΩΣΣΑ PYTHON</a:t>
            </a:r>
          </a:p>
          <a:p>
            <a:r>
              <a:rPr lang="el-GR" dirty="0"/>
              <a:t>ΕΞ ΑΠΟΣΤΑΣΕΩΣ ΕΚΠΑΙΔΕΥΣΗ ΣΤΗΝ ΕΚΔΟΣΗ ΗΛΕΚΤΡΟΝΙΚΟΥ ΕΓΓΡΑΦΟΥ ΜΕ ΤΗ ΧΡΗΣΗ ΨΗΦΙΑΚΩΝ ΥΠΟΓΡΑΦΩΝ</a:t>
            </a:r>
          </a:p>
          <a:p>
            <a:r>
              <a:rPr lang="el-GR" dirty="0" smtClean="0"/>
              <a:t>ΕΞ </a:t>
            </a:r>
            <a:r>
              <a:rPr lang="el-GR" dirty="0"/>
              <a:t>ΑΠΟΣΤΑΣΕΩΣ ΕΚΠΑΙΔΕΥΣΗ ΣΤΗΝ ΗΛΕΚΤΡΟΝΙΚΗ ΔΙΑΚΥΒΕΡΝΗΣΗ</a:t>
            </a:r>
          </a:p>
          <a:p>
            <a:r>
              <a:rPr lang="el-GR" dirty="0"/>
              <a:t>ΕΞ ΑΠΟΣΤΑΣΕΩΣ ΕΚΠΑΙΔΕΥΣΗ ΤΩΝ ΥΠΑΛΛΗΛΩΝ ΤΩΝ ΚΕΠ ΣΕ ΘΕΜΑΤΑ ΨΗΦΙΑΚΩΝ ΥΠΟΓΡΑΦΩΝ</a:t>
            </a:r>
          </a:p>
          <a:p>
            <a:r>
              <a:rPr lang="el-GR" dirty="0"/>
              <a:t>ΜΕΘΟΔΟΛΟΓΙΑ ΚΑΙ ΕΡΓΑΛΕΙΑ ΣΥΝΘΕΣΗΣ ΠΑΡΟΥΣΙΑΣΕΩΝ ΜΕΣΩ ΤΗΛΕΚΠΑΙΔΕΥΣΗΣ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826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ΑΞΙΟΛΟΓΗΣΗ ΠΡΟΓΡΑΜΜΑΤΩΝ ΠΟΥ ΥΛΟΠΟΙΗΘΗΚΑΝ ΜΕ ΣΥΓΧΡΟΝΗ ΤΗΛΕΚΠΑΙΔΕΥΣΗ</a:t>
            </a:r>
            <a:endParaRPr 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620502"/>
              </p:ext>
            </p:extLst>
          </p:nvPr>
        </p:nvGraphicFramePr>
        <p:xfrm>
          <a:off x="2261287" y="2347784"/>
          <a:ext cx="8711513" cy="3917092"/>
        </p:xfrm>
        <a:graphic>
          <a:graphicData uri="http://schemas.openxmlformats.org/drawingml/2006/table">
            <a:tbl>
              <a:tblPr/>
              <a:tblGrid>
                <a:gridCol w="3685640"/>
                <a:gridCol w="3299035"/>
                <a:gridCol w="1726838"/>
              </a:tblGrid>
              <a:tr h="30131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ΑΞΙΟΛΟΓΗΣΗ ΑΠΟ ΕΚΠΑΙΔΕΥΟΜΕΝΟΥΣ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0262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ΠΕΡΙΟΔΟΣ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ΜΟΡΦΗ ΑΞΙΟΛΟΓΗΣΗΣ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ΒΑΘΜΟΣ ΣΤΑ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2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01/04/2020  έως 30/03/2021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ΤΕΧΝΙΚΕΣ ΜΕ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2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01/04/2019 έως 31/03/2020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ΤΕΧΝΙΚΕΣ ΔΙΑ ΖΩΣΗΣ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945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01/04/2020  έως 30/03/2021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ΣΥΝΟΛΙΚΗ ΑΞΙΟΛΟΓΗΣΗ ΜΕ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945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01/04/2019 έως 31/03/2020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ΣΥΝΟΛΙΚΗ ΑΞΙΟΛΟΓΗΣΗ ΔΙΑ ΖΩΣΗΣ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83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ΑΞΙΟΛΟΓΗΣΗ ΠΡΟΓΡΑΜΜΑΤΩΝ ΠΟΥ ΥΛΟΠΟΙΗΘΗΚΑΝ ΜΕ ΣΥΓΧΡΟΝΗ ΤΗΛΕΚΠΑΙΔΕΥΣΗ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629306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75686" y="5844746"/>
            <a:ext cx="8884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Παρατηρείται μεγαλύτερη αξιολόγηση κατά 1,35%  στις Τεχνικές Διδασκαλίας και κατά 1,40% στη Συνολική αξιολόγηση των προγραμμάτων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725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ΡΟΛΟΣ ΤΗΣ ΕΞ ΑΠΟΣΤΑΣΕΩΣ ΕΚΠΑΙΔΕΥΣΗΣ ΚΑΙ ΤΟ ΜΕΛΛΟΝ ΕΠΙΜΟΡΦΩΣΗΣ ΣΤΟ ΙΝ.ΕΠ.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Τηλεκπαίδευση ήρθε για να μείνει.</a:t>
            </a:r>
          </a:p>
          <a:p>
            <a:r>
              <a:rPr lang="el-GR" dirty="0" smtClean="0"/>
              <a:t>Η προσέγγιση του μεικτού μοντέλου επιμόρφωσης στα προγράμματα επιμόρφωσης του ΙΝ.ΕΠ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547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αράλλαξη">
  <a:themeElements>
    <a:clrScheme name="Παράλλαξη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Παράλλαξη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αράλλαξη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Παράλλαξη</Template>
  <TotalTime>533</TotalTime>
  <Words>310</Words>
  <Application>Microsoft Office PowerPoint</Application>
  <PresentationFormat>Προσαρμογή</PresentationFormat>
  <Paragraphs>62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Παράλλαξη</vt:lpstr>
      <vt:lpstr>Ο ρόλος της δικτυοκεντρικής             εξ αποστάσεως εκπαίδευσης στο επιμορφωτικό έργο του ΙΝΕΠ </vt:lpstr>
      <vt:lpstr>ΙΝΣΤΙΤΟΥΤΟ ΕΠΙΜΟΡΦΩΣΗΣ (ΙΝ.ΕΠ)</vt:lpstr>
      <vt:lpstr>Η ΕΠΙΜΟΡΦΩΣΗ ΣΤΟ ΙΝ.ΕΠ ΤΗΝ ΤΕΛΕΥΤΑΙΑ ΔΕΚΑΕΤΙΑ 2010-2020</vt:lpstr>
      <vt:lpstr>ΠΟΣΟΣΤΙΑΙΑ ΚΑΤΑΝΟΜΗ ΠΡΟΓΡΑΜΜΑΤΩΝ </vt:lpstr>
      <vt:lpstr>ΤΙΤΛΟΙ ΑΣΥΓΧΡΟΝΩΝ ΕΞ ΑΠΟΣΤΑΣΕΩΣ ΠΡΟΓΡΑΜΜΑΤΩΝ ΙΝΕΠ 2010-2020</vt:lpstr>
      <vt:lpstr>ΑΞΙΟΛΟΓΗΣΗ ΠΡΟΓΡΑΜΜΑΤΩΝ ΠΟΥ ΥΛΟΠΟΙΗΘΗΚΑΝ ΜΕ ΣΥΓΧΡΟΝΗ ΤΗΛΕΚΠΑΙΔΕΥΣΗ</vt:lpstr>
      <vt:lpstr>ΑΞΙΟΛΟΓΗΣΗ ΠΡΟΓΡΑΜΜΑΤΩΝ ΠΟΥ ΥΛΟΠΟΙΗΘΗΚΑΝ ΜΕ ΣΥΓΧΡΟΝΗ ΤΗΛΕΚΠΑΙΔΕΥΣΗ</vt:lpstr>
      <vt:lpstr>Ο ΡΟΛΟΣ ΤΗΣ ΕΞ ΑΠΟΣΤΑΣΕΩΣ ΕΚΠΑΙΔΕΥΣΗΣ ΚΑΙ ΤΟ ΜΕΛΛΟΝ ΕΠΙΜΟΡΦΩΣΗΣ ΣΤΟ ΙΝ.ΕΠ.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ΕΚΠΑΙΔΕΥΤΙΚΗ ΤΕΧΝΟΛΟΓΙΑ</dc:title>
  <dc:creator>ΠΑΝΤΕΛΗΣ ΒΟΥΛΤΣΙΔΗΣ</dc:creator>
  <cp:lastModifiedBy>Παντελής Βουλτσίδης</cp:lastModifiedBy>
  <cp:revision>21</cp:revision>
  <dcterms:created xsi:type="dcterms:W3CDTF">2021-05-17T19:53:35Z</dcterms:created>
  <dcterms:modified xsi:type="dcterms:W3CDTF">2021-05-27T07:30:18Z</dcterms:modified>
</cp:coreProperties>
</file>