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6" r:id="rId2"/>
    <p:sldId id="257" r:id="rId3"/>
    <p:sldId id="403" r:id="rId4"/>
    <p:sldId id="404" r:id="rId5"/>
    <p:sldId id="405" r:id="rId6"/>
    <p:sldId id="406" r:id="rId7"/>
    <p:sldId id="407" r:id="rId8"/>
    <p:sldId id="408" r:id="rId9"/>
    <p:sldId id="377" r:id="rId10"/>
    <p:sldId id="378" r:id="rId11"/>
    <p:sldId id="586" r:id="rId12"/>
    <p:sldId id="587" r:id="rId13"/>
    <p:sldId id="380" r:id="rId14"/>
    <p:sldId id="379" r:id="rId15"/>
    <p:sldId id="381" r:id="rId16"/>
    <p:sldId id="382" r:id="rId17"/>
    <p:sldId id="383" r:id="rId18"/>
    <p:sldId id="303" r:id="rId19"/>
    <p:sldId id="386" r:id="rId20"/>
    <p:sldId id="409" r:id="rId21"/>
    <p:sldId id="417" r:id="rId22"/>
    <p:sldId id="410" r:id="rId23"/>
    <p:sldId id="344" r:id="rId24"/>
    <p:sldId id="419" r:id="rId25"/>
    <p:sldId id="421" r:id="rId26"/>
    <p:sldId id="420" r:id="rId27"/>
    <p:sldId id="422" r:id="rId28"/>
    <p:sldId id="519" r:id="rId29"/>
    <p:sldId id="520" r:id="rId30"/>
    <p:sldId id="528" r:id="rId31"/>
    <p:sldId id="524" r:id="rId32"/>
    <p:sldId id="525" r:id="rId33"/>
    <p:sldId id="526" r:id="rId34"/>
    <p:sldId id="527" r:id="rId35"/>
    <p:sldId id="418" r:id="rId36"/>
    <p:sldId id="363" r:id="rId37"/>
    <p:sldId id="584" r:id="rId38"/>
    <p:sldId id="369" r:id="rId39"/>
    <p:sldId id="286" r:id="rId40"/>
    <p:sldId id="288" r:id="rId41"/>
  </p:sldIdLst>
  <p:sldSz cx="12192000" cy="6858000"/>
  <p:notesSz cx="6858000" cy="9144000"/>
  <p:custDataLst>
    <p:tags r:id="rId43"/>
  </p:custData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rasyvoulos Tsiatsos" initials="TT" lastIdx="1" clrIdx="0">
    <p:extLst>
      <p:ext uri="{19B8F6BF-5375-455C-9EA6-DF929625EA0E}">
        <p15:presenceInfo xmlns:p15="http://schemas.microsoft.com/office/powerpoint/2012/main" userId="Thrasyvoulos Tsiatso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772" autoAdjust="0"/>
  </p:normalViewPr>
  <p:slideViewPr>
    <p:cSldViewPr>
      <p:cViewPr varScale="1">
        <p:scale>
          <a:sx n="84" d="100"/>
          <a:sy n="84" d="100"/>
        </p:scale>
        <p:origin x="1596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3822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654F1F-3408-4B7A-89A2-395429F6677D}" type="doc">
      <dgm:prSet loTypeId="urn:microsoft.com/office/officeart/2016/7/layout/BasicLinearProcessNumbered" loCatId="process" qsTypeId="urn:microsoft.com/office/officeart/2005/8/quickstyle/simple5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69AED74A-B02F-4D94-A2AE-2F6E901D6D3E}">
      <dgm:prSet/>
      <dgm:spPr/>
      <dgm:t>
        <a:bodyPr/>
        <a:lstStyle/>
        <a:p>
          <a:r>
            <a:rPr lang="el-GR" b="1"/>
            <a:t>Ερευνητική, ακαδημαϊκή και μαθησιακή διάσταση</a:t>
          </a:r>
          <a:r>
            <a:rPr lang="el-GR"/>
            <a:t>: Αφορά τον καθηγητή και τον μαθητή.</a:t>
          </a:r>
          <a:endParaRPr lang="en-US"/>
        </a:p>
      </dgm:t>
    </dgm:pt>
    <dgm:pt modelId="{4BB7DBE7-2D1F-4EE0-A7AB-15A7E53C0839}" type="parTrans" cxnId="{91A89395-7DA2-4DF7-B6DA-B111A97138C6}">
      <dgm:prSet/>
      <dgm:spPr/>
      <dgm:t>
        <a:bodyPr/>
        <a:lstStyle/>
        <a:p>
          <a:endParaRPr lang="en-US"/>
        </a:p>
      </dgm:t>
    </dgm:pt>
    <dgm:pt modelId="{CCE2A91B-37A4-4615-99B0-5D856B41B5F0}" type="sibTrans" cxnId="{91A89395-7DA2-4DF7-B6DA-B111A97138C6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EF145278-735C-4605-9F4E-181B3BA8C814}">
      <dgm:prSet/>
      <dgm:spPr/>
      <dgm:t>
        <a:bodyPr/>
        <a:lstStyle/>
        <a:p>
          <a:r>
            <a:rPr lang="el-GR" b="1"/>
            <a:t>Τεχνολογική διάσταση</a:t>
          </a:r>
          <a:r>
            <a:rPr lang="el-GR"/>
            <a:t>: Αφορά την ομάδα ανάπτυξης αλλά και τους (τεχνικούς) διαχειριστές.</a:t>
          </a:r>
          <a:endParaRPr lang="en-US"/>
        </a:p>
      </dgm:t>
    </dgm:pt>
    <dgm:pt modelId="{1D2A8E55-D00A-4173-8D12-B1DF27AE6FF7}" type="parTrans" cxnId="{2682AEC6-7CF1-48AA-91C2-951202260141}">
      <dgm:prSet/>
      <dgm:spPr/>
      <dgm:t>
        <a:bodyPr/>
        <a:lstStyle/>
        <a:p>
          <a:endParaRPr lang="en-US"/>
        </a:p>
      </dgm:t>
    </dgm:pt>
    <dgm:pt modelId="{C610396D-1774-4B86-86B5-A14141A2F3C4}" type="sibTrans" cxnId="{2682AEC6-7CF1-48AA-91C2-951202260141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69BCC424-46DD-4FA6-B664-20922B32611D}">
      <dgm:prSet/>
      <dgm:spPr/>
      <dgm:t>
        <a:bodyPr/>
        <a:lstStyle/>
        <a:p>
          <a:r>
            <a:rPr lang="el-GR" b="1"/>
            <a:t>Ιδρυματική διάσταση</a:t>
          </a:r>
          <a:r>
            <a:rPr lang="el-GR"/>
            <a:t>: Αφορά τον οργανισμό και τους (διοικητικούς) διαχειριστές.</a:t>
          </a:r>
          <a:endParaRPr lang="en-US"/>
        </a:p>
      </dgm:t>
    </dgm:pt>
    <dgm:pt modelId="{00A9E25F-CE41-4E65-BEAC-202D3236F48F}" type="parTrans" cxnId="{71935DF8-9B10-46A8-BC67-E91224CEECB5}">
      <dgm:prSet/>
      <dgm:spPr/>
      <dgm:t>
        <a:bodyPr/>
        <a:lstStyle/>
        <a:p>
          <a:endParaRPr lang="en-US"/>
        </a:p>
      </dgm:t>
    </dgm:pt>
    <dgm:pt modelId="{8D124467-E025-4E12-88E9-D55B66F492AB}" type="sibTrans" cxnId="{71935DF8-9B10-46A8-BC67-E91224CEECB5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8915154B-CF56-45A0-B1E0-63C5D0089160}" type="pres">
      <dgm:prSet presAssocID="{2B654F1F-3408-4B7A-89A2-395429F6677D}" presName="Name0" presStyleCnt="0">
        <dgm:presLayoutVars>
          <dgm:animLvl val="lvl"/>
          <dgm:resizeHandles val="exact"/>
        </dgm:presLayoutVars>
      </dgm:prSet>
      <dgm:spPr/>
    </dgm:pt>
    <dgm:pt modelId="{372E4B75-7560-439F-A5A7-6EDC5C145D42}" type="pres">
      <dgm:prSet presAssocID="{69AED74A-B02F-4D94-A2AE-2F6E901D6D3E}" presName="compositeNode" presStyleCnt="0">
        <dgm:presLayoutVars>
          <dgm:bulletEnabled val="1"/>
        </dgm:presLayoutVars>
      </dgm:prSet>
      <dgm:spPr/>
    </dgm:pt>
    <dgm:pt modelId="{6A95F0BE-0143-486D-9B36-BDB77FFC733B}" type="pres">
      <dgm:prSet presAssocID="{69AED74A-B02F-4D94-A2AE-2F6E901D6D3E}" presName="bgRect" presStyleLbl="bgAccFollowNode1" presStyleIdx="0" presStyleCnt="3"/>
      <dgm:spPr/>
    </dgm:pt>
    <dgm:pt modelId="{C0828FE9-9774-4559-A7F2-CEA825090173}" type="pres">
      <dgm:prSet presAssocID="{CCE2A91B-37A4-4615-99B0-5D856B41B5F0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C5753822-FD2E-4483-BA48-11D8603D6DDD}" type="pres">
      <dgm:prSet presAssocID="{69AED74A-B02F-4D94-A2AE-2F6E901D6D3E}" presName="bottomLine" presStyleLbl="alignNode1" presStyleIdx="1" presStyleCnt="6">
        <dgm:presLayoutVars/>
      </dgm:prSet>
      <dgm:spPr/>
    </dgm:pt>
    <dgm:pt modelId="{3F04170C-771A-4FC2-9039-374995448B00}" type="pres">
      <dgm:prSet presAssocID="{69AED74A-B02F-4D94-A2AE-2F6E901D6D3E}" presName="nodeText" presStyleLbl="bgAccFollowNode1" presStyleIdx="0" presStyleCnt="3">
        <dgm:presLayoutVars>
          <dgm:bulletEnabled val="1"/>
        </dgm:presLayoutVars>
      </dgm:prSet>
      <dgm:spPr/>
    </dgm:pt>
    <dgm:pt modelId="{1C80B94A-BBEC-4B23-8F5C-527BC4F70395}" type="pres">
      <dgm:prSet presAssocID="{CCE2A91B-37A4-4615-99B0-5D856B41B5F0}" presName="sibTrans" presStyleCnt="0"/>
      <dgm:spPr/>
    </dgm:pt>
    <dgm:pt modelId="{78A86723-1CA7-48ED-BEE3-C205269DD7B9}" type="pres">
      <dgm:prSet presAssocID="{EF145278-735C-4605-9F4E-181B3BA8C814}" presName="compositeNode" presStyleCnt="0">
        <dgm:presLayoutVars>
          <dgm:bulletEnabled val="1"/>
        </dgm:presLayoutVars>
      </dgm:prSet>
      <dgm:spPr/>
    </dgm:pt>
    <dgm:pt modelId="{3902317D-A469-4864-8F8F-38E82EEB80F1}" type="pres">
      <dgm:prSet presAssocID="{EF145278-735C-4605-9F4E-181B3BA8C814}" presName="bgRect" presStyleLbl="bgAccFollowNode1" presStyleIdx="1" presStyleCnt="3"/>
      <dgm:spPr/>
    </dgm:pt>
    <dgm:pt modelId="{B3E71E9B-85A3-4750-8232-4C57F650BED9}" type="pres">
      <dgm:prSet presAssocID="{C610396D-1774-4B86-86B5-A14141A2F3C4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D1E12E92-458F-4550-AA73-9731359DA648}" type="pres">
      <dgm:prSet presAssocID="{EF145278-735C-4605-9F4E-181B3BA8C814}" presName="bottomLine" presStyleLbl="alignNode1" presStyleIdx="3" presStyleCnt="6">
        <dgm:presLayoutVars/>
      </dgm:prSet>
      <dgm:spPr/>
    </dgm:pt>
    <dgm:pt modelId="{EC4DECF0-E1DF-4FB2-A390-8795643290DC}" type="pres">
      <dgm:prSet presAssocID="{EF145278-735C-4605-9F4E-181B3BA8C814}" presName="nodeText" presStyleLbl="bgAccFollowNode1" presStyleIdx="1" presStyleCnt="3">
        <dgm:presLayoutVars>
          <dgm:bulletEnabled val="1"/>
        </dgm:presLayoutVars>
      </dgm:prSet>
      <dgm:spPr/>
    </dgm:pt>
    <dgm:pt modelId="{704B72B6-7D2A-4236-9560-1DFD72936687}" type="pres">
      <dgm:prSet presAssocID="{C610396D-1774-4B86-86B5-A14141A2F3C4}" presName="sibTrans" presStyleCnt="0"/>
      <dgm:spPr/>
    </dgm:pt>
    <dgm:pt modelId="{8EA60416-02A3-462B-ACBA-0FAF197C37FE}" type="pres">
      <dgm:prSet presAssocID="{69BCC424-46DD-4FA6-B664-20922B32611D}" presName="compositeNode" presStyleCnt="0">
        <dgm:presLayoutVars>
          <dgm:bulletEnabled val="1"/>
        </dgm:presLayoutVars>
      </dgm:prSet>
      <dgm:spPr/>
    </dgm:pt>
    <dgm:pt modelId="{E2866273-2B49-40B4-A7A3-4DD04967DEF6}" type="pres">
      <dgm:prSet presAssocID="{69BCC424-46DD-4FA6-B664-20922B32611D}" presName="bgRect" presStyleLbl="bgAccFollowNode1" presStyleIdx="2" presStyleCnt="3"/>
      <dgm:spPr/>
    </dgm:pt>
    <dgm:pt modelId="{E12AA6E8-7EBB-4BDA-B39C-3F5A25552A0D}" type="pres">
      <dgm:prSet presAssocID="{8D124467-E025-4E12-88E9-D55B66F492AB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511F0D7E-623F-4DBE-AC96-9B5EDE197C5E}" type="pres">
      <dgm:prSet presAssocID="{69BCC424-46DD-4FA6-B664-20922B32611D}" presName="bottomLine" presStyleLbl="alignNode1" presStyleIdx="5" presStyleCnt="6">
        <dgm:presLayoutVars/>
      </dgm:prSet>
      <dgm:spPr/>
    </dgm:pt>
    <dgm:pt modelId="{682BF328-C764-4FF4-BA66-6C6CD7965DB0}" type="pres">
      <dgm:prSet presAssocID="{69BCC424-46DD-4FA6-B664-20922B32611D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56A97C02-1E26-418A-9735-8A4B61D29462}" type="presOf" srcId="{CCE2A91B-37A4-4615-99B0-5D856B41B5F0}" destId="{C0828FE9-9774-4559-A7F2-CEA825090173}" srcOrd="0" destOrd="0" presId="urn:microsoft.com/office/officeart/2016/7/layout/BasicLinearProcessNumbered"/>
    <dgm:cxn modelId="{7594BA49-5DE4-45FA-AEB9-31A815068A40}" type="presOf" srcId="{69BCC424-46DD-4FA6-B664-20922B32611D}" destId="{682BF328-C764-4FF4-BA66-6C6CD7965DB0}" srcOrd="1" destOrd="0" presId="urn:microsoft.com/office/officeart/2016/7/layout/BasicLinearProcessNumbered"/>
    <dgm:cxn modelId="{538B2A6E-A76E-45CA-BD8B-C4E8B24152D8}" type="presOf" srcId="{EF145278-735C-4605-9F4E-181B3BA8C814}" destId="{EC4DECF0-E1DF-4FB2-A390-8795643290DC}" srcOrd="1" destOrd="0" presId="urn:microsoft.com/office/officeart/2016/7/layout/BasicLinearProcessNumbered"/>
    <dgm:cxn modelId="{241F0675-7A75-43F9-AC14-708B5FC12D85}" type="presOf" srcId="{69BCC424-46DD-4FA6-B664-20922B32611D}" destId="{E2866273-2B49-40B4-A7A3-4DD04967DEF6}" srcOrd="0" destOrd="0" presId="urn:microsoft.com/office/officeart/2016/7/layout/BasicLinearProcessNumbered"/>
    <dgm:cxn modelId="{5EACF283-2E53-4290-BE52-4E072522A866}" type="presOf" srcId="{69AED74A-B02F-4D94-A2AE-2F6E901D6D3E}" destId="{6A95F0BE-0143-486D-9B36-BDB77FFC733B}" srcOrd="0" destOrd="0" presId="urn:microsoft.com/office/officeart/2016/7/layout/BasicLinearProcessNumbered"/>
    <dgm:cxn modelId="{AECD8188-92BB-42CC-92EA-E25D44B3343C}" type="presOf" srcId="{69AED74A-B02F-4D94-A2AE-2F6E901D6D3E}" destId="{3F04170C-771A-4FC2-9039-374995448B00}" srcOrd="1" destOrd="0" presId="urn:microsoft.com/office/officeart/2016/7/layout/BasicLinearProcessNumbered"/>
    <dgm:cxn modelId="{91A89395-7DA2-4DF7-B6DA-B111A97138C6}" srcId="{2B654F1F-3408-4B7A-89A2-395429F6677D}" destId="{69AED74A-B02F-4D94-A2AE-2F6E901D6D3E}" srcOrd="0" destOrd="0" parTransId="{4BB7DBE7-2D1F-4EE0-A7AB-15A7E53C0839}" sibTransId="{CCE2A91B-37A4-4615-99B0-5D856B41B5F0}"/>
    <dgm:cxn modelId="{19CE13B0-C1E3-43B9-9AE7-4B7337966D1E}" type="presOf" srcId="{2B654F1F-3408-4B7A-89A2-395429F6677D}" destId="{8915154B-CF56-45A0-B1E0-63C5D0089160}" srcOrd="0" destOrd="0" presId="urn:microsoft.com/office/officeart/2016/7/layout/BasicLinearProcessNumbered"/>
    <dgm:cxn modelId="{E0A82BBB-AE15-4283-91D3-58FAE35425FB}" type="presOf" srcId="{EF145278-735C-4605-9F4E-181B3BA8C814}" destId="{3902317D-A469-4864-8F8F-38E82EEB80F1}" srcOrd="0" destOrd="0" presId="urn:microsoft.com/office/officeart/2016/7/layout/BasicLinearProcessNumbered"/>
    <dgm:cxn modelId="{2682AEC6-7CF1-48AA-91C2-951202260141}" srcId="{2B654F1F-3408-4B7A-89A2-395429F6677D}" destId="{EF145278-735C-4605-9F4E-181B3BA8C814}" srcOrd="1" destOrd="0" parTransId="{1D2A8E55-D00A-4173-8D12-B1DF27AE6FF7}" sibTransId="{C610396D-1774-4B86-86B5-A14141A2F3C4}"/>
    <dgm:cxn modelId="{FAC650F5-D05B-4AE2-B82D-F84D3A70F21D}" type="presOf" srcId="{C610396D-1774-4B86-86B5-A14141A2F3C4}" destId="{B3E71E9B-85A3-4750-8232-4C57F650BED9}" srcOrd="0" destOrd="0" presId="urn:microsoft.com/office/officeart/2016/7/layout/BasicLinearProcessNumbered"/>
    <dgm:cxn modelId="{71935DF8-9B10-46A8-BC67-E91224CEECB5}" srcId="{2B654F1F-3408-4B7A-89A2-395429F6677D}" destId="{69BCC424-46DD-4FA6-B664-20922B32611D}" srcOrd="2" destOrd="0" parTransId="{00A9E25F-CE41-4E65-BEAC-202D3236F48F}" sibTransId="{8D124467-E025-4E12-88E9-D55B66F492AB}"/>
    <dgm:cxn modelId="{C04347FD-628E-4F1C-98C9-C7A00E6B9D53}" type="presOf" srcId="{8D124467-E025-4E12-88E9-D55B66F492AB}" destId="{E12AA6E8-7EBB-4BDA-B39C-3F5A25552A0D}" srcOrd="0" destOrd="0" presId="urn:microsoft.com/office/officeart/2016/7/layout/BasicLinearProcessNumbered"/>
    <dgm:cxn modelId="{E817C752-B240-492A-AA16-BF428EA963A5}" type="presParOf" srcId="{8915154B-CF56-45A0-B1E0-63C5D0089160}" destId="{372E4B75-7560-439F-A5A7-6EDC5C145D42}" srcOrd="0" destOrd="0" presId="urn:microsoft.com/office/officeart/2016/7/layout/BasicLinearProcessNumbered"/>
    <dgm:cxn modelId="{57AA0E78-1E39-4D2E-B393-7C58D5091817}" type="presParOf" srcId="{372E4B75-7560-439F-A5A7-6EDC5C145D42}" destId="{6A95F0BE-0143-486D-9B36-BDB77FFC733B}" srcOrd="0" destOrd="0" presId="urn:microsoft.com/office/officeart/2016/7/layout/BasicLinearProcessNumbered"/>
    <dgm:cxn modelId="{26F9DF35-1C38-4655-806F-3C0D99777E07}" type="presParOf" srcId="{372E4B75-7560-439F-A5A7-6EDC5C145D42}" destId="{C0828FE9-9774-4559-A7F2-CEA825090173}" srcOrd="1" destOrd="0" presId="urn:microsoft.com/office/officeart/2016/7/layout/BasicLinearProcessNumbered"/>
    <dgm:cxn modelId="{21CC1D24-AACD-4E78-AD80-EB7CD55919E7}" type="presParOf" srcId="{372E4B75-7560-439F-A5A7-6EDC5C145D42}" destId="{C5753822-FD2E-4483-BA48-11D8603D6DDD}" srcOrd="2" destOrd="0" presId="urn:microsoft.com/office/officeart/2016/7/layout/BasicLinearProcessNumbered"/>
    <dgm:cxn modelId="{323B490A-494B-48C8-A1DB-A0B273701A7B}" type="presParOf" srcId="{372E4B75-7560-439F-A5A7-6EDC5C145D42}" destId="{3F04170C-771A-4FC2-9039-374995448B00}" srcOrd="3" destOrd="0" presId="urn:microsoft.com/office/officeart/2016/7/layout/BasicLinearProcessNumbered"/>
    <dgm:cxn modelId="{9BF084A3-99A6-4F7F-A642-D72CFB863BDA}" type="presParOf" srcId="{8915154B-CF56-45A0-B1E0-63C5D0089160}" destId="{1C80B94A-BBEC-4B23-8F5C-527BC4F70395}" srcOrd="1" destOrd="0" presId="urn:microsoft.com/office/officeart/2016/7/layout/BasicLinearProcessNumbered"/>
    <dgm:cxn modelId="{D3602C34-CE5F-4AF9-93D9-28D2DEA48D4D}" type="presParOf" srcId="{8915154B-CF56-45A0-B1E0-63C5D0089160}" destId="{78A86723-1CA7-48ED-BEE3-C205269DD7B9}" srcOrd="2" destOrd="0" presId="urn:microsoft.com/office/officeart/2016/7/layout/BasicLinearProcessNumbered"/>
    <dgm:cxn modelId="{DAAC533B-38E9-4968-AFE0-726FAD208261}" type="presParOf" srcId="{78A86723-1CA7-48ED-BEE3-C205269DD7B9}" destId="{3902317D-A469-4864-8F8F-38E82EEB80F1}" srcOrd="0" destOrd="0" presId="urn:microsoft.com/office/officeart/2016/7/layout/BasicLinearProcessNumbered"/>
    <dgm:cxn modelId="{F94825D4-E652-4EEE-84DD-DA01C014A02D}" type="presParOf" srcId="{78A86723-1CA7-48ED-BEE3-C205269DD7B9}" destId="{B3E71E9B-85A3-4750-8232-4C57F650BED9}" srcOrd="1" destOrd="0" presId="urn:microsoft.com/office/officeart/2016/7/layout/BasicLinearProcessNumbered"/>
    <dgm:cxn modelId="{5AD8C11F-2581-46A3-8621-8E6C89A26809}" type="presParOf" srcId="{78A86723-1CA7-48ED-BEE3-C205269DD7B9}" destId="{D1E12E92-458F-4550-AA73-9731359DA648}" srcOrd="2" destOrd="0" presId="urn:microsoft.com/office/officeart/2016/7/layout/BasicLinearProcessNumbered"/>
    <dgm:cxn modelId="{65DA8AD5-5EFE-45C2-95BD-6BC659A8B9AB}" type="presParOf" srcId="{78A86723-1CA7-48ED-BEE3-C205269DD7B9}" destId="{EC4DECF0-E1DF-4FB2-A390-8795643290DC}" srcOrd="3" destOrd="0" presId="urn:microsoft.com/office/officeart/2016/7/layout/BasicLinearProcessNumbered"/>
    <dgm:cxn modelId="{6B931A85-BFBE-4D6F-BA93-45944F269A05}" type="presParOf" srcId="{8915154B-CF56-45A0-B1E0-63C5D0089160}" destId="{704B72B6-7D2A-4236-9560-1DFD72936687}" srcOrd="3" destOrd="0" presId="urn:microsoft.com/office/officeart/2016/7/layout/BasicLinearProcessNumbered"/>
    <dgm:cxn modelId="{64ED5BFE-83A8-4BD5-BAD2-9DDC31BAE930}" type="presParOf" srcId="{8915154B-CF56-45A0-B1E0-63C5D0089160}" destId="{8EA60416-02A3-462B-ACBA-0FAF197C37FE}" srcOrd="4" destOrd="0" presId="urn:microsoft.com/office/officeart/2016/7/layout/BasicLinearProcessNumbered"/>
    <dgm:cxn modelId="{1A8AB45D-9B37-45DE-A258-831A9ED0831A}" type="presParOf" srcId="{8EA60416-02A3-462B-ACBA-0FAF197C37FE}" destId="{E2866273-2B49-40B4-A7A3-4DD04967DEF6}" srcOrd="0" destOrd="0" presId="urn:microsoft.com/office/officeart/2016/7/layout/BasicLinearProcessNumbered"/>
    <dgm:cxn modelId="{ED86BD67-DD1C-4E1F-AED3-EE8C20852D79}" type="presParOf" srcId="{8EA60416-02A3-462B-ACBA-0FAF197C37FE}" destId="{E12AA6E8-7EBB-4BDA-B39C-3F5A25552A0D}" srcOrd="1" destOrd="0" presId="urn:microsoft.com/office/officeart/2016/7/layout/BasicLinearProcessNumbered"/>
    <dgm:cxn modelId="{C63A2B0B-6827-4C55-9D8A-D7134E173B3A}" type="presParOf" srcId="{8EA60416-02A3-462B-ACBA-0FAF197C37FE}" destId="{511F0D7E-623F-4DBE-AC96-9B5EDE197C5E}" srcOrd="2" destOrd="0" presId="urn:microsoft.com/office/officeart/2016/7/layout/BasicLinearProcessNumbered"/>
    <dgm:cxn modelId="{CDADF5ED-9883-4B37-AA83-5E97618C8CE8}" type="presParOf" srcId="{8EA60416-02A3-462B-ACBA-0FAF197C37FE}" destId="{682BF328-C764-4FF4-BA66-6C6CD7965DB0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95F0BE-0143-486D-9B36-BDB77FFC733B}">
      <dsp:nvSpPr>
        <dsp:cNvPr id="0" name=""/>
        <dsp:cNvSpPr/>
      </dsp:nvSpPr>
      <dsp:spPr>
        <a:xfrm>
          <a:off x="0" y="0"/>
          <a:ext cx="3428999" cy="4525963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7338" tIns="330200" rIns="267338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b="1" kern="1200"/>
            <a:t>Ερευνητική, ακαδημαϊκή και μαθησιακή διάσταση</a:t>
          </a:r>
          <a:r>
            <a:rPr lang="el-GR" sz="2400" kern="1200"/>
            <a:t>: Αφορά τον καθηγητή και τον μαθητή.</a:t>
          </a:r>
          <a:endParaRPr lang="en-US" sz="2400" kern="1200"/>
        </a:p>
      </dsp:txBody>
      <dsp:txXfrm>
        <a:off x="0" y="1719865"/>
        <a:ext cx="3428999" cy="2715577"/>
      </dsp:txXfrm>
    </dsp:sp>
    <dsp:sp modelId="{C0828FE9-9774-4559-A7F2-CEA825090173}">
      <dsp:nvSpPr>
        <dsp:cNvPr id="0" name=""/>
        <dsp:cNvSpPr/>
      </dsp:nvSpPr>
      <dsp:spPr>
        <a:xfrm>
          <a:off x="1035605" y="452596"/>
          <a:ext cx="1357788" cy="135778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5859" tIns="12700" rIns="105859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1234448" y="651439"/>
        <a:ext cx="960102" cy="960102"/>
      </dsp:txXfrm>
    </dsp:sp>
    <dsp:sp modelId="{C5753822-FD2E-4483-BA48-11D8603D6DDD}">
      <dsp:nvSpPr>
        <dsp:cNvPr id="0" name=""/>
        <dsp:cNvSpPr/>
      </dsp:nvSpPr>
      <dsp:spPr>
        <a:xfrm>
          <a:off x="0" y="4525891"/>
          <a:ext cx="3428999" cy="7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902317D-A469-4864-8F8F-38E82EEB80F1}">
      <dsp:nvSpPr>
        <dsp:cNvPr id="0" name=""/>
        <dsp:cNvSpPr/>
      </dsp:nvSpPr>
      <dsp:spPr>
        <a:xfrm>
          <a:off x="3771899" y="0"/>
          <a:ext cx="3428999" cy="4525963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7338" tIns="330200" rIns="267338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b="1" kern="1200"/>
            <a:t>Τεχνολογική διάσταση</a:t>
          </a:r>
          <a:r>
            <a:rPr lang="el-GR" sz="2400" kern="1200"/>
            <a:t>: Αφορά την ομάδα ανάπτυξης αλλά και τους (τεχνικούς) διαχειριστές.</a:t>
          </a:r>
          <a:endParaRPr lang="en-US" sz="2400" kern="1200"/>
        </a:p>
      </dsp:txBody>
      <dsp:txXfrm>
        <a:off x="3771899" y="1719865"/>
        <a:ext cx="3428999" cy="2715577"/>
      </dsp:txXfrm>
    </dsp:sp>
    <dsp:sp modelId="{B3E71E9B-85A3-4750-8232-4C57F650BED9}">
      <dsp:nvSpPr>
        <dsp:cNvPr id="0" name=""/>
        <dsp:cNvSpPr/>
      </dsp:nvSpPr>
      <dsp:spPr>
        <a:xfrm>
          <a:off x="4807505" y="452596"/>
          <a:ext cx="1357788" cy="135778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5859" tIns="12700" rIns="105859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5006348" y="651439"/>
        <a:ext cx="960102" cy="960102"/>
      </dsp:txXfrm>
    </dsp:sp>
    <dsp:sp modelId="{D1E12E92-458F-4550-AA73-9731359DA648}">
      <dsp:nvSpPr>
        <dsp:cNvPr id="0" name=""/>
        <dsp:cNvSpPr/>
      </dsp:nvSpPr>
      <dsp:spPr>
        <a:xfrm>
          <a:off x="3771899" y="4525891"/>
          <a:ext cx="3428999" cy="7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2866273-2B49-40B4-A7A3-4DD04967DEF6}">
      <dsp:nvSpPr>
        <dsp:cNvPr id="0" name=""/>
        <dsp:cNvSpPr/>
      </dsp:nvSpPr>
      <dsp:spPr>
        <a:xfrm>
          <a:off x="7543800" y="0"/>
          <a:ext cx="3428999" cy="4525963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7338" tIns="330200" rIns="267338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b="1" kern="1200"/>
            <a:t>Ιδρυματική διάσταση</a:t>
          </a:r>
          <a:r>
            <a:rPr lang="el-GR" sz="2400" kern="1200"/>
            <a:t>: Αφορά τον οργανισμό και τους (διοικητικούς) διαχειριστές.</a:t>
          </a:r>
          <a:endParaRPr lang="en-US" sz="2400" kern="1200"/>
        </a:p>
      </dsp:txBody>
      <dsp:txXfrm>
        <a:off x="7543800" y="1719865"/>
        <a:ext cx="3428999" cy="2715577"/>
      </dsp:txXfrm>
    </dsp:sp>
    <dsp:sp modelId="{E12AA6E8-7EBB-4BDA-B39C-3F5A25552A0D}">
      <dsp:nvSpPr>
        <dsp:cNvPr id="0" name=""/>
        <dsp:cNvSpPr/>
      </dsp:nvSpPr>
      <dsp:spPr>
        <a:xfrm>
          <a:off x="8579405" y="452596"/>
          <a:ext cx="1357788" cy="135778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5859" tIns="12700" rIns="105859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8778248" y="651439"/>
        <a:ext cx="960102" cy="960102"/>
      </dsp:txXfrm>
    </dsp:sp>
    <dsp:sp modelId="{511F0D7E-623F-4DBE-AC96-9B5EDE197C5E}">
      <dsp:nvSpPr>
        <dsp:cNvPr id="0" name=""/>
        <dsp:cNvSpPr/>
      </dsp:nvSpPr>
      <dsp:spPr>
        <a:xfrm>
          <a:off x="7543800" y="4525891"/>
          <a:ext cx="3428999" cy="7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478F7-0E49-4B05-8565-FFDE60C1AC9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31461-B84F-4EDB-9497-474695390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36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31461-B84F-4EDB-9497-474695390C0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85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lnSpc>
                <a:spcPct val="80000"/>
              </a:lnSpc>
            </a:pPr>
            <a:r>
              <a:rPr lang="el-GR" dirty="0"/>
              <a:t>  Χρήση σεναρίων</a:t>
            </a:r>
          </a:p>
          <a:p>
            <a:pPr lvl="2">
              <a:lnSpc>
                <a:spcPct val="80000"/>
              </a:lnSpc>
            </a:pPr>
            <a:r>
              <a:rPr lang="el-GR" dirty="0"/>
              <a:t>Καθορισμός των τεχνικών λειτουργικοτήτων</a:t>
            </a:r>
          </a:p>
          <a:p>
            <a:pPr lvl="2">
              <a:lnSpc>
                <a:spcPct val="80000"/>
              </a:lnSpc>
            </a:pPr>
            <a:r>
              <a:rPr lang="el-GR" dirty="0"/>
              <a:t>Αποτελούν μέσο για την συμμετοχή των χρηστών στην διαδικασία της συμβουλευτική διαδικασία από τις </a:t>
            </a:r>
            <a:r>
              <a:rPr lang="el-GR" dirty="0" err="1"/>
              <a:t>ενδυνάμει</a:t>
            </a:r>
            <a:r>
              <a:rPr lang="el-GR" dirty="0"/>
              <a:t> ομάδες χρηστών (</a:t>
            </a:r>
            <a:r>
              <a:rPr lang="el-GR" dirty="0" err="1"/>
              <a:t>stakeholders</a:t>
            </a:r>
            <a:r>
              <a:rPr lang="el-GR" dirty="0"/>
              <a:t>)</a:t>
            </a:r>
          </a:p>
          <a:p>
            <a:pPr lvl="1">
              <a:lnSpc>
                <a:spcPct val="80000"/>
              </a:lnSpc>
            </a:pPr>
            <a:r>
              <a:rPr lang="el-GR" dirty="0"/>
              <a:t>Μειονεκτήματα σεναρίων:</a:t>
            </a:r>
          </a:p>
          <a:p>
            <a:pPr lvl="2">
              <a:lnSpc>
                <a:spcPct val="80000"/>
              </a:lnSpc>
            </a:pPr>
            <a:r>
              <a:rPr lang="el-GR" dirty="0"/>
              <a:t>Εκφράζουν απόψεις των δημιουργών τους</a:t>
            </a:r>
          </a:p>
          <a:p>
            <a:pPr lvl="2">
              <a:lnSpc>
                <a:spcPct val="80000"/>
              </a:lnSpc>
            </a:pPr>
            <a:r>
              <a:rPr lang="el-GR" dirty="0"/>
              <a:t>Είναι αναγκαστικά περιορισμένου σκοπού</a:t>
            </a:r>
            <a:endParaRPr lang="en-US" dirty="0"/>
          </a:p>
          <a:p>
            <a:pPr lvl="2">
              <a:lnSpc>
                <a:spcPct val="80000"/>
              </a:lnSpc>
            </a:pPr>
            <a:endParaRPr lang="en-US" dirty="0"/>
          </a:p>
          <a:p>
            <a:pPr lvl="1">
              <a:lnSpc>
                <a:spcPct val="80000"/>
              </a:lnSpc>
            </a:pPr>
            <a:r>
              <a:rPr lang="el-GR" sz="2400" dirty="0"/>
              <a:t>Προσπάθεια να </a:t>
            </a:r>
            <a:r>
              <a:rPr lang="en-US" sz="2400" dirty="0"/>
              <a:t> </a:t>
            </a:r>
            <a:r>
              <a:rPr lang="el-GR" sz="2400" dirty="0"/>
              <a:t>αντιληφθούμε την οπτική γωνία εν δυνάμει ομάδων χρηστών (</a:t>
            </a:r>
            <a:r>
              <a:rPr lang="en-US" sz="2400" dirty="0"/>
              <a:t>stakeholders</a:t>
            </a:r>
            <a:r>
              <a:rPr lang="el-GR" sz="2400" dirty="0"/>
              <a:t>)</a:t>
            </a:r>
          </a:p>
          <a:p>
            <a:pPr lvl="1">
              <a:lnSpc>
                <a:spcPct val="80000"/>
              </a:lnSpc>
            </a:pPr>
            <a:r>
              <a:rPr lang="el-GR" sz="2400" dirty="0" err="1"/>
              <a:t>Πρβλ</a:t>
            </a:r>
            <a:r>
              <a:rPr lang="el-GR" sz="2400" dirty="0"/>
              <a:t>.: οι </a:t>
            </a:r>
            <a:r>
              <a:rPr lang="en-US" sz="2400" dirty="0"/>
              <a:t>stakeholders</a:t>
            </a:r>
            <a:r>
              <a:rPr lang="el-GR" sz="2400" dirty="0"/>
              <a:t> συνήθως δεν έχουν τεχνικές ή επιστημονικές γνώσεις</a:t>
            </a:r>
          </a:p>
          <a:p>
            <a:pPr lvl="1">
              <a:lnSpc>
                <a:spcPct val="80000"/>
              </a:lnSpc>
            </a:pPr>
            <a:r>
              <a:rPr lang="el-GR" sz="2400" dirty="0"/>
              <a:t>Με την χρήση σεναρίων μπορούν να συμμετάσχουν οι χρήστες στον σχεδιασμό συστήματος</a:t>
            </a:r>
          </a:p>
          <a:p>
            <a:pPr lvl="1">
              <a:lnSpc>
                <a:spcPct val="80000"/>
              </a:lnSpc>
            </a:pPr>
            <a:r>
              <a:rPr lang="el-GR" sz="2400" dirty="0"/>
              <a:t>Οι χρήστες αυτοί μπορεί να είναι:</a:t>
            </a:r>
          </a:p>
          <a:p>
            <a:pPr lvl="2">
              <a:lnSpc>
                <a:spcPct val="80000"/>
              </a:lnSpc>
            </a:pPr>
            <a:r>
              <a:rPr lang="el-GR" sz="2000" dirty="0"/>
              <a:t>Μαθητές</a:t>
            </a:r>
          </a:p>
          <a:p>
            <a:pPr lvl="2">
              <a:lnSpc>
                <a:spcPct val="80000"/>
              </a:lnSpc>
            </a:pPr>
            <a:r>
              <a:rPr lang="el-GR" sz="2000" dirty="0"/>
              <a:t>Καθηγητές</a:t>
            </a:r>
          </a:p>
          <a:p>
            <a:pPr lvl="2">
              <a:lnSpc>
                <a:spcPct val="80000"/>
              </a:lnSpc>
            </a:pPr>
            <a:r>
              <a:rPr lang="el-GR" sz="2000" dirty="0"/>
              <a:t>Τεχνικοί</a:t>
            </a:r>
          </a:p>
          <a:p>
            <a:pPr lvl="2">
              <a:lnSpc>
                <a:spcPct val="80000"/>
              </a:lnSpc>
            </a:pPr>
            <a:r>
              <a:rPr lang="el-GR" sz="2000" dirty="0"/>
              <a:t>Διαχειριστές</a:t>
            </a:r>
          </a:p>
          <a:p>
            <a:pPr lvl="2">
              <a:lnSpc>
                <a:spcPct val="80000"/>
              </a:lnSpc>
            </a:pPr>
            <a:r>
              <a:rPr lang="el-GR" sz="2000" dirty="0"/>
              <a:t>Διοικητικοί</a:t>
            </a:r>
          </a:p>
          <a:p>
            <a:pPr lvl="2">
              <a:lnSpc>
                <a:spcPct val="80000"/>
              </a:lnSpc>
            </a:pPr>
            <a:r>
              <a:rPr lang="el-GR" sz="2000" dirty="0"/>
              <a:t>Υποστηρικτικό προσωπικό</a:t>
            </a:r>
          </a:p>
          <a:p>
            <a:r>
              <a:rPr lang="el-GR" sz="2800" dirty="0"/>
              <a:t>Εξωτερική και εσωτερική ανασκόπηση:</a:t>
            </a:r>
          </a:p>
          <a:p>
            <a:pPr lvl="1"/>
            <a:r>
              <a:rPr lang="el-GR" sz="2400" dirty="0"/>
              <a:t>Εξωτερική:</a:t>
            </a:r>
          </a:p>
          <a:p>
            <a:pPr lvl="2"/>
            <a:r>
              <a:rPr lang="el-GR" sz="2000" dirty="0"/>
              <a:t>Ανάλυση της αγοράς</a:t>
            </a:r>
          </a:p>
          <a:p>
            <a:pPr lvl="2"/>
            <a:r>
              <a:rPr lang="el-GR" sz="2000" dirty="0"/>
              <a:t>Επισκόπηση των τεχνολογικών εξελίξεων</a:t>
            </a:r>
          </a:p>
          <a:p>
            <a:pPr lvl="2"/>
            <a:r>
              <a:rPr lang="el-GR" sz="2000" dirty="0"/>
              <a:t>Ανασκόπηση και σύγκριση των βασικών λύσεων</a:t>
            </a:r>
          </a:p>
          <a:p>
            <a:pPr lvl="2"/>
            <a:r>
              <a:rPr lang="el-GR" sz="2000" dirty="0"/>
              <a:t>Μελέτες περιπτώσεων άλλων οργανισμών και των λύσεων που έχουν επιλέξει</a:t>
            </a:r>
          </a:p>
          <a:p>
            <a:pPr lvl="1"/>
            <a:r>
              <a:rPr lang="el-GR" sz="2400" dirty="0"/>
              <a:t>Εσωτερική:</a:t>
            </a:r>
          </a:p>
          <a:p>
            <a:pPr lvl="2"/>
            <a:r>
              <a:rPr lang="el-GR" sz="2000" dirty="0"/>
              <a:t>Τρέχουσα πρακτική διεξαγωγής </a:t>
            </a:r>
            <a:r>
              <a:rPr lang="en-US" sz="2000" dirty="0"/>
              <a:t>e-learning </a:t>
            </a:r>
            <a:r>
              <a:rPr lang="el-GR" sz="2000" dirty="0"/>
              <a:t>στον οργανισμό</a:t>
            </a:r>
          </a:p>
          <a:p>
            <a:pPr lvl="2"/>
            <a:r>
              <a:rPr lang="el-GR" sz="2000" dirty="0"/>
              <a:t>Έλεγχος τρέχουσας υλικοτεχνικής υποδομής (τι συστήματα χρησιμοποιούνται)</a:t>
            </a:r>
          </a:p>
          <a:p>
            <a:pPr lvl="2"/>
            <a:r>
              <a:rPr lang="el-GR" sz="2000" dirty="0"/>
              <a:t>Χρηματοοικονομικός έλεγχος</a:t>
            </a:r>
          </a:p>
          <a:p>
            <a:pPr lvl="2">
              <a:lnSpc>
                <a:spcPct val="80000"/>
              </a:lnSpc>
            </a:pPr>
            <a:endParaRPr lang="el-GR" sz="2000" dirty="0"/>
          </a:p>
          <a:p>
            <a:pPr>
              <a:lnSpc>
                <a:spcPct val="90000"/>
              </a:lnSpc>
            </a:pPr>
            <a:r>
              <a:rPr lang="el-GR" dirty="0"/>
              <a:t>Δημιουργία γενικού συνόλου με αρχές (</a:t>
            </a:r>
            <a:r>
              <a:rPr lang="en-US" dirty="0"/>
              <a:t>principles)</a:t>
            </a:r>
            <a:r>
              <a:rPr lang="el-GR" dirty="0"/>
              <a:t>. </a:t>
            </a:r>
          </a:p>
          <a:p>
            <a:pPr lvl="1">
              <a:lnSpc>
                <a:spcPct val="90000"/>
              </a:lnSpc>
            </a:pPr>
            <a:r>
              <a:rPr lang="el-GR" dirty="0"/>
              <a:t>Οι αρχές αυτές αποτελούν το όραμα του </a:t>
            </a:r>
            <a:r>
              <a:rPr lang="en-US" dirty="0"/>
              <a:t>VLE</a:t>
            </a:r>
            <a:r>
              <a:rPr lang="el-GR" dirty="0"/>
              <a:t> και έχουν πολυποίκιλη σημασία</a:t>
            </a:r>
          </a:p>
          <a:p>
            <a:pPr lvl="2">
              <a:lnSpc>
                <a:spcPct val="90000"/>
              </a:lnSpc>
            </a:pPr>
            <a:r>
              <a:rPr lang="el-GR" dirty="0"/>
              <a:t>Αποτελούν σύνολο οδηγιών για μελλοντικές αποφάσεις</a:t>
            </a:r>
          </a:p>
          <a:p>
            <a:pPr lvl="2">
              <a:lnSpc>
                <a:spcPct val="90000"/>
              </a:lnSpc>
            </a:pPr>
            <a:r>
              <a:rPr lang="el-GR" dirty="0"/>
              <a:t>Προσδίδουν διαφάνεια στην διαδικασία αποφάσεων</a:t>
            </a:r>
          </a:p>
          <a:p>
            <a:pPr lvl="2">
              <a:lnSpc>
                <a:spcPct val="90000"/>
              </a:lnSpc>
            </a:pPr>
            <a:r>
              <a:rPr lang="el-GR" dirty="0"/>
              <a:t>Υπογραμμίσουν την γενική φιλοσοφία και την προσέγγιση του συστήματος</a:t>
            </a:r>
          </a:p>
          <a:p>
            <a:pPr lvl="2">
              <a:lnSpc>
                <a:spcPct val="90000"/>
              </a:lnSpc>
            </a:pPr>
            <a:r>
              <a:rPr lang="el-GR" dirty="0"/>
              <a:t>Συνθέτουν το πρώτο μέρος της διαδικασίας και περιγράφουν τους διάφορους παράγοντες που θα πρέπει να ληφθούν υπόψη.</a:t>
            </a:r>
          </a:p>
          <a:p>
            <a:pPr lvl="2">
              <a:lnSpc>
                <a:spcPct val="80000"/>
              </a:lnSpc>
            </a:pPr>
            <a:endParaRPr lang="en-US" sz="2000" dirty="0"/>
          </a:p>
          <a:p>
            <a:pPr lvl="2">
              <a:lnSpc>
                <a:spcPct val="80000"/>
              </a:lnSpc>
            </a:pPr>
            <a:endParaRPr lang="el-GR" dirty="0"/>
          </a:p>
          <a:p>
            <a:r>
              <a:rPr lang="el-GR" dirty="0"/>
              <a:t>Καταγραφή μιας λίστας με χαρακτηριστικά.</a:t>
            </a:r>
          </a:p>
          <a:p>
            <a:pPr lvl="1"/>
            <a:r>
              <a:rPr lang="el-GR" dirty="0"/>
              <a:t>Ένα ενδεικτικό πρότυπο καταγραφής είναι το παρακάτω:</a:t>
            </a:r>
          </a:p>
          <a:p>
            <a:pPr lvl="2"/>
            <a:r>
              <a:rPr lang="el-GR" dirty="0"/>
              <a:t>Περιγραφή</a:t>
            </a:r>
          </a:p>
          <a:p>
            <a:pPr lvl="2"/>
            <a:r>
              <a:rPr lang="el-GR" dirty="0"/>
              <a:t>Τρόπος που υλοποιείται τώρα</a:t>
            </a:r>
          </a:p>
          <a:p>
            <a:pPr lvl="2"/>
            <a:r>
              <a:rPr lang="el-GR" dirty="0"/>
              <a:t>Σχετικά έργα</a:t>
            </a:r>
          </a:p>
          <a:p>
            <a:pPr lvl="2"/>
            <a:r>
              <a:rPr lang="el-GR" dirty="0"/>
              <a:t>Προτεραιότητα (βαθμίδα από 1-3)</a:t>
            </a:r>
          </a:p>
          <a:p>
            <a:pPr lvl="2"/>
            <a:r>
              <a:rPr lang="el-GR" dirty="0"/>
              <a:t>Ευκολία υλοποίησης (βαθμίδα από 1-3)</a:t>
            </a:r>
          </a:p>
          <a:p>
            <a:pPr lvl="2"/>
            <a:r>
              <a:rPr lang="el-GR" dirty="0"/>
              <a:t>Σκοπός</a:t>
            </a:r>
          </a:p>
          <a:p>
            <a:pPr eaLnBrk="1" hangingPunct="1">
              <a:spcBef>
                <a:spcPct val="0"/>
              </a:spcBef>
            </a:pPr>
            <a:endParaRPr lang="el-GR" dirty="0"/>
          </a:p>
        </p:txBody>
      </p:sp>
      <p:sp>
        <p:nvSpPr>
          <p:cNvPr id="53252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9EE357-AA47-4BB4-9402-AAC25182F6C2}" type="slidenum">
              <a:rPr lang="el-G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9052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/>
              <a:t>Όταν η αξιολόγηση χρησιμοποιείται στο πλαίσιο της Εκπαίδευσης, είτε στην επίσημη εκπαίδευση είτε σε οποιεσδήποτε εκπαιδευτικές δραστηριότητες, τότε προτιμάται ο πιο εξειδικευμένος τίτλος «</a:t>
            </a:r>
            <a:r>
              <a:rPr lang="el-GR" b="1" dirty="0"/>
              <a:t>Εκπαιδευτική Αξιολόγηση</a:t>
            </a:r>
            <a:r>
              <a:rPr lang="el-GR" dirty="0"/>
              <a:t>» η οποία αναφέρεται στο πλαίσιο ενός προγράμματος εκπαίδευσης - κατάρτισης.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31461-B84F-4EDB-9497-474695390C0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04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/>
              <a:t>  </a:t>
            </a:r>
          </a:p>
        </p:txBody>
      </p:sp>
      <p:sp>
        <p:nvSpPr>
          <p:cNvPr id="53252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9EE357-AA47-4BB4-9402-AAC25182F6C2}" type="slidenum">
              <a:rPr lang="el-G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0755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/>
              <a:t>  </a:t>
            </a:r>
          </a:p>
        </p:txBody>
      </p:sp>
      <p:sp>
        <p:nvSpPr>
          <p:cNvPr id="53252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9EE357-AA47-4BB4-9402-AAC25182F6C2}" type="slidenum">
              <a:rPr lang="el-G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0755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/>
              <a:t>  </a:t>
            </a:r>
          </a:p>
        </p:txBody>
      </p:sp>
      <p:sp>
        <p:nvSpPr>
          <p:cNvPr id="53252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9EE357-AA47-4BB4-9402-AAC25182F6C2}" type="slidenum">
              <a:rPr lang="el-G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0755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/>
              <a:t>  </a:t>
            </a:r>
          </a:p>
        </p:txBody>
      </p:sp>
      <p:sp>
        <p:nvSpPr>
          <p:cNvPr id="53252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9EE357-AA47-4BB4-9402-AAC25182F6C2}" type="slidenum">
              <a:rPr lang="el-G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0755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/>
              <a:t>  </a:t>
            </a:r>
          </a:p>
        </p:txBody>
      </p:sp>
      <p:sp>
        <p:nvSpPr>
          <p:cNvPr id="53252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9EE357-AA47-4BB4-9402-AAC25182F6C2}" type="slidenum">
              <a:rPr lang="el-G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0755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/>
              <a:t>  </a:t>
            </a:r>
          </a:p>
        </p:txBody>
      </p:sp>
      <p:sp>
        <p:nvSpPr>
          <p:cNvPr id="53252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9EE357-AA47-4BB4-9402-AAC25182F6C2}" type="slidenum">
              <a:rPr lang="el-G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07553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/>
              <a:t>  </a:t>
            </a:r>
          </a:p>
        </p:txBody>
      </p:sp>
      <p:sp>
        <p:nvSpPr>
          <p:cNvPr id="53252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9EE357-AA47-4BB4-9402-AAC25182F6C2}" type="slidenum">
              <a:rPr lang="el-G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07553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687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31461-B84F-4EDB-9497-474695390C0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0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What is specific to virtual environments compared to any information space is that it is</a:t>
            </a:r>
          </a:p>
          <a:p>
            <a:pPr algn="l"/>
            <a:r>
              <a:rPr lang="en-US" sz="1800" b="0" i="1" u="none" strike="noStrike" baseline="0" dirty="0">
                <a:latin typeface="Times New Roman" panose="02020603050405020304" pitchFamily="18" charset="0"/>
              </a:rPr>
              <a:t>populated4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. </a:t>
            </a:r>
          </a:p>
          <a:p>
            <a:pPr algn="l"/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The users are inside the information space and see a representation of</a:t>
            </a:r>
          </a:p>
          <a:p>
            <a:pPr algn="l"/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themselves and/or others in the space. </a:t>
            </a:r>
          </a:p>
          <a:p>
            <a:pPr algn="l"/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As soon as students see who else is interested by</a:t>
            </a:r>
          </a:p>
          <a:p>
            <a:pPr algn="l"/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which information, the space becomes inherently social. Researchers have introduced the</a:t>
            </a:r>
          </a:p>
          <a:p>
            <a:pPr algn="l"/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notion of «place5« to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emphasise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that space as a social impact. Places are “s</a:t>
            </a:r>
            <a:r>
              <a:rPr lang="en-US" sz="1800" b="0" i="1" u="none" strike="noStrike" baseline="0" dirty="0">
                <a:latin typeface="Times New Roman" panose="02020603050405020304" pitchFamily="18" charset="0"/>
              </a:rPr>
              <a:t>ettings in which</a:t>
            </a:r>
          </a:p>
          <a:p>
            <a:pPr algn="l"/>
            <a:r>
              <a:rPr lang="en-US" sz="1800" b="0" i="1" u="none" strike="noStrike" baseline="0" dirty="0">
                <a:latin typeface="Times New Roman" panose="02020603050405020304" pitchFamily="18" charset="0"/>
              </a:rPr>
              <a:t>people interact6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. “</a:t>
            </a:r>
            <a:r>
              <a:rPr lang="en-US" sz="1800" b="0" i="1" u="none" strike="noStrike" baseline="0" dirty="0">
                <a:latin typeface="Times New Roman" panose="02020603050405020304" pitchFamily="18" charset="0"/>
              </a:rPr>
              <a:t>While spaces take their sense from configuration of brick, mortar, wood</a:t>
            </a:r>
          </a:p>
          <a:p>
            <a:pPr algn="l"/>
            <a:r>
              <a:rPr lang="en-US" sz="1800" b="0" i="1" u="none" strike="noStrike" baseline="0" dirty="0">
                <a:latin typeface="Times New Roman" panose="02020603050405020304" pitchFamily="18" charset="0"/>
              </a:rPr>
              <a:t>and glass, places take their sense from configurations of social actions. Places provide</a:t>
            </a:r>
          </a:p>
          <a:p>
            <a:pPr algn="l"/>
            <a:r>
              <a:rPr lang="en-US" sz="1800" b="0" i="1" u="none" strike="noStrike" baseline="0" dirty="0">
                <a:latin typeface="Times New Roman" panose="02020603050405020304" pitchFamily="18" charset="0"/>
              </a:rPr>
              <a:t>what we call appropriate </a:t>
            </a:r>
            <a:r>
              <a:rPr lang="en-US" sz="1800" b="0" i="1" u="none" strike="noStrike" baseline="0" dirty="0" err="1">
                <a:latin typeface="Times New Roman" panose="02020603050405020304" pitchFamily="18" charset="0"/>
              </a:rPr>
              <a:t>behavioural</a:t>
            </a:r>
            <a:r>
              <a:rPr lang="en-US" sz="1800" b="0" i="1" u="none" strike="noStrike" baseline="0" dirty="0">
                <a:latin typeface="Times New Roman" panose="02020603050405020304" pitchFamily="18" charset="0"/>
              </a:rPr>
              <a:t> framing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”7.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31461-B84F-4EDB-9497-474695390C0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934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31461-B84F-4EDB-9497-474695390C0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6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800" b="0" i="0" u="none" strike="noStrike" baseline="0" dirty="0">
                <a:latin typeface="Times New Roman" panose="02020603050405020304" pitchFamily="18" charset="0"/>
              </a:rPr>
              <a:t>In Web-based environments, learning activities range from multiple choice questionnaires</a:t>
            </a:r>
          </a:p>
          <a:p>
            <a:pPr algn="l"/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to problem solving. </a:t>
            </a:r>
          </a:p>
          <a:p>
            <a:pPr algn="l"/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Simulations are indeed virtual learning environments as well. </a:t>
            </a:r>
          </a:p>
          <a:p>
            <a:pPr algn="l"/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However, what is more specific to virtual learning environments is the set of activities in which the students construct and share objects.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 students are members and contributors of the social and information space</a:t>
            </a:r>
          </a:p>
          <a:p>
            <a:pPr algn="l"/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31461-B84F-4EDB-9497-474695390C0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06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31461-B84F-4EDB-9497-474695390C0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12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31461-B84F-4EDB-9497-474695390C0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570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31461-B84F-4EDB-9497-474695390C0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854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31461-B84F-4EDB-9497-474695390C0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76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27/5/2021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57769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27/5/2021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67761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27/5/2021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7535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27/5/2021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80811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63084" y="4947246"/>
            <a:ext cx="10363200" cy="1362075"/>
          </a:xfrm>
        </p:spPr>
        <p:txBody>
          <a:bodyPr anchor="b" anchorCtr="0"/>
          <a:lstStyle>
            <a:lvl1pPr algn="l">
              <a:defRPr sz="4000" b="1" cap="none"/>
            </a:lvl1pPr>
          </a:lstStyle>
          <a:p>
            <a:r>
              <a:rPr lang="el-GR" dirty="0"/>
              <a:t>Στυλ κύριου τίτλου</a:t>
            </a:r>
            <a:endParaRPr lang="en-US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963084" y="3447059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27/5/2021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22170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27/5/2021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6028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27/5/2021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84715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27/5/2021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412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27/5/2021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01212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27/5/2021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4378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27/5/2021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92119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/>
              <a:t>Στυλ κύριου τίτλου</a:t>
            </a:r>
            <a:endParaRPr lang="en-US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609600" y="6308726"/>
            <a:ext cx="13908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53615-BFDE-46DE-814C-47EC6EF6D371}" type="datetimeFigureOut">
              <a:rPr lang="el-GR" smtClean="0"/>
              <a:t>27/5/2021</a:t>
            </a:fld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599723" y="6329104"/>
            <a:ext cx="49925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Current trends in Mobile Learning  - tsiatsos@csd.auth.gr  </a:t>
            </a:r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10191552" y="6329105"/>
            <a:ext cx="13908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4522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mailto:tsiatsos@csd.auth.gr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hyperlink" Target="http://users.auth.gr/~tsiatsos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hyperlink" Target="https://cdn-images-1.medium.com/max/1200/0*Rs6OptoOJeFFFN6g.jpg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iteach.community.uaf.edu/files/2012/03/GoogleDocCollab.png" TargetMode="Externa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cdn01.vulcanpost.com/wp-uploads/2014/07/Facebook-imaginary-friends-comic.jpg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rofile/Zorica_Nedic/publication/307525058/figure/fig1/AS:465495745929217@1487994242831/The-real-laboratory-setup-of-NetLab2_Q320.jp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researchgate.net/profile/Christian_Holz/publication/236864641/figure/fig6/AS:668423080120322@1536375889251/GravitySpace-allows-for-interaction-with-virtual-objects-as-leg-movement-is-tracked-above.png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utsches-museum.de/fileadmin/Content/010_DM/020_Ausstellungen/070_Verkehr/030_Luftfahrt/020_Ausstellung/030_flugsimulator/Flugsimulator_Auswahl_06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ngineering.com/Portals/0/BlogFiles/swasserman/ESI%20Group/mitsubishi.jpg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tecfa.unige.ch/tecfa/publicat/dil-papers-2/Dil.7.5.18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zTWQke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v8j1ZP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tsiatsos@csd.auth.gr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www.imcl-conference.org/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hdl.handle.net/11419/3200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opencourses.auth.gr/eclass_courses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mlab.csd.auth.gr/index.php/en/tools/106-osgame-en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914400" y="1754177"/>
            <a:ext cx="10363200" cy="1470025"/>
          </a:xfrm>
        </p:spPr>
        <p:txBody>
          <a:bodyPr>
            <a:normAutofit/>
          </a:bodyPr>
          <a:lstStyle/>
          <a:p>
            <a:r>
              <a:rPr lang="el-GR" dirty="0"/>
              <a:t>Εκπαιδευτικά Περιβάλλοντα Διαδικτύου</a:t>
            </a:r>
            <a:br>
              <a:rPr lang="el-GR" dirty="0"/>
            </a:br>
            <a:r>
              <a:rPr lang="el-GR" sz="4000" dirty="0">
                <a:solidFill>
                  <a:srgbClr val="C00000"/>
                </a:solidFill>
              </a:rPr>
              <a:t>Δυνατότητες εφαρμογής και αξιολόγηση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789040"/>
            <a:ext cx="12192000" cy="1944216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rgbClr val="C00000"/>
                </a:solidFill>
              </a:rPr>
              <a:t>Θρασύβουλος Τσιάτσος</a:t>
            </a:r>
          </a:p>
          <a:p>
            <a:r>
              <a:rPr lang="el-GR" sz="2000" dirty="0"/>
              <a:t>Τμήμα Πληροφορικής</a:t>
            </a:r>
            <a:r>
              <a:rPr lang="en-US" sz="2000" dirty="0"/>
              <a:t>, </a:t>
            </a:r>
            <a:r>
              <a:rPr lang="el-GR" sz="2000" dirty="0"/>
              <a:t>ΑΠΘ</a:t>
            </a:r>
          </a:p>
          <a:p>
            <a:r>
              <a:rPr lang="en-US" sz="2000" dirty="0">
                <a:hlinkClick r:id="rId3"/>
              </a:rPr>
              <a:t>tsiatsos@csd.auth.gr</a:t>
            </a:r>
            <a:r>
              <a:rPr lang="en-US" sz="2000" dirty="0"/>
              <a:t> </a:t>
            </a:r>
          </a:p>
          <a:p>
            <a:r>
              <a:rPr lang="en-US" sz="2000" dirty="0">
                <a:hlinkClick r:id="rId4"/>
              </a:rPr>
              <a:t>http://users.auth.gr/~tsiatsos/</a:t>
            </a:r>
            <a:endParaRPr lang="en-US" sz="20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88640"/>
            <a:ext cx="1828800" cy="692438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656" y="881078"/>
            <a:ext cx="1828800" cy="857586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5840" y="188640"/>
            <a:ext cx="2750651" cy="5493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7738EE-BB8B-4182-8E8B-0B973E216CD4}"/>
              </a:ext>
            </a:extLst>
          </p:cNvPr>
          <p:cNvSpPr txBox="1"/>
          <p:nvPr/>
        </p:nvSpPr>
        <p:spPr>
          <a:xfrm>
            <a:off x="119336" y="5575826"/>
            <a:ext cx="119533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dirty="0"/>
              <a:t>Ημερίδα με τίτλο:</a:t>
            </a:r>
          </a:p>
          <a:p>
            <a:pPr algn="ctr"/>
            <a:r>
              <a:rPr lang="el-GR" dirty="0"/>
              <a:t>«Ο ρόλος και τα όρια της δικτυοκεντρικής εξ αποστάσεως εκπαίδευσης στο πλαίσιο του εκπαιδευτικού και επιμορφωτικού έργου του ΕΚΔΔΑ - Παρουσίαση των Αποτελεσμάτων Έρευνας του Ινστιτούτου Τεκμηρίωσης Έρευνας και Καινοτομίας»</a:t>
            </a:r>
          </a:p>
          <a:p>
            <a:pPr algn="ctr"/>
            <a:r>
              <a:rPr lang="el-GR" dirty="0"/>
              <a:t>27/5/</a:t>
            </a:r>
            <a:r>
              <a:rPr lang="en-US" dirty="0"/>
              <a:t>202</a:t>
            </a:r>
            <a:r>
              <a:rPr lang="el-GR" dirty="0"/>
              <a:t>1</a:t>
            </a:r>
          </a:p>
        </p:txBody>
      </p:sp>
      <p:pic>
        <p:nvPicPr>
          <p:cNvPr id="6" name="Picture 2" descr="ΕΚΔΔΑ">
            <a:extLst>
              <a:ext uri="{FF2B5EF4-FFF2-40B4-BE49-F238E27FC236}">
                <a16:creationId xmlns:a16="http://schemas.microsoft.com/office/drawing/2014/main" id="{8D824B1F-B262-4B8E-B42B-D7C6FB15D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392" y="228678"/>
            <a:ext cx="2219325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231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/>
              <a:t>Τόποι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l-GR" dirty="0"/>
              <a:t>να</a:t>
            </a:r>
            <a:r>
              <a:rPr lang="en-US" dirty="0"/>
              <a:t> </a:t>
            </a:r>
            <a:r>
              <a:rPr lang="el-GR" b="1" dirty="0">
                <a:solidFill>
                  <a:srgbClr val="C00000"/>
                </a:solidFill>
              </a:rPr>
              <a:t>συνεργαζόμαστε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l-GR" dirty="0"/>
              <a:t>και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l-GR" b="1" dirty="0">
                <a:solidFill>
                  <a:srgbClr val="C00000"/>
                </a:solidFill>
              </a:rPr>
              <a:t>να μαθαίνουμε μαζί</a:t>
            </a:r>
            <a:r>
              <a:rPr lang="en-US" dirty="0">
                <a:solidFill>
                  <a:srgbClr val="C00000"/>
                </a:solidFill>
              </a:rPr>
              <a:t> </a:t>
            </a: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 </a:t>
            </a:r>
            <a:endParaRPr lang="el-GR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906664"/>
            <a:ext cx="5539902" cy="1667566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sp>
        <p:nvSpPr>
          <p:cNvPr id="8" name="Ορθογώνιο 7"/>
          <p:cNvSpPr/>
          <p:nvPr/>
        </p:nvSpPr>
        <p:spPr>
          <a:xfrm>
            <a:off x="2122859" y="3536580"/>
            <a:ext cx="52565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https://cdn-images-1.medium.com/max/1200/0*Rs6OptoOJeFFFN6g.jpg</a:t>
            </a:r>
            <a:r>
              <a:rPr lang="en-US" sz="1200" dirty="0"/>
              <a:t> </a:t>
            </a:r>
            <a:endParaRPr lang="el-GR" sz="1200" dirty="0"/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0876" y="3898206"/>
            <a:ext cx="4549924" cy="250902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perspectiveLef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0" name="Ορθογώνιο 9"/>
          <p:cNvSpPr/>
          <p:nvPr/>
        </p:nvSpPr>
        <p:spPr>
          <a:xfrm>
            <a:off x="5908898" y="6576484"/>
            <a:ext cx="47591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http://iteach.community.uaf.edu/files/2012/03/GoogleDocCollab.png</a:t>
            </a:r>
            <a:r>
              <a:rPr lang="en-US" sz="1200" dirty="0"/>
              <a:t> </a:t>
            </a:r>
            <a:endParaRPr lang="el-GR" sz="1200" dirty="0"/>
          </a:p>
        </p:txBody>
      </p:sp>
      <p:pic>
        <p:nvPicPr>
          <p:cNvPr id="1026" name="Picture 2" descr="Image result for wrik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129" y="4301585"/>
            <a:ext cx="136818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zoho projects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38" y="50113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monday.com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547783"/>
            <a:ext cx="13716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121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5E376-7662-40FF-9EC3-9A1E33A8D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/>
              <a:t>Τόποι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l-GR" dirty="0"/>
              <a:t>να</a:t>
            </a:r>
            <a:r>
              <a:rPr lang="el-GR" b="1" dirty="0"/>
              <a:t> </a:t>
            </a:r>
            <a:r>
              <a:rPr lang="el-GR" b="1" dirty="0">
                <a:solidFill>
                  <a:srgbClr val="C00000"/>
                </a:solidFill>
              </a:rPr>
              <a:t>μαθαίνουμε</a:t>
            </a:r>
            <a:r>
              <a:rPr lang="el-GR" b="1" dirty="0"/>
              <a:t> </a:t>
            </a:r>
            <a:r>
              <a:rPr lang="el-GR" dirty="0"/>
              <a:t>σύγχρονα</a:t>
            </a:r>
            <a:r>
              <a:rPr lang="el-GR" b="1" dirty="0"/>
              <a:t> </a:t>
            </a:r>
            <a:endParaRPr lang="el-GR" dirty="0"/>
          </a:p>
        </p:txBody>
      </p:sp>
      <p:pic>
        <p:nvPicPr>
          <p:cNvPr id="1026" name="Picture 2" descr="Moodle – opensoft.sch.gr">
            <a:extLst>
              <a:ext uri="{FF2B5EF4-FFF2-40B4-BE49-F238E27FC236}">
                <a16:creationId xmlns:a16="http://schemas.microsoft.com/office/drawing/2014/main" id="{DC1065A9-C78A-4FB5-881F-BDCD4FD094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22" b="31196"/>
          <a:stretch/>
        </p:blipFill>
        <p:spPr bwMode="auto">
          <a:xfrm>
            <a:off x="6312024" y="1497155"/>
            <a:ext cx="4386064" cy="132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Η online πλατφόρμα μάθησης Open eClass για την κάλυψη κάθε εκπαιδευτικής  ανάγκης - NORTHBRIDGE">
            <a:extLst>
              <a:ext uri="{FF2B5EF4-FFF2-40B4-BE49-F238E27FC236}">
                <a16:creationId xmlns:a16="http://schemas.microsoft.com/office/drawing/2014/main" id="{A59B82A7-09EF-4FF5-837F-4F128B84E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4365104"/>
            <a:ext cx="3449960" cy="229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nvas - eLearning | UAB">
            <a:extLst>
              <a:ext uri="{FF2B5EF4-FFF2-40B4-BE49-F238E27FC236}">
                <a16:creationId xmlns:a16="http://schemas.microsoft.com/office/drawing/2014/main" id="{246C5A71-EA89-4501-AD4C-B6D28CFD6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1615107"/>
            <a:ext cx="2420888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oodle in English: how to install hotpot in moodle">
            <a:extLst>
              <a:ext uri="{FF2B5EF4-FFF2-40B4-BE49-F238E27FC236}">
                <a16:creationId xmlns:a16="http://schemas.microsoft.com/office/drawing/2014/main" id="{DC0389BA-DA0A-49C5-ACA0-75A74FD7E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3" b="5880"/>
          <a:stretch/>
        </p:blipFill>
        <p:spPr bwMode="auto">
          <a:xfrm>
            <a:off x="4511824" y="3217542"/>
            <a:ext cx="7536160" cy="336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462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5E376-7662-40FF-9EC3-9A1E33A8D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/>
              <a:t>Τόποι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l-GR" dirty="0"/>
              <a:t>να</a:t>
            </a:r>
            <a:r>
              <a:rPr lang="el-GR" b="1" dirty="0"/>
              <a:t> </a:t>
            </a:r>
            <a:r>
              <a:rPr lang="el-GR" b="1" dirty="0">
                <a:solidFill>
                  <a:srgbClr val="C00000"/>
                </a:solidFill>
              </a:rPr>
              <a:t>μαθαίνουμε</a:t>
            </a:r>
            <a:r>
              <a:rPr lang="el-GR" b="1" dirty="0"/>
              <a:t> α</a:t>
            </a:r>
            <a:r>
              <a:rPr lang="el-GR" dirty="0"/>
              <a:t>σύγχρονα</a:t>
            </a:r>
            <a:r>
              <a:rPr lang="el-GR" b="1" dirty="0"/>
              <a:t> </a:t>
            </a:r>
            <a:endParaRPr lang="el-GR" dirty="0"/>
          </a:p>
        </p:txBody>
      </p:sp>
      <p:pic>
        <p:nvPicPr>
          <p:cNvPr id="2050" name="Picture 2" descr="Zoom: Υπάλληλος κατηγορείται για παρανομίες σε συνεργασία με την Κίνα">
            <a:extLst>
              <a:ext uri="{FF2B5EF4-FFF2-40B4-BE49-F238E27FC236}">
                <a16:creationId xmlns:a16="http://schemas.microsoft.com/office/drawing/2014/main" id="{0591F931-FDB2-4298-9333-8CD81696E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369"/>
            <a:ext cx="3218585" cy="168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Τρόπος διόρθωσης σφαλμάτων σύνδεσης της ομάδας Microsoft">
            <a:extLst>
              <a:ext uri="{FF2B5EF4-FFF2-40B4-BE49-F238E27FC236}">
                <a16:creationId xmlns:a16="http://schemas.microsoft.com/office/drawing/2014/main" id="{874C46ED-1740-4F0B-8100-AD3C0C8E0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2144251"/>
            <a:ext cx="3960440" cy="220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AB595C8A-1425-4279-B3A2-5300789F6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4471752"/>
            <a:ext cx="1689757" cy="168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ig Blue Button releases Scalelite - ElearningWorld.org">
            <a:extLst>
              <a:ext uri="{FF2B5EF4-FFF2-40B4-BE49-F238E27FC236}">
                <a16:creationId xmlns:a16="http://schemas.microsoft.com/office/drawing/2014/main" id="{518B74B3-599E-4B4F-9E15-5C4C64888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2439495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03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/>
              <a:t>Τόποι</a:t>
            </a:r>
            <a:r>
              <a:rPr lang="en-US" b="1" dirty="0"/>
              <a:t> </a:t>
            </a:r>
            <a:br>
              <a:rPr lang="en-US" b="1" dirty="0"/>
            </a:br>
            <a:r>
              <a:rPr lang="el-GR" dirty="0"/>
              <a:t>να</a:t>
            </a:r>
            <a:r>
              <a:rPr lang="en-US" dirty="0"/>
              <a:t> </a:t>
            </a:r>
            <a:r>
              <a:rPr lang="el-GR" dirty="0">
                <a:solidFill>
                  <a:srgbClr val="C00000"/>
                </a:solidFill>
              </a:rPr>
              <a:t>συναντιόμαστε, ενεργούμε, λειτουργούμε</a:t>
            </a:r>
            <a:br>
              <a:rPr lang="en-US" dirty="0">
                <a:solidFill>
                  <a:srgbClr val="C00000"/>
                </a:solidFill>
              </a:rPr>
            </a:b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919536" y="155679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 </a:t>
            </a:r>
            <a:endParaRPr lang="el-GR" b="1" dirty="0"/>
          </a:p>
        </p:txBody>
      </p:sp>
      <p:sp>
        <p:nvSpPr>
          <p:cNvPr id="6" name="AutoShape 2" descr="Image result for instagram storie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173" y="1417639"/>
            <a:ext cx="4127673" cy="3095755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864" y="3071397"/>
            <a:ext cx="54864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84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/>
              <a:t>Τόποι</a:t>
            </a:r>
            <a:r>
              <a:rPr lang="en-US" b="1" dirty="0"/>
              <a:t> </a:t>
            </a:r>
            <a:br>
              <a:rPr lang="en-US" b="1" dirty="0"/>
            </a:br>
            <a:r>
              <a:rPr lang="el-GR" dirty="0"/>
              <a:t>να</a:t>
            </a:r>
            <a:r>
              <a:rPr lang="en-US" dirty="0"/>
              <a:t> </a:t>
            </a:r>
            <a:r>
              <a:rPr lang="el-GR" dirty="0">
                <a:solidFill>
                  <a:srgbClr val="C00000"/>
                </a:solidFill>
              </a:rPr>
              <a:t>παρουσιάζουμε </a:t>
            </a:r>
            <a:r>
              <a:rPr lang="el-GR" b="1" dirty="0">
                <a:solidFill>
                  <a:srgbClr val="C00000"/>
                </a:solidFill>
              </a:rPr>
              <a:t>άλλους</a:t>
            </a:r>
            <a:r>
              <a:rPr lang="el-GR" dirty="0">
                <a:solidFill>
                  <a:srgbClr val="C00000"/>
                </a:solidFill>
              </a:rPr>
              <a:t> εαυτούς</a:t>
            </a:r>
            <a:br>
              <a:rPr lang="el-GR" dirty="0">
                <a:solidFill>
                  <a:srgbClr val="C00000"/>
                </a:solidFill>
              </a:rPr>
            </a:b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916967" y="1781499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 </a:t>
            </a:r>
            <a:endParaRPr lang="el-GR" b="1" dirty="0"/>
          </a:p>
        </p:txBody>
      </p:sp>
      <p:sp>
        <p:nvSpPr>
          <p:cNvPr id="6" name="AutoShape 2" descr="Image result for instagram storie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250" y="1399654"/>
            <a:ext cx="4811935" cy="2376264"/>
          </a:xfrm>
          <a:prstGeom prst="rect">
            <a:avLst/>
          </a:prstGeom>
        </p:spPr>
      </p:pic>
      <p:pic>
        <p:nvPicPr>
          <p:cNvPr id="2052" name="Picture 4" descr="Image result for secondlif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605" y="3775918"/>
            <a:ext cx="3845223" cy="159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2144" y="2343063"/>
            <a:ext cx="2621154" cy="1444663"/>
          </a:xfrm>
          <a:prstGeom prst="rect">
            <a:avLst/>
          </a:prstGeom>
        </p:spPr>
      </p:pic>
      <p:pic>
        <p:nvPicPr>
          <p:cNvPr id="16" name="Εικόνα 15"/>
          <p:cNvPicPr>
            <a:picLocks noChangeAspect="1"/>
          </p:cNvPicPr>
          <p:nvPr/>
        </p:nvPicPr>
        <p:blipFill rotWithShape="1">
          <a:blip r:embed="rId6"/>
          <a:srcRect t="13148" b="18125"/>
          <a:stretch/>
        </p:blipFill>
        <p:spPr>
          <a:xfrm>
            <a:off x="7392145" y="1188256"/>
            <a:ext cx="2619375" cy="1008113"/>
          </a:xfrm>
          <a:prstGeom prst="rect">
            <a:avLst/>
          </a:prstGeom>
        </p:spPr>
      </p:pic>
      <p:pic>
        <p:nvPicPr>
          <p:cNvPr id="17" name="Εικόνα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8521" y="3944416"/>
            <a:ext cx="3579725" cy="27432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8" name="Ορθογώνιο 17"/>
          <p:cNvSpPr/>
          <p:nvPr/>
        </p:nvSpPr>
        <p:spPr>
          <a:xfrm>
            <a:off x="5572200" y="6645712"/>
            <a:ext cx="51125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8"/>
              </a:rPr>
              <a:t>https://cdn01.vulcanpost.com/wp-uploads/2014/07/Facebook-imaginary-friends-comic.jpg</a:t>
            </a:r>
            <a:r>
              <a:rPr lang="en-US" sz="1000" dirty="0"/>
              <a:t> 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3603081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/>
              <a:t>Τόποι</a:t>
            </a:r>
            <a:r>
              <a:rPr lang="en-US" b="1" dirty="0"/>
              <a:t> </a:t>
            </a:r>
            <a:br>
              <a:rPr lang="en-US" b="1" dirty="0"/>
            </a:br>
            <a:r>
              <a:rPr lang="el-GR" dirty="0"/>
              <a:t>να</a:t>
            </a:r>
            <a:r>
              <a:rPr lang="en-US" dirty="0"/>
              <a:t> </a:t>
            </a:r>
            <a:r>
              <a:rPr lang="el-GR" b="1" dirty="0" err="1">
                <a:solidFill>
                  <a:srgbClr val="C00000"/>
                </a:solidFill>
              </a:rPr>
              <a:t>αλληλεπιδρούμε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l-GR" dirty="0">
                <a:solidFill>
                  <a:srgbClr val="C00000"/>
                </a:solidFill>
              </a:rPr>
              <a:t>με </a:t>
            </a:r>
            <a:r>
              <a:rPr lang="el-GR" b="1" dirty="0">
                <a:solidFill>
                  <a:srgbClr val="C00000"/>
                </a:solidFill>
              </a:rPr>
              <a:t>πραγματικά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l-GR" dirty="0">
                <a:solidFill>
                  <a:srgbClr val="C00000"/>
                </a:solidFill>
              </a:rPr>
              <a:t>αντικείμενα</a:t>
            </a:r>
            <a:br>
              <a:rPr lang="en-US" dirty="0">
                <a:solidFill>
                  <a:srgbClr val="C00000"/>
                </a:solidFill>
              </a:rPr>
            </a:b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916967" y="1781499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 </a:t>
            </a:r>
            <a:endParaRPr lang="el-GR" b="1" dirty="0"/>
          </a:p>
        </p:txBody>
      </p:sp>
      <p:sp>
        <p:nvSpPr>
          <p:cNvPr id="6" name="AutoShape 2" descr="Image result for instagram storie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527" y="1559744"/>
            <a:ext cx="4320480" cy="4320480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2719399" y="6000995"/>
            <a:ext cx="662473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hlinkClick r:id="rId3"/>
              </a:rPr>
              <a:t>https://www.researchgate.net/profile/Zorica_Nedic/publication/307525058/figure/fig1/AS:465495745929217@1487994242831/The-real-laboratory-setup-of-NetLab2_Q320.jpg</a:t>
            </a:r>
            <a:r>
              <a:rPr lang="en-US" sz="700" dirty="0"/>
              <a:t> </a:t>
            </a:r>
            <a:endParaRPr lang="el-GR" sz="700" dirty="0"/>
          </a:p>
        </p:txBody>
      </p:sp>
      <p:sp>
        <p:nvSpPr>
          <p:cNvPr id="7" name="Ορθογώνιο 6"/>
          <p:cNvSpPr/>
          <p:nvPr/>
        </p:nvSpPr>
        <p:spPr>
          <a:xfrm>
            <a:off x="4655840" y="5458142"/>
            <a:ext cx="288032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/>
              <a:t>RemoteLab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14982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/>
              <a:t>Τόποι</a:t>
            </a:r>
            <a:r>
              <a:rPr lang="en-US" b="1" dirty="0"/>
              <a:t> </a:t>
            </a:r>
            <a:br>
              <a:rPr lang="en-US" b="1" dirty="0"/>
            </a:br>
            <a:r>
              <a:rPr lang="el-GR" dirty="0"/>
              <a:t>να</a:t>
            </a:r>
            <a:r>
              <a:rPr lang="en-US" dirty="0"/>
              <a:t> </a:t>
            </a:r>
            <a:r>
              <a:rPr lang="el-GR" b="1" dirty="0" err="1">
                <a:solidFill>
                  <a:srgbClr val="C00000"/>
                </a:solidFill>
              </a:rPr>
              <a:t>αλληλεπιδρούμε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l-GR" dirty="0">
                <a:solidFill>
                  <a:srgbClr val="C00000"/>
                </a:solidFill>
              </a:rPr>
              <a:t>με </a:t>
            </a:r>
            <a:r>
              <a:rPr lang="el-GR" b="1" dirty="0">
                <a:solidFill>
                  <a:srgbClr val="C00000"/>
                </a:solidFill>
              </a:rPr>
              <a:t>φανταστικά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l-GR" dirty="0">
                <a:solidFill>
                  <a:srgbClr val="C00000"/>
                </a:solidFill>
              </a:rPr>
              <a:t>αντικείμενα</a:t>
            </a:r>
            <a:br>
              <a:rPr lang="en-US" dirty="0">
                <a:solidFill>
                  <a:srgbClr val="C00000"/>
                </a:solidFill>
              </a:rPr>
            </a:b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916967" y="1781499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 </a:t>
            </a:r>
            <a:endParaRPr lang="el-GR" b="1" dirty="0"/>
          </a:p>
        </p:txBody>
      </p:sp>
      <p:sp>
        <p:nvSpPr>
          <p:cNvPr id="6" name="AutoShape 2" descr="Image result for instagram storie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2719399" y="6000995"/>
            <a:ext cx="66247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hlinkClick r:id="rId2"/>
              </a:rPr>
              <a:t>https://www.researchgate.net/profile/Christian_Holz/publication/236864641/figure/fig6/AS:668423080120322@1536375889251/GravitySpace-allows-for-interaction-with-virtual-objects-as-leg-movement-is-tracked-above.png</a:t>
            </a:r>
            <a:r>
              <a:rPr lang="en-US" sz="700" dirty="0"/>
              <a:t> </a:t>
            </a:r>
            <a:endParaRPr lang="el-GR" sz="700" dirty="0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950" y="1303532"/>
            <a:ext cx="68961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18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/>
              <a:t>Τόποι</a:t>
            </a:r>
            <a:r>
              <a:rPr lang="en-US" b="1" dirty="0"/>
              <a:t> </a:t>
            </a:r>
            <a:br>
              <a:rPr lang="en-US" b="1" dirty="0"/>
            </a:br>
            <a:r>
              <a:rPr lang="el-GR" dirty="0"/>
              <a:t>να</a:t>
            </a:r>
            <a:r>
              <a:rPr lang="en-US" dirty="0"/>
              <a:t> </a:t>
            </a:r>
            <a:r>
              <a:rPr lang="el-GR" b="1" dirty="0">
                <a:solidFill>
                  <a:srgbClr val="C00000"/>
                </a:solidFill>
              </a:rPr>
              <a:t>εκτελούμε</a:t>
            </a:r>
            <a:r>
              <a:rPr lang="el-GR" dirty="0">
                <a:solidFill>
                  <a:srgbClr val="C00000"/>
                </a:solidFill>
              </a:rPr>
              <a:t> αδύνατες </a:t>
            </a:r>
            <a:r>
              <a:rPr lang="el-GR" b="1" dirty="0">
                <a:solidFill>
                  <a:srgbClr val="C00000"/>
                </a:solidFill>
              </a:rPr>
              <a:t>ενέργειες</a:t>
            </a:r>
            <a:br>
              <a:rPr lang="en-US" dirty="0">
                <a:solidFill>
                  <a:srgbClr val="C00000"/>
                </a:solidFill>
              </a:rPr>
            </a:b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916967" y="1781499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 </a:t>
            </a:r>
            <a:endParaRPr lang="el-GR" b="1" dirty="0"/>
          </a:p>
        </p:txBody>
      </p:sp>
      <p:sp>
        <p:nvSpPr>
          <p:cNvPr id="6" name="AutoShape 2" descr="Image result for instagram storie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3910894" y="6636564"/>
            <a:ext cx="696106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hlinkClick r:id="rId3"/>
              </a:rPr>
              <a:t>https://www.deutsches-museum.de/fileadmin/Content/010_DM/020_Ausstellungen/070_Verkehr/030_Luftfahrt/020_Ausstellung/030_flugsimulator/Flugsimulator_Auswahl_06.jpg</a:t>
            </a:r>
            <a:r>
              <a:rPr lang="en-US" sz="700" dirty="0"/>
              <a:t> </a:t>
            </a:r>
            <a:endParaRPr lang="el-GR" sz="700" dirty="0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800" y="3708518"/>
            <a:ext cx="6191250" cy="2933700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575" y="1484784"/>
            <a:ext cx="4091434" cy="2727622"/>
          </a:xfrm>
          <a:prstGeom prst="rect">
            <a:avLst/>
          </a:prstGeom>
        </p:spPr>
      </p:pic>
      <p:sp>
        <p:nvSpPr>
          <p:cNvPr id="10" name="Ορθογώνιο 9"/>
          <p:cNvSpPr/>
          <p:nvPr/>
        </p:nvSpPr>
        <p:spPr>
          <a:xfrm>
            <a:off x="1624893" y="4176902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hlinkClick r:id="rId6"/>
              </a:rPr>
              <a:t>https://www.engineering.com/Portals/0/BlogFiles/swasserman/ESI%20Group/mitsubishi.jpg</a:t>
            </a:r>
            <a:r>
              <a:rPr lang="en-US" sz="700" dirty="0"/>
              <a:t> </a:t>
            </a:r>
            <a:endParaRPr lang="el-GR" sz="700" dirty="0"/>
          </a:p>
        </p:txBody>
      </p:sp>
    </p:spTree>
    <p:extLst>
      <p:ext uri="{BB962C8B-B14F-4D97-AF65-F5344CB8AC3E}">
        <p14:creationId xmlns:p14="http://schemas.microsoft.com/office/powerpoint/2010/main" val="734992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91344" y="274639"/>
            <a:ext cx="11881320" cy="5851525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l-GR" sz="4800" dirty="0"/>
              <a:t>Πολλές </a:t>
            </a:r>
          </a:p>
          <a:p>
            <a:pPr marL="0" indent="0" algn="ctr">
              <a:buNone/>
            </a:pPr>
            <a:r>
              <a:rPr lang="el-GR" sz="6000" dirty="0">
                <a:solidFill>
                  <a:srgbClr val="C00000"/>
                </a:solidFill>
              </a:rPr>
              <a:t>δυνατότητες εφαρμογής (</a:t>
            </a:r>
            <a:r>
              <a:rPr lang="en-US" sz="6000" b="1" dirty="0">
                <a:solidFill>
                  <a:srgbClr val="C00000"/>
                </a:solidFill>
              </a:rPr>
              <a:t>affordances</a:t>
            </a:r>
            <a:r>
              <a:rPr lang="en-US" sz="6000" dirty="0">
                <a:solidFill>
                  <a:srgbClr val="C00000"/>
                </a:solidFill>
              </a:rPr>
              <a:t>)</a:t>
            </a:r>
            <a:r>
              <a:rPr lang="en-US" sz="6000" dirty="0"/>
              <a:t> </a:t>
            </a:r>
            <a:endParaRPr lang="el-GR" sz="6000" dirty="0"/>
          </a:p>
          <a:p>
            <a:pPr marL="0" indent="0" algn="ctr">
              <a:buNone/>
            </a:pPr>
            <a:r>
              <a:rPr lang="el-GR" sz="4800" dirty="0"/>
              <a:t>των ΕΠΔ</a:t>
            </a:r>
            <a:r>
              <a:rPr lang="en-US" sz="4800" dirty="0"/>
              <a:t>!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490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981200" y="274639"/>
            <a:ext cx="8229600" cy="58801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l-GR" dirty="0"/>
          </a:p>
          <a:p>
            <a:pPr marL="0" indent="0" algn="ctr">
              <a:buNone/>
            </a:pPr>
            <a:r>
              <a:rPr lang="el-GR" dirty="0"/>
              <a:t>Ωστόσο, υπάρχουν πολλές </a:t>
            </a:r>
            <a:r>
              <a:rPr lang="el-GR" sz="6000" b="1" dirty="0">
                <a:solidFill>
                  <a:srgbClr val="C00000"/>
                </a:solidFill>
              </a:rPr>
              <a:t>προκλήσεις</a:t>
            </a:r>
            <a:endParaRPr lang="el-GR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12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Ροή παρουσίασης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Ορισμοί</a:t>
            </a:r>
          </a:p>
          <a:p>
            <a:r>
              <a:rPr lang="el-GR" dirty="0"/>
              <a:t>Δυνατότητες</a:t>
            </a:r>
          </a:p>
          <a:p>
            <a:r>
              <a:rPr lang="el-GR" dirty="0"/>
              <a:t>Επιλογή</a:t>
            </a:r>
          </a:p>
          <a:p>
            <a:r>
              <a:rPr lang="el-GR" dirty="0"/>
              <a:t>Συμπεράσματα</a:t>
            </a:r>
          </a:p>
          <a:p>
            <a:r>
              <a:rPr lang="el-GR" dirty="0"/>
              <a:t>Πρόσκληση: </a:t>
            </a:r>
            <a:r>
              <a:rPr lang="en-US" dirty="0">
                <a:solidFill>
                  <a:srgbClr val="C00000"/>
                </a:solidFill>
              </a:rPr>
              <a:t>IMCL 2021</a:t>
            </a:r>
            <a:r>
              <a:rPr lang="en-US" dirty="0"/>
              <a:t>, Thessaloniki, Greece</a:t>
            </a:r>
          </a:p>
        </p:txBody>
      </p:sp>
    </p:spTree>
    <p:extLst>
      <p:ext uri="{BB962C8B-B14F-4D97-AF65-F5344CB8AC3E}">
        <p14:creationId xmlns:p14="http://schemas.microsoft.com/office/powerpoint/2010/main" val="1485849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8A995-ADC8-473F-AE04-B40E5493A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Πρόκληση</a:t>
            </a:r>
            <a:r>
              <a:rPr lang="en-US" dirty="0"/>
              <a:t> - 1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06F9D-6BAE-46E6-BA24-8303CAC4C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620648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Οι συμμετέχοντες </a:t>
            </a:r>
            <a:r>
              <a:rPr lang="el-GR" b="1" dirty="0">
                <a:solidFill>
                  <a:srgbClr val="C00000"/>
                </a:solidFill>
              </a:rPr>
              <a:t>δεν έχουν πλήρη έλεγχο</a:t>
            </a:r>
            <a:r>
              <a:rPr lang="el-GR" dirty="0"/>
              <a:t> της δραστηριότητάς τους, κυρίως επειδή οι αλληλεπιδράσεις δεν είναι πρόσωπο με πρόσωπο, αλλά με τη μεσολάβηση υπολογιστή, και συμβαίνουν στο διαδίκτυο.</a:t>
            </a:r>
            <a:endParaRPr lang="en-US" dirty="0"/>
          </a:p>
        </p:txBody>
      </p:sp>
      <p:pic>
        <p:nvPicPr>
          <p:cNvPr id="1026" name="Picture 2" descr="Idea, self discipline, brain, mind control, self control, psychology,  brainstorming icon - Download on Iconfinder">
            <a:extLst>
              <a:ext uri="{FF2B5EF4-FFF2-40B4-BE49-F238E27FC236}">
                <a16:creationId xmlns:a16="http://schemas.microsoft.com/office/drawing/2014/main" id="{B9F1BE8B-05A7-4260-8329-798DF3574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1549761"/>
            <a:ext cx="460851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663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8A995-ADC8-473F-AE04-B40E5493A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Πρόκληση</a:t>
            </a:r>
            <a:r>
              <a:rPr lang="en-US" dirty="0"/>
              <a:t> - 2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06F9D-6BAE-46E6-BA24-8303CAC4C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5630416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dirty="0"/>
              <a:t>(στις περισσότερες από τις διαδικτυακές δραστηριότητες) </a:t>
            </a:r>
          </a:p>
          <a:p>
            <a:pPr marL="0" indent="0">
              <a:buNone/>
            </a:pPr>
            <a:r>
              <a:rPr lang="el-GR" dirty="0"/>
              <a:t>Οι μαθητές δεν έχουν, συνήθως, επίγνωση ή άμεση ανατροφοδότηση για την απόδοσή τους και, κυρίως για αυτή των συμμαθητών τους σε ομαδικό επίπεδο.</a:t>
            </a:r>
          </a:p>
          <a:p>
            <a:pPr marL="0" indent="0">
              <a:buNone/>
            </a:pPr>
            <a:r>
              <a:rPr lang="el-GR" dirty="0"/>
              <a:t>Αυτό έχει αρνητικές επιπτώσεις στη </a:t>
            </a:r>
            <a:r>
              <a:rPr lang="el-GR" b="1" dirty="0" err="1">
                <a:solidFill>
                  <a:srgbClr val="C00000"/>
                </a:solidFill>
              </a:rPr>
              <a:t>κινητροδότησή</a:t>
            </a:r>
            <a:r>
              <a:rPr lang="el-GR" dirty="0"/>
              <a:t> τους ώστε να βελτιώσουν την απόδοσή τους.</a:t>
            </a:r>
            <a:endParaRPr lang="en-US" dirty="0"/>
          </a:p>
        </p:txBody>
      </p:sp>
      <p:pic>
        <p:nvPicPr>
          <p:cNvPr id="2050" name="Picture 2" descr="Motivation: The four ways to a happy life.">
            <a:extLst>
              <a:ext uri="{FF2B5EF4-FFF2-40B4-BE49-F238E27FC236}">
                <a16:creationId xmlns:a16="http://schemas.microsoft.com/office/drawing/2014/main" id="{841CB33F-9FD3-4808-970D-5934DCBC2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1976472"/>
            <a:ext cx="5630417" cy="290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80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4FCD6-B4CF-4975-A58F-3844CFFCF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Πρόκληση</a:t>
            </a:r>
            <a:r>
              <a:rPr lang="en-US" dirty="0"/>
              <a:t> - 3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C77FD-9DED-4FCC-BC1C-D976A4EBD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563041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Εάν οι μαθητές δεν είναι ακόμη ώριμοι να </a:t>
            </a:r>
            <a:r>
              <a:rPr lang="el-GR" b="1" dirty="0">
                <a:solidFill>
                  <a:srgbClr val="C00000"/>
                </a:solidFill>
              </a:rPr>
              <a:t>ρυθμίσουν</a:t>
            </a:r>
            <a:r>
              <a:rPr lang="el-GR" dirty="0"/>
              <a:t> την πορεία της μάθησής τους, ορισμένα (π.χ. </a:t>
            </a:r>
            <a:r>
              <a:rPr lang="en-US" dirty="0"/>
              <a:t>blog-base</a:t>
            </a:r>
            <a:r>
              <a:rPr lang="el-GR" dirty="0"/>
              <a:t>) μαθησιακά περιβάλλοντα μπορεί να αποπροσανατολίσουν τους μαθητές</a:t>
            </a:r>
            <a:endParaRPr lang="en-US" dirty="0"/>
          </a:p>
        </p:txBody>
      </p:sp>
      <p:pic>
        <p:nvPicPr>
          <p:cNvPr id="3074" name="Picture 2" descr="Emotional Self-Regulation. What is the definition of Self… | by Jimoh  &quot;Jomar&quot; Razaq | Medium">
            <a:extLst>
              <a:ext uri="{FF2B5EF4-FFF2-40B4-BE49-F238E27FC236}">
                <a16:creationId xmlns:a16="http://schemas.microsoft.com/office/drawing/2014/main" id="{02FF9C8A-AD8C-42D0-BAA1-F1F81F425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057" y="1600201"/>
            <a:ext cx="5692884" cy="319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306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Επιλογή ΕΠΔ</a:t>
            </a:r>
            <a:r>
              <a:rPr lang="en-US" dirty="0"/>
              <a:t>  </a:t>
            </a:r>
          </a:p>
        </p:txBody>
      </p:sp>
      <p:sp>
        <p:nvSpPr>
          <p:cNvPr id="8" name="Θέση κειμένου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Employee Recruitment and Selection: How AtmanCo Can Help">
            <a:extLst>
              <a:ext uri="{FF2B5EF4-FFF2-40B4-BE49-F238E27FC236}">
                <a16:creationId xmlns:a16="http://schemas.microsoft.com/office/drawing/2014/main" id="{676C7A3A-246A-4CE9-9B3C-E89460FFE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939171"/>
            <a:ext cx="8087784" cy="390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799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Τίτλος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Autofit/>
          </a:bodyPr>
          <a:lstStyle/>
          <a:p>
            <a:r>
              <a:rPr lang="el-GR" dirty="0"/>
              <a:t>Διαδικασία επιλογής</a:t>
            </a:r>
          </a:p>
        </p:txBody>
      </p:sp>
      <p:sp>
        <p:nvSpPr>
          <p:cNvPr id="5" name="Περιεχόμενα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>
            <a:normAutofit/>
          </a:bodyPr>
          <a:lstStyle/>
          <a:p>
            <a:r>
              <a:rPr lang="el-GR" dirty="0"/>
              <a:t>Δημιουργία κατάλληλων </a:t>
            </a:r>
            <a:r>
              <a:rPr lang="el-GR" dirty="0">
                <a:solidFill>
                  <a:srgbClr val="C00000"/>
                </a:solidFill>
              </a:rPr>
              <a:t>σεναρίων</a:t>
            </a:r>
            <a:r>
              <a:rPr lang="el-GR" dirty="0"/>
              <a:t> για τον οργανισμό μας</a:t>
            </a:r>
            <a:endParaRPr lang="en-US" dirty="0"/>
          </a:p>
          <a:p>
            <a:r>
              <a:rPr lang="el-GR" sz="3200" dirty="0"/>
              <a:t>Συμβουλές από </a:t>
            </a:r>
            <a:r>
              <a:rPr lang="en-US" sz="3200" dirty="0">
                <a:solidFill>
                  <a:srgbClr val="C00000"/>
                </a:solidFill>
              </a:rPr>
              <a:t>stakeholders</a:t>
            </a:r>
          </a:p>
          <a:p>
            <a:r>
              <a:rPr lang="el-GR" sz="3200" dirty="0"/>
              <a:t>Εξωτερική και εσωτερική </a:t>
            </a:r>
            <a:r>
              <a:rPr lang="el-GR" sz="3200" dirty="0">
                <a:solidFill>
                  <a:srgbClr val="C00000"/>
                </a:solidFill>
              </a:rPr>
              <a:t>επισκόπηση</a:t>
            </a:r>
          </a:p>
          <a:p>
            <a:r>
              <a:rPr lang="el-GR" dirty="0"/>
              <a:t>Δημιουργία γενικού συνόλου με </a:t>
            </a:r>
            <a:r>
              <a:rPr lang="el-GR" dirty="0">
                <a:solidFill>
                  <a:srgbClr val="C00000"/>
                </a:solidFill>
              </a:rPr>
              <a:t>αρχές</a:t>
            </a:r>
            <a:r>
              <a:rPr lang="el-GR" dirty="0"/>
              <a:t> (</a:t>
            </a:r>
            <a:r>
              <a:rPr lang="en-US" dirty="0"/>
              <a:t>principles)</a:t>
            </a:r>
            <a:endParaRPr lang="el-GR" dirty="0"/>
          </a:p>
          <a:p>
            <a:r>
              <a:rPr lang="el-GR" dirty="0"/>
              <a:t>Καταγραφή μιας λίστας με επιθυμητά </a:t>
            </a:r>
            <a:r>
              <a:rPr lang="el-GR" dirty="0">
                <a:solidFill>
                  <a:srgbClr val="C00000"/>
                </a:solidFill>
              </a:rPr>
              <a:t>χαρακτηριστικά</a:t>
            </a:r>
          </a:p>
          <a:p>
            <a:r>
              <a:rPr lang="el-GR" dirty="0"/>
              <a:t>Ορισμός </a:t>
            </a:r>
            <a:r>
              <a:rPr lang="el-GR" dirty="0">
                <a:solidFill>
                  <a:srgbClr val="C00000"/>
                </a:solidFill>
              </a:rPr>
              <a:t>προτεραιοτήτων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sz="3200" dirty="0">
              <a:solidFill>
                <a:srgbClr val="C00000"/>
              </a:solidFill>
            </a:endParaRPr>
          </a:p>
          <a:p>
            <a:endParaRPr lang="en-US" sz="3200" dirty="0"/>
          </a:p>
          <a:p>
            <a:endParaRPr lang="el-GR" dirty="0"/>
          </a:p>
        </p:txBody>
      </p:sp>
      <p:sp>
        <p:nvSpPr>
          <p:cNvPr id="23555" name="Αριθμός διαφάνειας"/>
          <p:cNvSpPr>
            <a:spLocks noGrp="1"/>
          </p:cNvSpPr>
          <p:nvPr>
            <p:ph type="dt" sz="half" idx="10"/>
          </p:nvPr>
        </p:nvSpPr>
        <p:spPr>
          <a:xfrm>
            <a:off x="609600" y="6308726"/>
            <a:ext cx="1390848" cy="365125"/>
          </a:xfrm>
        </p:spPr>
        <p:txBody>
          <a:bodyPr/>
          <a:lstStyle/>
          <a:p>
            <a:fld id="{81C8996C-01C9-4983-8CB7-B605C24064BE}" type="slidenum">
              <a:rPr lang="el-GR" smtClean="0"/>
              <a:pPr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4497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 ΕΠΔ</a:t>
            </a:r>
            <a:r>
              <a:rPr lang="en-US" dirty="0"/>
              <a:t>  </a:t>
            </a:r>
          </a:p>
        </p:txBody>
      </p:sp>
      <p:sp>
        <p:nvSpPr>
          <p:cNvPr id="8" name="Θέση κειμένου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Key Evaluation Observations and Challenges | The European Network for Rural  Development (ENRD)">
            <a:extLst>
              <a:ext uri="{FF2B5EF4-FFF2-40B4-BE49-F238E27FC236}">
                <a16:creationId xmlns:a16="http://schemas.microsoft.com/office/drawing/2014/main" id="{C9AE26A5-C4E7-4CC7-AF37-8D379724F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51" y="1556792"/>
            <a:ext cx="10223949" cy="338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831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C2BDB-4DC1-4A50-AB0B-66EC9F9F2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Υπάρχει γενικά αποδεκτός ορισμός του όρου «αξιολόγηση»;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80632-6D7C-43B0-8D6A-56F26280B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l-GR" dirty="0">
                <a:solidFill>
                  <a:srgbClr val="C00000"/>
                </a:solidFill>
              </a:rPr>
              <a:t>Όχι</a:t>
            </a:r>
            <a:r>
              <a:rPr lang="el-GR" dirty="0"/>
              <a:t>!!</a:t>
            </a:r>
            <a:endParaRPr lang="en-US" dirty="0"/>
          </a:p>
          <a:p>
            <a:endParaRPr lang="el-GR" dirty="0"/>
          </a:p>
          <a:p>
            <a:r>
              <a:rPr lang="el-GR" b="1" dirty="0"/>
              <a:t>Κ</a:t>
            </a:r>
            <a:r>
              <a:rPr lang="en-US" b="1" dirty="0" err="1"/>
              <a:t>οινή</a:t>
            </a:r>
            <a:r>
              <a:rPr lang="en-US" b="1" dirty="0"/>
              <a:t> </a:t>
            </a:r>
            <a:r>
              <a:rPr lang="en-US" b="1" dirty="0" err="1"/>
              <a:t>συνιστ</a:t>
            </a:r>
            <a:r>
              <a:rPr lang="en-US" b="1" dirty="0"/>
              <a:t>αμένη</a:t>
            </a:r>
            <a:r>
              <a:rPr lang="el-GR" dirty="0"/>
              <a:t>:</a:t>
            </a:r>
            <a:r>
              <a:rPr lang="en-US" dirty="0"/>
              <a:t> η απ</a:t>
            </a:r>
            <a:r>
              <a:rPr lang="en-US" dirty="0" err="1"/>
              <a:t>οτίμηση</a:t>
            </a:r>
            <a:r>
              <a:rPr lang="en-US" dirty="0"/>
              <a:t> </a:t>
            </a:r>
            <a:r>
              <a:rPr lang="en-US" dirty="0" err="1"/>
              <a:t>του</a:t>
            </a:r>
            <a:r>
              <a:rPr lang="en-US" dirty="0"/>
              <a:t> βα</a:t>
            </a:r>
            <a:r>
              <a:rPr lang="en-US" dirty="0" err="1"/>
              <a:t>θμού</a:t>
            </a:r>
            <a:r>
              <a:rPr lang="en-US" dirty="0"/>
              <a:t> </a:t>
            </a:r>
            <a:r>
              <a:rPr lang="en-US" dirty="0" err="1"/>
              <a:t>στον</a:t>
            </a:r>
            <a:r>
              <a:rPr lang="en-US" dirty="0"/>
              <a:t> οπ</a:t>
            </a:r>
            <a:r>
              <a:rPr lang="en-US" dirty="0" err="1"/>
              <a:t>οίο</a:t>
            </a:r>
            <a:r>
              <a:rPr lang="en-US" dirty="0"/>
              <a:t> </a:t>
            </a:r>
            <a:r>
              <a:rPr lang="en-US" dirty="0" err="1"/>
              <a:t>έχουν</a:t>
            </a:r>
            <a:r>
              <a:rPr lang="en-US" dirty="0"/>
              <a:t> επ</a:t>
            </a:r>
            <a:r>
              <a:rPr lang="en-US" dirty="0" err="1"/>
              <a:t>ιτευχθεί</a:t>
            </a:r>
            <a:r>
              <a:rPr lang="en-US" dirty="0"/>
              <a:t> </a:t>
            </a:r>
            <a:r>
              <a:rPr lang="en-US" dirty="0" err="1"/>
              <a:t>οι</a:t>
            </a:r>
            <a:r>
              <a:rPr lang="en-US" dirty="0"/>
              <a:t> </a:t>
            </a:r>
            <a:r>
              <a:rPr lang="en-US" dirty="0" err="1"/>
              <a:t>στόχοι</a:t>
            </a:r>
            <a:r>
              <a:rPr lang="en-US" dirty="0"/>
              <a:t> π</a:t>
            </a:r>
            <a:r>
              <a:rPr lang="en-US" dirty="0" err="1"/>
              <a:t>ου</a:t>
            </a:r>
            <a:r>
              <a:rPr lang="en-US" dirty="0"/>
              <a:t> </a:t>
            </a:r>
            <a:r>
              <a:rPr lang="en-US" dirty="0" err="1"/>
              <a:t>έχουν</a:t>
            </a:r>
            <a:r>
              <a:rPr lang="en-US" dirty="0"/>
              <a:t> </a:t>
            </a:r>
            <a:r>
              <a:rPr lang="en-US" dirty="0" err="1"/>
              <a:t>τεθεί</a:t>
            </a:r>
            <a:r>
              <a:rPr lang="en-US" dirty="0"/>
              <a:t> κα</a:t>
            </a:r>
            <a:r>
              <a:rPr lang="en-US" dirty="0" err="1"/>
              <a:t>τά</a:t>
            </a:r>
            <a:r>
              <a:rPr lang="en-US" dirty="0"/>
              <a:t> </a:t>
            </a:r>
            <a:r>
              <a:rPr lang="en-US" dirty="0" err="1"/>
              <a:t>τον</a:t>
            </a:r>
            <a:r>
              <a:rPr lang="en-US" dirty="0"/>
              <a:t> </a:t>
            </a:r>
            <a:r>
              <a:rPr lang="en-US" dirty="0" err="1"/>
              <a:t>σχεδι</a:t>
            </a:r>
            <a:r>
              <a:rPr lang="en-US" dirty="0"/>
              <a:t>ασμό και την υλοποίηση ενός προϊόντος, μιας διαδικασίας, μιας υπηρεσίας, ενός εργαλείου 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37625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C9585-4A34-41F2-84E5-2036FE9BD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Εκπαιδευτική αξιολόγηση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5B511-FD5A-47C2-AFC1-018736311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Ένα πρόγραμμα εκπαίδευσης, ωστόσο, έχει πολλά επιπλέον χαρακτηριστικά τα οποία χρήζουν αξιολόγησης, όπως το </a:t>
            </a:r>
            <a:r>
              <a:rPr lang="el-GR" b="1" dirty="0"/>
              <a:t>εκπαιδευτικό λογισμικό </a:t>
            </a:r>
            <a:r>
              <a:rPr lang="el-GR" dirty="0"/>
              <a:t>και κατ’ επέκταση οι εκπαιδευτικοί διαδικτυακοί τόποι. </a:t>
            </a:r>
            <a:endParaRPr lang="en-US" dirty="0"/>
          </a:p>
          <a:p>
            <a:r>
              <a:rPr lang="en-US" dirty="0"/>
              <a:t>Y</a:t>
            </a:r>
            <a:r>
              <a:rPr lang="el-GR" dirty="0" err="1"/>
              <a:t>πό</a:t>
            </a:r>
            <a:r>
              <a:rPr lang="el-GR" dirty="0"/>
              <a:t> την οπτική γωνία της </a:t>
            </a:r>
            <a:r>
              <a:rPr lang="el-GR" b="1" dirty="0"/>
              <a:t>ανάπτυξης λογισμικού </a:t>
            </a:r>
            <a:r>
              <a:rPr lang="el-GR" dirty="0"/>
              <a:t>και δικτυακών τόπων η αποτίμηση του εκπαιδευτικού λογισμικού περιλαμβάνει στοιχεία αξιολόγησης όπως αυτά ορίζονται στην τεχνολογία λογισμικού.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26298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Η </a:t>
            </a:r>
            <a:r>
              <a:rPr lang="el-GR" dirty="0">
                <a:solidFill>
                  <a:srgbClr val="C00000"/>
                </a:solidFill>
              </a:rPr>
              <a:t>σημασία</a:t>
            </a:r>
            <a:r>
              <a:rPr lang="el-GR" dirty="0"/>
              <a:t> του πλαισίου εφαρμογής</a:t>
            </a:r>
          </a:p>
        </p:txBody>
      </p:sp>
      <p:sp>
        <p:nvSpPr>
          <p:cNvPr id="5" name="Περιεχόμενα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Η αξιολόγηση ενός εκπαιδευτικού περιβάλλοντος διαδικτύου δεν μπορεί να γίνει ανεξάρτητα από το </a:t>
            </a:r>
            <a:r>
              <a:rPr lang="el-GR" b="1" dirty="0"/>
              <a:t>πλαίσιο</a:t>
            </a:r>
            <a:r>
              <a:rPr lang="el-GR" dirty="0"/>
              <a:t> το οποίο θα χρησιμοποιηθεί το οποίο αφορά τους τελικούς χρήστες, την εκπαιδευτική διαδικασία, αλλά  και τις συνθήκες χρήσης. </a:t>
            </a:r>
          </a:p>
          <a:p>
            <a:r>
              <a:rPr lang="el-GR" dirty="0"/>
              <a:t>Η </a:t>
            </a:r>
            <a:r>
              <a:rPr lang="el-GR" b="1" dirty="0"/>
              <a:t>στόχευση</a:t>
            </a:r>
            <a:r>
              <a:rPr lang="el-GR" dirty="0"/>
              <a:t> της αξιολόγησης είναι διαφορετική όταν τα αποτελέσματα και τα ευρήματά της αφορούν τους μαθητές και τους καθηγητές, την ομάδα ανάπτυξης, ή τον εκπαιδευτικό οργανισμό που οργανώνει την εκπαιδευτική διαδικασία. </a:t>
            </a:r>
          </a:p>
        </p:txBody>
      </p:sp>
      <p:sp>
        <p:nvSpPr>
          <p:cNvPr id="23555" name="Αριθμός διαφάνειας"/>
          <p:cNvSpPr>
            <a:spLocks noGrp="1"/>
          </p:cNvSpPr>
          <p:nvPr>
            <p:ph type="sldNum" sz="quarter" idx="4294967295"/>
          </p:nvPr>
        </p:nvSpPr>
        <p:spPr>
          <a:xfrm>
            <a:off x="11184566" y="6456364"/>
            <a:ext cx="768085" cy="365125"/>
          </a:xfrm>
        </p:spPr>
        <p:txBody>
          <a:bodyPr/>
          <a:lstStyle/>
          <a:p>
            <a:fld id="{81C8996C-01C9-4983-8CB7-B605C24064BE}" type="slidenum">
              <a:rPr lang="el-GR" smtClean="0"/>
              <a:pPr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13779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Τίτλος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l-GR" sz="3700"/>
              <a:t>Διαστάσεις των εκπαιδευτικών περιβαλλόντων διαδικτύου (1)</a:t>
            </a:r>
          </a:p>
        </p:txBody>
      </p:sp>
      <p:graphicFrame>
        <p:nvGraphicFramePr>
          <p:cNvPr id="23558" name="Περιεχόμενα">
            <a:extLst>
              <a:ext uri="{FF2B5EF4-FFF2-40B4-BE49-F238E27FC236}">
                <a16:creationId xmlns:a16="http://schemas.microsoft.com/office/drawing/2014/main" id="{184665E9-E348-44A2-A652-7213EAD0E0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5627432"/>
              </p:ext>
            </p:extLst>
          </p:nvPr>
        </p:nvGraphicFramePr>
        <p:xfrm>
          <a:off x="609600" y="1600201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555" name="Αριθμός διαφάνειας" hidden="1"/>
          <p:cNvSpPr>
            <a:spLocks noGrp="1"/>
          </p:cNvSpPr>
          <p:nvPr>
            <p:ph type="sldNum" sz="quarter" idx="4294967295"/>
          </p:nvPr>
        </p:nvSpPr>
        <p:spPr>
          <a:xfrm>
            <a:off x="11184566" y="6456364"/>
            <a:ext cx="76808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81C8996C-01C9-4983-8CB7-B605C24064BE}" type="slidenum">
              <a:rPr lang="el-GR" smtClean="0"/>
              <a:pPr>
                <a:spcAft>
                  <a:spcPts val="600"/>
                </a:spcAft>
              </a:pPr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9037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6">
            <a:extLst>
              <a:ext uri="{FF2B5EF4-FFF2-40B4-BE49-F238E27FC236}">
                <a16:creationId xmlns:a16="http://schemas.microsoft.com/office/drawing/2014/main" id="{B007F31D-5AFC-4E38-9B04-2F8A19528FA1}"/>
              </a:ext>
            </a:extLst>
          </p:cNvPr>
          <p:cNvSpPr/>
          <p:nvPr/>
        </p:nvSpPr>
        <p:spPr>
          <a:xfrm>
            <a:off x="6982950" y="5470920"/>
            <a:ext cx="4392488" cy="2745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200" dirty="0">
                <a:hlinkClick r:id="rId3"/>
              </a:rPr>
              <a:t>https://tecfa.unige.ch/tecfa/publicat/dil-papers-2/Dil.7.5.18.pdf</a:t>
            </a:r>
            <a:r>
              <a:rPr lang="en-GB" sz="1200" dirty="0"/>
              <a:t> </a:t>
            </a:r>
            <a:endParaRPr lang="el-GR" sz="1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3DC858-5F6C-446E-AB97-D238CFF34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813427"/>
            <a:ext cx="7701301" cy="326150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08B917A-6A94-4C0A-AC18-CBE7B6EB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5072872"/>
            <a:ext cx="10363200" cy="1362075"/>
          </a:xfrm>
        </p:spPr>
        <p:txBody>
          <a:bodyPr/>
          <a:lstStyle/>
          <a:p>
            <a:r>
              <a:rPr lang="el-GR" dirty="0"/>
              <a:t>Εκπαιδευτικά Περιβάλλοντα Διαδικτύου</a:t>
            </a:r>
            <a:r>
              <a:rPr lang="en-US" dirty="0"/>
              <a:t> </a:t>
            </a:r>
            <a:endParaRPr lang="el-GR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E2574A-2DCA-4AC8-8A08-0B6B49D8C5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939833-9E24-4979-865D-3AE84BD6C2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0056" y="167341"/>
            <a:ext cx="5158276" cy="53035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83D790E-2F99-4C2E-A248-1C1E896109E1}"/>
              </a:ext>
            </a:extLst>
          </p:cNvPr>
          <p:cNvSpPr txBox="1"/>
          <p:nvPr/>
        </p:nvSpPr>
        <p:spPr>
          <a:xfrm>
            <a:off x="119336" y="4104268"/>
            <a:ext cx="6097554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l-GR"/>
            </a:defPPr>
            <a:lvl1pPr>
              <a:defRPr sz="12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GB" dirty="0"/>
              <a:t>http://111.93.53.134/qversity.com/project-ucisa/VLE-market-share.html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537393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Διαστάσεις των εκπαιδευτικών περιβαλλόντων διαδικτύου (2)</a:t>
            </a:r>
          </a:p>
        </p:txBody>
      </p:sp>
      <p:sp>
        <p:nvSpPr>
          <p:cNvPr id="23555" name="Αριθμός διαφάνειας"/>
          <p:cNvSpPr>
            <a:spLocks noGrp="1"/>
          </p:cNvSpPr>
          <p:nvPr>
            <p:ph type="sldNum" sz="quarter" idx="4294967295"/>
          </p:nvPr>
        </p:nvSpPr>
        <p:spPr>
          <a:xfrm>
            <a:off x="11184566" y="6456364"/>
            <a:ext cx="768085" cy="365125"/>
          </a:xfrm>
        </p:spPr>
        <p:txBody>
          <a:bodyPr/>
          <a:lstStyle/>
          <a:p>
            <a:fld id="{81C8996C-01C9-4983-8CB7-B605C24064BE}" type="slidenum">
              <a:rPr lang="el-GR" smtClean="0"/>
              <a:pPr/>
              <a:t>30</a:t>
            </a:fld>
            <a:endParaRPr lang="el-GR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72816"/>
            <a:ext cx="11205276" cy="40266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13898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Ερευνητική, ακαδημαϊκή και μαθησιακή διάσταση - </a:t>
            </a:r>
            <a:r>
              <a:rPr lang="el-GR" dirty="0">
                <a:solidFill>
                  <a:srgbClr val="C00000"/>
                </a:solidFill>
              </a:rPr>
              <a:t>Ερωτήματα</a:t>
            </a:r>
          </a:p>
        </p:txBody>
      </p:sp>
      <p:sp>
        <p:nvSpPr>
          <p:cNvPr id="5" name="Περιεχόμενα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l-GR" dirty="0"/>
              <a:t>Αφορά την </a:t>
            </a:r>
            <a:r>
              <a:rPr lang="el-GR" b="1" dirty="0"/>
              <a:t>επίδραση στην εκπαιδευτική διαδικασία</a:t>
            </a:r>
            <a:r>
              <a:rPr lang="el-GR" dirty="0"/>
              <a:t>. Ενδεικτικά ερωτήματα:</a:t>
            </a:r>
          </a:p>
          <a:p>
            <a:r>
              <a:rPr lang="el-GR" dirty="0"/>
              <a:t>Ποιες είναι οι στάσεις των μαθητών απέναντι στο εκπαιδευτικό περιβάλλον διαδικτύου;</a:t>
            </a:r>
          </a:p>
          <a:p>
            <a:r>
              <a:rPr lang="el-GR" dirty="0"/>
              <a:t>Ποια είναι η επίδραση της χρήσης του εκπαιδευτικού περιβάλλοντος διαδικτύου στο μαθησιακό αποτέλεσμα ;</a:t>
            </a:r>
          </a:p>
          <a:p>
            <a:r>
              <a:rPr lang="el-GR" dirty="0"/>
              <a:t>Πως επηρεάζει η ευχρηστία του εκπαιδευτικού περιβάλλοντος διαδικτύου την στάση των χρηστών απέναντι στο εκπαιδευτικό περιβάλλον διαδικτύου;</a:t>
            </a:r>
          </a:p>
          <a:p>
            <a:r>
              <a:rPr lang="el-GR" dirty="0"/>
              <a:t>Ποια είναι η επίδραση της χρήσης του εκπαιδευτικού περιβάλλοντος διαδικτύου στην στάση των μαθητών απέναντι στο μάθημα;</a:t>
            </a:r>
          </a:p>
          <a:p>
            <a:r>
              <a:rPr lang="el-GR" dirty="0"/>
              <a:t>Ποια είναι η αποδοχή του εκπαιδευτικού περιβάλλοντος διαδικτύου από τους μαθητές ανάλογα με το μαθησιακό στυλ τους;</a:t>
            </a:r>
          </a:p>
          <a:p>
            <a:r>
              <a:rPr lang="el-GR" dirty="0"/>
              <a:t>Ποια η επίδραση στο κόστος λειτουργίας του οργανισμού από την ενσωμάτωση του εκπαιδευτικού περιβάλλοντος διαδικτύου;</a:t>
            </a:r>
          </a:p>
          <a:p>
            <a:r>
              <a:rPr lang="el-GR" dirty="0"/>
              <a:t>Ποια πλατφόρμα υποστήριξης εκπαιδευτικών περιβαλλόντων διαδικτύου είναι η πιο κατάλληλη;</a:t>
            </a:r>
          </a:p>
        </p:txBody>
      </p:sp>
      <p:sp>
        <p:nvSpPr>
          <p:cNvPr id="23555" name="Αριθμός διαφάνειας"/>
          <p:cNvSpPr>
            <a:spLocks noGrp="1"/>
          </p:cNvSpPr>
          <p:nvPr>
            <p:ph type="sldNum" sz="quarter" idx="4294967295"/>
          </p:nvPr>
        </p:nvSpPr>
        <p:spPr>
          <a:xfrm>
            <a:off x="11184566" y="6456364"/>
            <a:ext cx="768085" cy="365125"/>
          </a:xfrm>
        </p:spPr>
        <p:txBody>
          <a:bodyPr/>
          <a:lstStyle/>
          <a:p>
            <a:fld id="{81C8996C-01C9-4983-8CB7-B605C24064BE}" type="slidenum">
              <a:rPr lang="el-GR" smtClean="0"/>
              <a:pPr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673855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Τεχνολογική διάσταση - </a:t>
            </a:r>
            <a:r>
              <a:rPr lang="el-GR" dirty="0">
                <a:solidFill>
                  <a:srgbClr val="C00000"/>
                </a:solidFill>
              </a:rPr>
              <a:t>Ερωτήματα</a:t>
            </a:r>
          </a:p>
        </p:txBody>
      </p:sp>
      <p:sp>
        <p:nvSpPr>
          <p:cNvPr id="5" name="Περιεχόμενα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dirty="0"/>
              <a:t>Η αξιολόγηση στην κατεύθυνση της τεχνολογικής διάστασης έχει σαν στόχο την βελτίωση του εκπαιδευτικού δικτυακού τόπου ως </a:t>
            </a:r>
            <a:r>
              <a:rPr lang="el-GR" b="1" dirty="0"/>
              <a:t>λογισμικό</a:t>
            </a:r>
            <a:r>
              <a:rPr lang="el-GR" dirty="0"/>
              <a:t>. Η αξιολόγηση υπό αυτό το πρίσμα διερευνά απαντήσεις σε ερωτήματα όπως:</a:t>
            </a:r>
          </a:p>
          <a:p>
            <a:r>
              <a:rPr lang="el-GR" dirty="0"/>
              <a:t>Ποιος είναι ο μέγιστος αριθμός ταυτόχρονων συνδέσεων στον δικτυακό τόπο;</a:t>
            </a:r>
          </a:p>
          <a:p>
            <a:r>
              <a:rPr lang="el-GR" dirty="0"/>
              <a:t>Ποιο είναι το ελάχιστο εύρος ζώνης που απαιτείται για την διασφάλιση συγκεκριμένης ποιότητας υπηρεσιών (</a:t>
            </a:r>
            <a:r>
              <a:rPr lang="el-GR" dirty="0" err="1"/>
              <a:t>quality</a:t>
            </a:r>
            <a:r>
              <a:rPr lang="el-GR" dirty="0"/>
              <a:t> </a:t>
            </a:r>
            <a:r>
              <a:rPr lang="el-GR" dirty="0" err="1"/>
              <a:t>assurance</a:t>
            </a:r>
            <a:r>
              <a:rPr lang="el-GR" dirty="0"/>
              <a:t>); </a:t>
            </a:r>
          </a:p>
          <a:p>
            <a:endParaRPr lang="el-GR" dirty="0"/>
          </a:p>
        </p:txBody>
      </p:sp>
      <p:sp>
        <p:nvSpPr>
          <p:cNvPr id="23555" name="Αριθμός διαφάνειας"/>
          <p:cNvSpPr>
            <a:spLocks noGrp="1"/>
          </p:cNvSpPr>
          <p:nvPr>
            <p:ph type="sldNum" sz="quarter" idx="4294967295"/>
          </p:nvPr>
        </p:nvSpPr>
        <p:spPr>
          <a:xfrm>
            <a:off x="11184566" y="6456364"/>
            <a:ext cx="768085" cy="365125"/>
          </a:xfrm>
        </p:spPr>
        <p:txBody>
          <a:bodyPr/>
          <a:lstStyle/>
          <a:p>
            <a:fld id="{81C8996C-01C9-4983-8CB7-B605C24064BE}" type="slidenum">
              <a:rPr lang="el-GR" smtClean="0"/>
              <a:pPr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38886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Ιδρυματική διάσταση - </a:t>
            </a:r>
            <a:r>
              <a:rPr lang="el-GR" dirty="0">
                <a:solidFill>
                  <a:srgbClr val="C00000"/>
                </a:solidFill>
              </a:rPr>
              <a:t>Ερωτήματα</a:t>
            </a:r>
          </a:p>
        </p:txBody>
      </p:sp>
      <p:sp>
        <p:nvSpPr>
          <p:cNvPr id="5" name="Περιεχόμενα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l-GR" dirty="0"/>
              <a:t>Η αξιολόγηση υπό το πρίμα ενός ιδρύματος αφορά συνήθως την </a:t>
            </a:r>
            <a:r>
              <a:rPr lang="el-GR" b="1" dirty="0"/>
              <a:t>επιλογή</a:t>
            </a:r>
            <a:r>
              <a:rPr lang="el-GR" dirty="0"/>
              <a:t> ανάμεσα από πλήθος τεχνολογικών λύσεων, πλατφορμών και προσεγγίσεων. Η αξιολόγηση υπό αυτό το πρίσμα διερευνά απαντήσεις σε ερωτήματα όπως:</a:t>
            </a:r>
          </a:p>
          <a:p>
            <a:pPr lvl="0"/>
            <a:r>
              <a:rPr lang="en-US" dirty="0" err="1"/>
              <a:t>Ποι</a:t>
            </a:r>
            <a:r>
              <a:rPr lang="en-US" dirty="0"/>
              <a:t>α είναι η πιο κατάλληλη πλατφόρμα διαχείρισης μαθημάτων για το </a:t>
            </a:r>
            <a:r>
              <a:rPr lang="el-GR" dirty="0"/>
              <a:t>ελληνικό </a:t>
            </a:r>
            <a:r>
              <a:rPr lang="en-US" dirty="0" err="1"/>
              <a:t>σχολείο</a:t>
            </a:r>
            <a:r>
              <a:rPr lang="el-GR" dirty="0"/>
              <a:t>;</a:t>
            </a:r>
          </a:p>
          <a:p>
            <a:pPr lvl="0"/>
            <a:r>
              <a:rPr lang="en-US" dirty="0" err="1"/>
              <a:t>Ποι</a:t>
            </a:r>
            <a:r>
              <a:rPr lang="en-US" dirty="0"/>
              <a:t>α είναι η πιο κατάλληλη πλατφόρμα υποστήριξης εξ αποστάσεως εκπαίδευσης για το ανοικτό πανεπιστήμιο</a:t>
            </a:r>
            <a:r>
              <a:rPr lang="el-GR" dirty="0"/>
              <a:t>;</a:t>
            </a:r>
          </a:p>
          <a:p>
            <a:pPr lvl="0"/>
            <a:r>
              <a:rPr lang="el-GR" dirty="0"/>
              <a:t>Ποια είναι η τεχνολογική λύση υποστήριξης προγραμμάτων δια βίου εκπαίδευσης;</a:t>
            </a:r>
          </a:p>
          <a:p>
            <a:pPr lvl="0"/>
            <a:r>
              <a:rPr lang="el-GR" dirty="0"/>
              <a:t>Ποιοι είναι οι κίνδυνοι από την υιοθέτηση συγκεκριμένης πλατφόρμας ή υπηρεσιών</a:t>
            </a:r>
            <a:r>
              <a:rPr lang="en-US" dirty="0"/>
              <a:t> (risk assessment)</a:t>
            </a:r>
            <a:r>
              <a:rPr lang="el-GR" dirty="0"/>
              <a:t>;</a:t>
            </a:r>
          </a:p>
          <a:p>
            <a:endParaRPr lang="el-GR" dirty="0"/>
          </a:p>
        </p:txBody>
      </p:sp>
      <p:sp>
        <p:nvSpPr>
          <p:cNvPr id="23555" name="Αριθμός διαφάνειας"/>
          <p:cNvSpPr>
            <a:spLocks noGrp="1"/>
          </p:cNvSpPr>
          <p:nvPr>
            <p:ph type="sldNum" sz="quarter" idx="4294967295"/>
          </p:nvPr>
        </p:nvSpPr>
        <p:spPr>
          <a:xfrm>
            <a:off x="11184566" y="6456364"/>
            <a:ext cx="768085" cy="365125"/>
          </a:xfrm>
        </p:spPr>
        <p:txBody>
          <a:bodyPr/>
          <a:lstStyle/>
          <a:p>
            <a:fld id="{81C8996C-01C9-4983-8CB7-B605C24064BE}" type="slidenum">
              <a:rPr lang="el-GR" smtClean="0"/>
              <a:pPr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8974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/>
              <a:t>Στόχευση αξιολόγησης εκπαιδευτικών περιβαλλόντων διαδικτύου: </a:t>
            </a:r>
            <a:r>
              <a:rPr lang="el-GR" sz="3200" dirty="0">
                <a:solidFill>
                  <a:srgbClr val="C00000"/>
                </a:solidFill>
              </a:rPr>
              <a:t>Συμπέρασμα</a:t>
            </a:r>
          </a:p>
        </p:txBody>
      </p:sp>
      <p:sp>
        <p:nvSpPr>
          <p:cNvPr id="5" name="Περιεχόμενα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l-GR" dirty="0"/>
              <a:t>Α</a:t>
            </a:r>
            <a:r>
              <a:rPr lang="en-US" dirty="0"/>
              <a:t>να</a:t>
            </a:r>
            <a:r>
              <a:rPr lang="en-US" dirty="0" err="1"/>
              <a:t>λόγως</a:t>
            </a:r>
            <a:r>
              <a:rPr lang="en-US" dirty="0"/>
              <a:t> </a:t>
            </a:r>
            <a:r>
              <a:rPr lang="en-US" dirty="0" err="1"/>
              <a:t>με</a:t>
            </a:r>
            <a:r>
              <a:rPr lang="en-US" dirty="0"/>
              <a:t> </a:t>
            </a:r>
            <a:r>
              <a:rPr lang="en-US" dirty="0" err="1"/>
              <a:t>τους</a:t>
            </a:r>
            <a:r>
              <a:rPr lang="en-US" dirty="0"/>
              <a:t> α</a:t>
            </a:r>
            <a:r>
              <a:rPr lang="en-US" dirty="0" err="1"/>
              <a:t>ρχικούς</a:t>
            </a:r>
            <a:r>
              <a:rPr lang="en-US" dirty="0"/>
              <a:t> </a:t>
            </a:r>
            <a:r>
              <a:rPr lang="en-US" dirty="0" err="1"/>
              <a:t>στόχους</a:t>
            </a:r>
            <a:r>
              <a:rPr lang="en-US" dirty="0"/>
              <a:t> και </a:t>
            </a:r>
            <a:r>
              <a:rPr lang="en-US" dirty="0" err="1"/>
              <a:t>τις</a:t>
            </a:r>
            <a:r>
              <a:rPr lang="en-US" dirty="0"/>
              <a:t> απα</a:t>
            </a:r>
            <a:r>
              <a:rPr lang="en-US" dirty="0" err="1"/>
              <a:t>ιτήσεις</a:t>
            </a:r>
            <a:r>
              <a:rPr lang="en-US" dirty="0"/>
              <a:t> π</a:t>
            </a:r>
            <a:r>
              <a:rPr lang="en-US" dirty="0" err="1"/>
              <a:t>ου</a:t>
            </a:r>
            <a:r>
              <a:rPr lang="en-US" dirty="0"/>
              <a:t> κα</a:t>
            </a:r>
            <a:r>
              <a:rPr lang="en-US" dirty="0" err="1"/>
              <a:t>λείτ</a:t>
            </a:r>
            <a:r>
              <a:rPr lang="en-US" dirty="0"/>
              <a:t>αι να ικανοποιήσει το εκπαιδευτικό λογισμικό, τίθενται και </a:t>
            </a:r>
            <a:r>
              <a:rPr lang="en-US" dirty="0">
                <a:solidFill>
                  <a:srgbClr val="C00000"/>
                </a:solidFill>
              </a:rPr>
              <a:t>διαφορετικά ερωτήματα </a:t>
            </a:r>
            <a:r>
              <a:rPr lang="en-US" dirty="0"/>
              <a:t>τα οποία απαντώνται με διάφορες μεθοδολογίες, προσεγγίσεις και εργαλεία αξιολόγησης</a:t>
            </a:r>
            <a:endParaRPr lang="el-GR" dirty="0"/>
          </a:p>
        </p:txBody>
      </p:sp>
      <p:sp>
        <p:nvSpPr>
          <p:cNvPr id="23555" name="Αριθμός διαφάνειας"/>
          <p:cNvSpPr>
            <a:spLocks noGrp="1"/>
          </p:cNvSpPr>
          <p:nvPr>
            <p:ph type="sldNum" sz="quarter" idx="4294967295"/>
          </p:nvPr>
        </p:nvSpPr>
        <p:spPr>
          <a:xfrm>
            <a:off x="11184566" y="6456364"/>
            <a:ext cx="768085" cy="365125"/>
          </a:xfrm>
        </p:spPr>
        <p:txBody>
          <a:bodyPr/>
          <a:lstStyle/>
          <a:p>
            <a:fld id="{81C8996C-01C9-4983-8CB7-B605C24064BE}" type="slidenum">
              <a:rPr lang="el-GR" smtClean="0"/>
              <a:pPr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548148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C00000"/>
                </a:solidFill>
              </a:rPr>
              <a:t>Αποτίμηση </a:t>
            </a:r>
            <a:r>
              <a:rPr lang="el-GR" b="1" dirty="0"/>
              <a:t>ΕΠΔ</a:t>
            </a:r>
            <a:endParaRPr lang="en-US" dirty="0"/>
          </a:p>
        </p:txBody>
      </p:sp>
      <p:sp>
        <p:nvSpPr>
          <p:cNvPr id="8" name="Θέση κειμένου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5" y="1196752"/>
            <a:ext cx="7752111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Ορθογώνιο 8"/>
          <p:cNvSpPr/>
          <p:nvPr/>
        </p:nvSpPr>
        <p:spPr>
          <a:xfrm>
            <a:off x="8169444" y="5013177"/>
            <a:ext cx="19023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hlinkClick r:id="rId3"/>
              </a:rPr>
              <a:t>https://goo.gl/zTWQke</a:t>
            </a:r>
            <a:r>
              <a:rPr lang="en-GB" sz="1400" dirty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947922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b="1" dirty="0">
                <a:solidFill>
                  <a:srgbClr val="C00000"/>
                </a:solidFill>
              </a:rPr>
              <a:t>Αποτίμηση </a:t>
            </a:r>
            <a:r>
              <a:rPr lang="el-GR" b="1" dirty="0"/>
              <a:t>ΕΠΔ</a:t>
            </a:r>
            <a:endParaRPr lang="en-US" b="1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Υπάρχει </a:t>
            </a:r>
            <a:r>
              <a:rPr lang="el-GR" sz="4000" dirty="0">
                <a:solidFill>
                  <a:srgbClr val="C00000"/>
                </a:solidFill>
              </a:rPr>
              <a:t>πληθώρα τεχνολογικών λύσεων </a:t>
            </a:r>
            <a:r>
              <a:rPr lang="el-GR" sz="4000" dirty="0"/>
              <a:t>για την υποστήριξη ΕΠΔ και ποικίλων παιδαγωγικών προσεγγίσεων</a:t>
            </a:r>
          </a:p>
          <a:p>
            <a:r>
              <a:rPr lang="el-GR" sz="4000" dirty="0"/>
              <a:t>Αντιμετωπίζουν </a:t>
            </a:r>
            <a:r>
              <a:rPr lang="el-GR" sz="4000" dirty="0">
                <a:solidFill>
                  <a:srgbClr val="C00000"/>
                </a:solidFill>
              </a:rPr>
              <a:t>προκλήσεις</a:t>
            </a:r>
            <a:r>
              <a:rPr lang="el-GR" sz="4000" dirty="0"/>
              <a:t> </a:t>
            </a:r>
            <a:r>
              <a:rPr lang="en-US" sz="3600" dirty="0"/>
              <a:t>(</a:t>
            </a:r>
            <a:r>
              <a:rPr lang="el-GR" sz="3600" dirty="0"/>
              <a:t>κυρίως για την</a:t>
            </a:r>
            <a:r>
              <a:rPr lang="en-US" sz="3600" dirty="0"/>
              <a:t>)</a:t>
            </a:r>
            <a:r>
              <a:rPr lang="el-GR" sz="3600" dirty="0"/>
              <a:t> καθοδήγηση των μαθητών και την υποβοήθηση των καθηγητών</a:t>
            </a:r>
            <a:endParaRPr lang="en-US" sz="3600" dirty="0"/>
          </a:p>
          <a:p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13233140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 το βλέμμα στο μέλλον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7188" indent="-357188"/>
            <a:r>
              <a:rPr lang="el-GR" dirty="0"/>
              <a:t>Μαθησιακή αναλυτική</a:t>
            </a:r>
            <a:r>
              <a:rPr lang="en-US" dirty="0"/>
              <a:t> (</a:t>
            </a:r>
            <a:r>
              <a:rPr lang="en-US" dirty="0">
                <a:solidFill>
                  <a:srgbClr val="C00000"/>
                </a:solidFill>
              </a:rPr>
              <a:t>Learning Analytics</a:t>
            </a:r>
            <a:r>
              <a:rPr lang="en-US" dirty="0"/>
              <a:t>)</a:t>
            </a:r>
          </a:p>
          <a:p>
            <a:pPr marL="357188" indent="-357188"/>
            <a:r>
              <a:rPr lang="el-GR" dirty="0" err="1"/>
              <a:t>Παιχνιδοποίηση</a:t>
            </a:r>
            <a:r>
              <a:rPr lang="el-GR" dirty="0"/>
              <a:t> της Μάθησης (</a:t>
            </a:r>
            <a:r>
              <a:rPr lang="en-US" dirty="0">
                <a:solidFill>
                  <a:srgbClr val="C00000"/>
                </a:solidFill>
              </a:rPr>
              <a:t>Gamification</a:t>
            </a:r>
            <a:r>
              <a:rPr lang="el-GR" dirty="0"/>
              <a:t>)</a:t>
            </a:r>
          </a:p>
          <a:p>
            <a:pPr marL="357188" indent="-357188"/>
            <a:r>
              <a:rPr lang="el-GR" dirty="0"/>
              <a:t>Εργαλεία Ανάλυσης Αλληλεπιδράσεων </a:t>
            </a:r>
            <a:r>
              <a:rPr lang="en-US" dirty="0"/>
              <a:t>(</a:t>
            </a:r>
            <a:r>
              <a:rPr lang="en-US" dirty="0">
                <a:solidFill>
                  <a:srgbClr val="C00000"/>
                </a:solidFill>
              </a:rPr>
              <a:t>IA Tools</a:t>
            </a:r>
            <a:r>
              <a:rPr lang="en-US" dirty="0"/>
              <a:t>)</a:t>
            </a:r>
            <a:endParaRPr lang="el-GR" dirty="0"/>
          </a:p>
          <a:p>
            <a:pPr marL="357188" indent="-357188"/>
            <a:r>
              <a:rPr lang="el-GR" dirty="0" err="1"/>
              <a:t>Μικρο</a:t>
            </a:r>
            <a:r>
              <a:rPr lang="el-GR" dirty="0"/>
              <a:t>-πτυχία</a:t>
            </a:r>
            <a:r>
              <a:rPr lang="en-US" dirty="0"/>
              <a:t> (</a:t>
            </a:r>
            <a:r>
              <a:rPr lang="en-US" dirty="0">
                <a:solidFill>
                  <a:srgbClr val="C00000"/>
                </a:solidFill>
              </a:rPr>
              <a:t>Micro-credentials</a:t>
            </a:r>
            <a:r>
              <a:rPr lang="en-US" dirty="0"/>
              <a:t>)</a:t>
            </a:r>
            <a:endParaRPr lang="el-GR" dirty="0"/>
          </a:p>
          <a:p>
            <a:pPr marL="357188" indent="-357188"/>
            <a:r>
              <a:rPr lang="el-GR" dirty="0"/>
              <a:t>Ασφάλεια στην απόδοση τίτλων σπουδών (</a:t>
            </a:r>
            <a:r>
              <a:rPr lang="en-US" dirty="0">
                <a:solidFill>
                  <a:srgbClr val="C00000"/>
                </a:solidFill>
              </a:rPr>
              <a:t>Blockchain</a:t>
            </a:r>
            <a:r>
              <a:rPr lang="el-GR" dirty="0"/>
              <a:t>)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4294967295"/>
          </p:nvPr>
        </p:nvSpPr>
        <p:spPr>
          <a:xfrm>
            <a:off x="11184566" y="6456364"/>
            <a:ext cx="768085" cy="365125"/>
          </a:xfrm>
        </p:spPr>
        <p:txBody>
          <a:bodyPr/>
          <a:lstStyle/>
          <a:p>
            <a:pPr>
              <a:defRPr/>
            </a:pPr>
            <a:fld id="{7048A5D1-0C77-4547-B0F8-46C0139FFFC2}" type="slidenum">
              <a:rPr lang="el-GR" smtClean="0"/>
              <a:pPr>
                <a:defRPr/>
              </a:pPr>
              <a:t>37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158678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044868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Ευχαριστώ</a:t>
            </a:r>
            <a:r>
              <a:rPr lang="en-US" dirty="0">
                <a:solidFill>
                  <a:srgbClr val="C00000"/>
                </a:solidFill>
              </a:rPr>
              <a:t>!</a:t>
            </a:r>
            <a:br>
              <a:rPr lang="en-US" dirty="0">
                <a:solidFill>
                  <a:srgbClr val="C00000"/>
                </a:solidFill>
              </a:rPr>
            </a:br>
            <a:br>
              <a:rPr lang="en-US" dirty="0"/>
            </a:br>
            <a:r>
              <a:rPr lang="el-GR" dirty="0"/>
              <a:t>Ερωτήσεις</a:t>
            </a:r>
            <a:r>
              <a:rPr lang="en-US" dirty="0">
                <a:solidFill>
                  <a:srgbClr val="C00000"/>
                </a:solidFill>
              </a:rPr>
              <a:t>?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5" y="2266510"/>
            <a:ext cx="6896089" cy="387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Ορθογώνιο 5"/>
          <p:cNvSpPr/>
          <p:nvPr/>
        </p:nvSpPr>
        <p:spPr>
          <a:xfrm>
            <a:off x="7824341" y="6145560"/>
            <a:ext cx="17833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3"/>
              </a:rPr>
              <a:t>https://goo.gl/v8j1ZP</a:t>
            </a:r>
            <a:r>
              <a:rPr lang="en-US" sz="1400" dirty="0"/>
              <a:t> 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5060457" y="1947837"/>
            <a:ext cx="2198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tsiatsos@csd.auth.gr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7961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2038654" y="160128"/>
            <a:ext cx="7772400" cy="69004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2370AA"/>
                </a:solidFill>
              </a:rPr>
              <a:t>IMCL 2021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1127448" y="980728"/>
            <a:ext cx="9594812" cy="5588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400" dirty="0">
                <a:solidFill>
                  <a:srgbClr val="2370AA"/>
                </a:solidFill>
                <a:latin typeface="+mj-lt"/>
                <a:ea typeface="Calibri" panose="020F0502020204030204" pitchFamily="34" charset="0"/>
                <a:cs typeface="Georgia" panose="02040502050405020303" pitchFamily="18" charset="0"/>
              </a:rPr>
              <a:t>2021 International Conference on </a:t>
            </a:r>
            <a:endParaRPr lang="el-GR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2400" dirty="0">
                <a:solidFill>
                  <a:srgbClr val="2370AA"/>
                </a:solidFill>
                <a:latin typeface="+mj-lt"/>
                <a:ea typeface="Calibri" panose="020F0502020204030204" pitchFamily="34" charset="0"/>
                <a:cs typeface="Georgia" panose="02040502050405020303" pitchFamily="18" charset="0"/>
              </a:rPr>
              <a:t>Interactive Mobile Communication Technologies and Learning</a:t>
            </a:r>
            <a:endParaRPr lang="el-GR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2400" dirty="0">
                <a:solidFill>
                  <a:srgbClr val="2370AA"/>
                </a:solidFill>
                <a:latin typeface="+mj-lt"/>
                <a:ea typeface="Calibri" panose="020F0502020204030204" pitchFamily="34" charset="0"/>
                <a:cs typeface="Georgia" panose="02040502050405020303" pitchFamily="18" charset="0"/>
              </a:rPr>
              <a:t>"IoT, Infrastructures and Applications"</a:t>
            </a:r>
            <a:endParaRPr lang="el-GR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en-US" sz="2400" b="1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Georgia" panose="02040502050405020303" pitchFamily="18" charset="0"/>
            </a:endParaRPr>
          </a:p>
          <a:p>
            <a:pPr algn="ctr">
              <a:lnSpc>
                <a:spcPct val="115000"/>
              </a:lnSpc>
            </a:pPr>
            <a:endParaRPr lang="en-US" sz="2400" b="1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Georgia" panose="02040502050405020303" pitchFamily="18" charset="0"/>
            </a:endParaRPr>
          </a:p>
          <a:p>
            <a:pPr algn="ctr">
              <a:lnSpc>
                <a:spcPct val="115000"/>
              </a:lnSpc>
            </a:pPr>
            <a:endParaRPr lang="en-US" sz="2400" b="1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Georgia" panose="02040502050405020303" pitchFamily="18" charset="0"/>
            </a:endParaRPr>
          </a:p>
          <a:p>
            <a:pPr algn="ctr">
              <a:lnSpc>
                <a:spcPct val="115000"/>
              </a:lnSpc>
            </a:pPr>
            <a:endParaRPr lang="en-US" sz="2400" b="1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Georgia" panose="02040502050405020303" pitchFamily="18" charset="0"/>
            </a:endParaRPr>
          </a:p>
          <a:p>
            <a:pPr algn="ctr">
              <a:lnSpc>
                <a:spcPct val="115000"/>
              </a:lnSpc>
            </a:pPr>
            <a:endParaRPr lang="en-US" sz="2400" b="1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Georgia" panose="02040502050405020303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24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Georgia" panose="02040502050405020303" pitchFamily="18" charset="0"/>
              </a:rPr>
              <a:t>Hybrid Conference</a:t>
            </a:r>
          </a:p>
          <a:p>
            <a:pPr algn="ctr">
              <a:lnSpc>
                <a:spcPct val="115000"/>
              </a:lnSpc>
            </a:pPr>
            <a:r>
              <a:rPr lang="en-US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Georgia" panose="02040502050405020303" pitchFamily="18" charset="0"/>
              </a:rPr>
              <a:t>Online &amp; at Mediterranean Palace Hotel, Thessaloniki, Greece</a:t>
            </a:r>
          </a:p>
          <a:p>
            <a:pPr algn="ctr">
              <a:lnSpc>
                <a:spcPct val="115000"/>
              </a:lnSpc>
            </a:pPr>
            <a:r>
              <a:rPr lang="en-US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Georgia" panose="02040502050405020303" pitchFamily="18" charset="0"/>
              </a:rPr>
              <a:t>4-5 November 202</a:t>
            </a:r>
            <a:r>
              <a:rPr lang="el-GR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Georgia" panose="02040502050405020303" pitchFamily="18" charset="0"/>
              </a:rPr>
              <a:t>1</a:t>
            </a:r>
            <a:endParaRPr lang="el-GR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2400" u="sng" dirty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http://www.imcl-conference.org</a:t>
            </a:r>
            <a:endParaRPr lang="en-US" sz="2400" u="sng" dirty="0">
              <a:solidFill>
                <a:srgbClr val="0000FF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24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Abstract submission deadline: </a:t>
            </a:r>
            <a:r>
              <a:rPr lang="el-GR" sz="24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31/5/2021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CA168C-DB47-481E-9EA9-B3F3423C7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492896"/>
            <a:ext cx="108204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80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3D97BD-EF67-4824-AE59-EDBEBAAF8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ΕΠΔ</a:t>
            </a:r>
            <a:r>
              <a:rPr lang="en-US" dirty="0"/>
              <a:t> –</a:t>
            </a:r>
            <a:r>
              <a:rPr lang="el-GR" dirty="0"/>
              <a:t> Κύρια χαρακτηριστικά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…</a:t>
            </a:r>
            <a:r>
              <a:rPr lang="el-GR" dirty="0">
                <a:solidFill>
                  <a:srgbClr val="C00000"/>
                </a:solidFill>
              </a:rPr>
              <a:t>ένας σχεδιασμένος πληροφοριακός χώρος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A39029-3BF9-46C3-971A-93F433E87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6926560" cy="4525963"/>
          </a:xfrm>
        </p:spPr>
        <p:txBody>
          <a:bodyPr>
            <a:normAutofit/>
          </a:bodyPr>
          <a:lstStyle/>
          <a:p>
            <a:r>
              <a:rPr lang="en-US" dirty="0"/>
              <a:t>…</a:t>
            </a:r>
            <a:r>
              <a:rPr lang="el-GR" dirty="0"/>
              <a:t>που</a:t>
            </a:r>
            <a:endParaRPr lang="en-US" dirty="0"/>
          </a:p>
          <a:p>
            <a:pPr lvl="1"/>
            <a:r>
              <a:rPr lang="el-GR" dirty="0"/>
              <a:t>Υποστηρίζει εκπαιδευτικές αλληλεπιδράσεις </a:t>
            </a:r>
            <a:endParaRPr lang="en-US" dirty="0"/>
          </a:p>
          <a:p>
            <a:pPr lvl="1"/>
            <a:r>
              <a:rPr lang="el-GR" dirty="0"/>
              <a:t>Υποστηρίζει</a:t>
            </a:r>
            <a:r>
              <a:rPr lang="en-US" dirty="0"/>
              <a:t> multi-authoring</a:t>
            </a:r>
          </a:p>
          <a:p>
            <a:pPr lvl="1"/>
            <a:r>
              <a:rPr lang="el-GR" dirty="0"/>
              <a:t>Παρέχει πηγές πληροφορίας</a:t>
            </a:r>
            <a:endParaRPr lang="en-US" dirty="0"/>
          </a:p>
          <a:p>
            <a:pPr lvl="1"/>
            <a:r>
              <a:rPr lang="el-GR" dirty="0"/>
              <a:t>Υποστηρίζει</a:t>
            </a:r>
            <a:r>
              <a:rPr lang="en-US" dirty="0"/>
              <a:t> </a:t>
            </a:r>
            <a:r>
              <a:rPr lang="el-GR" dirty="0"/>
              <a:t>εύκολη διαμοίραση πληροφορίας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FAA8B3-CF2B-4D5B-AE26-EBE515493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529" y="2126243"/>
            <a:ext cx="4562871" cy="23955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DDCBBD-EC35-43F8-AB5D-B6DB4E46CADE}"/>
              </a:ext>
            </a:extLst>
          </p:cNvPr>
          <p:cNvSpPr txBox="1"/>
          <p:nvPr/>
        </p:nvSpPr>
        <p:spPr>
          <a:xfrm>
            <a:off x="1199456" y="5455552"/>
            <a:ext cx="102251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3200" dirty="0"/>
              <a:t>Μπορεί να είναι ένα </a:t>
            </a:r>
            <a:r>
              <a:rPr lang="en-US" sz="3200" dirty="0">
                <a:solidFill>
                  <a:srgbClr val="C00000"/>
                </a:solidFill>
              </a:rPr>
              <a:t>Content Management System (!?)</a:t>
            </a:r>
            <a:endParaRPr lang="el-GR" sz="3200" dirty="0">
              <a:solidFill>
                <a:srgbClr val="C00000"/>
              </a:solidFill>
            </a:endParaRPr>
          </a:p>
        </p:txBody>
      </p:sp>
      <p:pic>
        <p:nvPicPr>
          <p:cNvPr id="2050" name="Picture 2" descr="Light bulb sketch with concept of idea. Doodle hand drawn sign. Vector  Illustration 412963 Vector Art at Vecteezy">
            <a:extLst>
              <a:ext uri="{FF2B5EF4-FFF2-40B4-BE49-F238E27FC236}">
                <a16:creationId xmlns:a16="http://schemas.microsoft.com/office/drawing/2014/main" id="{DA4A0349-DE7A-4EB5-8C19-1E991778F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86" y="4983214"/>
            <a:ext cx="1325513" cy="132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8773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Αναφορές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Tsiatsos, T., 2015. </a:t>
            </a:r>
            <a:r>
              <a:rPr lang="el-GR" sz="2000" dirty="0"/>
              <a:t>Εκπαιδευτικά περιβάλλοντα διαδικτύου. [</a:t>
            </a:r>
            <a:r>
              <a:rPr lang="en-US" sz="2000" dirty="0" err="1"/>
              <a:t>ebook</a:t>
            </a:r>
            <a:r>
              <a:rPr lang="en-US" sz="2000" dirty="0"/>
              <a:t>] </a:t>
            </a:r>
            <a:r>
              <a:rPr lang="en-US" sz="2000" dirty="0" err="1"/>
              <a:t>Athens:Hellenic</a:t>
            </a:r>
            <a:r>
              <a:rPr lang="en-US" sz="2000" dirty="0"/>
              <a:t> Academic Libraries Link. Available Online at: </a:t>
            </a:r>
            <a:r>
              <a:rPr lang="en-US" sz="2000" dirty="0">
                <a:hlinkClick r:id="rId3"/>
              </a:rPr>
              <a:t>http://hdl.handle.net/11419/3200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l-GR" sz="2000" dirty="0"/>
              <a:t>Αριστοτέλειο Πανεπιστήμιο Θεσσαλονίκης</a:t>
            </a:r>
            <a:r>
              <a:rPr lang="en-US" sz="2000" dirty="0"/>
              <a:t>, </a:t>
            </a:r>
            <a:r>
              <a:rPr lang="el-GR" sz="2000" dirty="0"/>
              <a:t>Θρασύβουλος-</a:t>
            </a:r>
            <a:r>
              <a:rPr lang="el-GR" sz="2000" dirty="0" err="1"/>
              <a:t>Κων</a:t>
            </a:r>
            <a:r>
              <a:rPr lang="el-GR" sz="2000" dirty="0"/>
              <a:t>/</a:t>
            </a:r>
            <a:r>
              <a:rPr lang="el-GR" sz="2000" dirty="0" err="1"/>
              <a:t>νος</a:t>
            </a:r>
            <a:r>
              <a:rPr lang="el-GR" sz="2000" dirty="0"/>
              <a:t> </a:t>
            </a:r>
            <a:r>
              <a:rPr lang="el-GR" sz="2000" dirty="0" err="1"/>
              <a:t>Τσιάτσος</a:t>
            </a:r>
            <a:r>
              <a:rPr lang="el-GR" sz="2000" dirty="0"/>
              <a:t>. «Εκπαιδευτικά Περιβάλλοντα διαδικτύου. Εικονικά μαθησιακά περιβάλλοντα». Έκδοση: 1.0. Θεσσαλονίκη 2014. Διαθέσιμο από τη δικτυακή διεύθυνση:</a:t>
            </a:r>
            <a:r>
              <a:rPr lang="en-US" sz="2000" dirty="0"/>
              <a:t> </a:t>
            </a:r>
            <a:r>
              <a:rPr lang="en-US" sz="2000" dirty="0">
                <a:hlinkClick r:id="rId4"/>
              </a:rPr>
              <a:t>http://opencourses.auth.gr/eclass_courses</a:t>
            </a:r>
            <a:r>
              <a:rPr lang="en-US" sz="2000" dirty="0"/>
              <a:t> </a:t>
            </a:r>
            <a:endParaRPr lang="el-GR" sz="2000" dirty="0"/>
          </a:p>
          <a:p>
            <a:pPr marL="0" indent="0">
              <a:buNone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95735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3D97BD-EF67-4824-AE59-EDBEBAAF8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ΕΠΔ</a:t>
            </a:r>
            <a:r>
              <a:rPr lang="en-US" dirty="0"/>
              <a:t> –</a:t>
            </a:r>
            <a:r>
              <a:rPr lang="el-GR" dirty="0"/>
              <a:t> Κύρια χαρακτηριστικά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…</a:t>
            </a:r>
            <a:r>
              <a:rPr lang="el-GR" dirty="0">
                <a:solidFill>
                  <a:srgbClr val="C00000"/>
                </a:solidFill>
              </a:rPr>
              <a:t>ένας σχεδιασμένος πληροφοριακός χώρος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A39029-3BF9-46C3-971A-93F433E87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Μπορεί να είναι ένα </a:t>
            </a:r>
            <a:r>
              <a:rPr lang="el-GR" dirty="0" err="1">
                <a:solidFill>
                  <a:schemeClr val="bg1">
                    <a:lumMod val="65000"/>
                  </a:schemeClr>
                </a:solidFill>
              </a:rPr>
              <a:t>Content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l-GR" dirty="0" err="1">
                <a:solidFill>
                  <a:schemeClr val="bg1">
                    <a:lumMod val="65000"/>
                  </a:schemeClr>
                </a:solidFill>
              </a:rPr>
              <a:t>Management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l-GR" dirty="0" err="1">
                <a:solidFill>
                  <a:schemeClr val="bg1">
                    <a:lumMod val="65000"/>
                  </a:schemeClr>
                </a:solidFill>
              </a:rPr>
              <a:t>System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 (!?)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9AADEF-5DF7-4B8C-AD24-52973E2C3B6B}"/>
              </a:ext>
            </a:extLst>
          </p:cNvPr>
          <p:cNvSpPr txBox="1"/>
          <p:nvPr/>
        </p:nvSpPr>
        <p:spPr>
          <a:xfrm>
            <a:off x="335360" y="2852936"/>
            <a:ext cx="11521280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sz="3600" dirty="0"/>
              <a:t>Οι ερευνητές πρέπει να κατανοήσουν καλύτερα την </a:t>
            </a:r>
            <a:r>
              <a:rPr lang="el-GR" sz="3600" b="1" dirty="0"/>
              <a:t>λειτουργική συνάφεια </a:t>
            </a:r>
            <a:r>
              <a:rPr lang="el-GR" sz="3600" dirty="0"/>
              <a:t>μεταξύ του </a:t>
            </a:r>
            <a:r>
              <a:rPr lang="el-GR" sz="3600" b="1" dirty="0"/>
              <a:t>τρόπου</a:t>
            </a:r>
            <a:r>
              <a:rPr lang="en-US" sz="3600" dirty="0"/>
              <a:t>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3600" dirty="0"/>
              <a:t>δόμησης και αναπαράστασης της </a:t>
            </a:r>
            <a:r>
              <a:rPr lang="el-GR" sz="3600" dirty="0">
                <a:solidFill>
                  <a:srgbClr val="C00000"/>
                </a:solidFill>
              </a:rPr>
              <a:t>πληροφορίας</a:t>
            </a:r>
            <a:r>
              <a:rPr lang="el-GR" sz="3600" dirty="0"/>
              <a:t> και</a:t>
            </a:r>
            <a:r>
              <a:rPr lang="en-US" sz="3600" dirty="0"/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3600" dirty="0">
                <a:solidFill>
                  <a:srgbClr val="C00000"/>
                </a:solidFill>
              </a:rPr>
              <a:t>χρήσης</a:t>
            </a:r>
            <a:r>
              <a:rPr lang="el-GR" sz="3600" dirty="0"/>
              <a:t> της στην εκπαιδευτική διαδικασία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89946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AF66A-861A-4382-B644-9C107DB05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ΕΠΔ</a:t>
            </a:r>
            <a:r>
              <a:rPr lang="en-US" dirty="0"/>
              <a:t> –</a:t>
            </a:r>
            <a:r>
              <a:rPr lang="el-GR" dirty="0"/>
              <a:t> Κύρια χαρακτηριστικά</a:t>
            </a:r>
            <a:br>
              <a:rPr lang="en-US" dirty="0"/>
            </a:br>
            <a:r>
              <a:rPr lang="el-GR" dirty="0">
                <a:solidFill>
                  <a:srgbClr val="C00000"/>
                </a:solidFill>
              </a:rPr>
              <a:t>…ένας σχεδιασμένος </a:t>
            </a:r>
            <a:r>
              <a:rPr lang="el-GR" b="1" dirty="0">
                <a:solidFill>
                  <a:srgbClr val="C00000"/>
                </a:solidFill>
              </a:rPr>
              <a:t>κοινωνικός</a:t>
            </a:r>
            <a:r>
              <a:rPr lang="el-GR" dirty="0">
                <a:solidFill>
                  <a:srgbClr val="C00000"/>
                </a:solidFill>
              </a:rPr>
              <a:t> χώρος 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57CF9-E0A1-4ABD-87B2-1D4B71374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Κοινωνικός χώρος (</a:t>
            </a:r>
            <a:r>
              <a:rPr lang="en-US" dirty="0"/>
              <a:t>social space</a:t>
            </a:r>
            <a:r>
              <a:rPr lang="el-GR" dirty="0"/>
              <a:t>)</a:t>
            </a:r>
            <a:r>
              <a:rPr lang="en-US" dirty="0"/>
              <a:t>  = </a:t>
            </a:r>
            <a:r>
              <a:rPr lang="el-GR" dirty="0"/>
              <a:t>τόπος (</a:t>
            </a:r>
            <a:r>
              <a:rPr lang="en-US" dirty="0"/>
              <a:t>place</a:t>
            </a:r>
            <a:r>
              <a:rPr lang="el-GR" dirty="0"/>
              <a:t>)</a:t>
            </a:r>
            <a:endParaRPr lang="en-US" dirty="0"/>
          </a:p>
          <a:p>
            <a:r>
              <a:rPr lang="el-GR" dirty="0"/>
              <a:t>Τόποι είναι οργανωμένοι χώροι όπου τα άτομα </a:t>
            </a:r>
            <a:r>
              <a:rPr lang="el-GR" dirty="0" err="1">
                <a:solidFill>
                  <a:srgbClr val="C00000"/>
                </a:solidFill>
              </a:rPr>
              <a:t>αλληλεπιδρούν</a:t>
            </a: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D6E350-4861-45BD-820C-0B3308165FF8}"/>
              </a:ext>
            </a:extLst>
          </p:cNvPr>
          <p:cNvSpPr txBox="1"/>
          <p:nvPr/>
        </p:nvSpPr>
        <p:spPr>
          <a:xfrm>
            <a:off x="407368" y="3540016"/>
            <a:ext cx="1152128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sz="3600" dirty="0"/>
              <a:t>Οι τόποι παρέχουν αυτό που αποκαλούμε κατάλληλη </a:t>
            </a:r>
            <a:r>
              <a:rPr lang="el-GR" sz="3600" dirty="0">
                <a:solidFill>
                  <a:srgbClr val="C00000"/>
                </a:solidFill>
              </a:rPr>
              <a:t>διαμόρφωση της συμπεριφοράς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l-GR" sz="3600" dirty="0"/>
              <a:t>(</a:t>
            </a:r>
            <a:r>
              <a:rPr lang="en-US" sz="3600" dirty="0" err="1">
                <a:solidFill>
                  <a:srgbClr val="C00000"/>
                </a:solidFill>
              </a:rPr>
              <a:t>behavioural</a:t>
            </a:r>
            <a:r>
              <a:rPr lang="en-US" sz="3600" dirty="0">
                <a:solidFill>
                  <a:srgbClr val="C00000"/>
                </a:solidFill>
              </a:rPr>
              <a:t> framing</a:t>
            </a:r>
            <a:r>
              <a:rPr lang="el-GR" sz="3600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8485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B2A9D-3E15-432F-96B3-24C911EDD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ΕΠΔ</a:t>
            </a:r>
            <a:r>
              <a:rPr lang="en-US" dirty="0"/>
              <a:t> –</a:t>
            </a:r>
            <a:r>
              <a:rPr lang="el-GR" dirty="0"/>
              <a:t> Κύρια χαρακτηριστικά</a:t>
            </a:r>
            <a:br>
              <a:rPr lang="en-US" dirty="0"/>
            </a:br>
            <a:r>
              <a:rPr lang="el-GR" dirty="0">
                <a:solidFill>
                  <a:srgbClr val="C00000"/>
                </a:solidFill>
              </a:rPr>
              <a:t>Ο εικονικός χώρος αναπαρίσταται ξεκάθαρα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FFCB4-6BC4-41FB-9367-BE33436A6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CC2892A-6104-433D-9BE9-E39C9355F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93" y="1636370"/>
            <a:ext cx="4587720" cy="348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1BDB5C-A9E8-4C83-A613-F37F68D9D27C}"/>
              </a:ext>
            </a:extLst>
          </p:cNvPr>
          <p:cNvSpPr txBox="1"/>
          <p:nvPr/>
        </p:nvSpPr>
        <p:spPr>
          <a:xfrm>
            <a:off x="328464" y="5440362"/>
            <a:ext cx="11535072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sz="3600" dirty="0"/>
              <a:t>Το βασικό ζήτημα δεν είναι η </a:t>
            </a:r>
            <a:r>
              <a:rPr lang="el-GR" sz="3600" dirty="0">
                <a:solidFill>
                  <a:srgbClr val="C00000"/>
                </a:solidFill>
              </a:rPr>
              <a:t>αναπαράσταση</a:t>
            </a:r>
            <a:r>
              <a:rPr lang="el-GR" sz="3600" dirty="0"/>
              <a:t> αυτή καθαυτή, αλλά </a:t>
            </a:r>
            <a:r>
              <a:rPr lang="el-GR" sz="3600" dirty="0">
                <a:solidFill>
                  <a:srgbClr val="C00000"/>
                </a:solidFill>
              </a:rPr>
              <a:t>τι κάνουν </a:t>
            </a:r>
            <a:r>
              <a:rPr lang="el-GR" sz="3600" dirty="0"/>
              <a:t>οι μαθητές με αυτή την </a:t>
            </a:r>
            <a:r>
              <a:rPr lang="el-GR" sz="3600" dirty="0">
                <a:solidFill>
                  <a:schemeClr val="tx1"/>
                </a:solidFill>
              </a:rPr>
              <a:t>αναπαράσταση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1" name="Εικόνα 8">
            <a:extLst>
              <a:ext uri="{FF2B5EF4-FFF2-40B4-BE49-F238E27FC236}">
                <a16:creationId xmlns:a16="http://schemas.microsoft.com/office/drawing/2014/main" id="{8E09CE14-E609-4B89-BD85-A92836AD1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783" y="1617897"/>
            <a:ext cx="6163937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88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34DF9-0C09-4AB2-9AA0-369D8482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8" y="274638"/>
            <a:ext cx="12144672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ΕΠΔ – Κύρια χαρακτηριστικά</a:t>
            </a:r>
            <a:br>
              <a:rPr lang="en-US" dirty="0"/>
            </a:br>
            <a:r>
              <a:rPr lang="el-GR" sz="4000" dirty="0">
                <a:solidFill>
                  <a:srgbClr val="C00000"/>
                </a:solidFill>
              </a:rPr>
              <a:t>Οι μαθητές δεν είναι απλά ενεργοί, αλλά αναλαμβάνουν ρόλο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4D702-D90B-4EB1-87A0-756747A91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Τα ΕΠΔ παρέχουν δραστηριότητες και λειτουργικότητες με τις οποίες οι φοιτητές μπορούν να δημιουργήσουν και να διαμοιραστούν αντικείμενα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DB31CF-EF55-425A-AD35-65E4104FEE50}"/>
              </a:ext>
            </a:extLst>
          </p:cNvPr>
          <p:cNvSpPr txBox="1"/>
          <p:nvPr/>
        </p:nvSpPr>
        <p:spPr>
          <a:xfrm>
            <a:off x="407368" y="3645024"/>
            <a:ext cx="11535072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sz="3600" dirty="0"/>
              <a:t>Οι μαθητές είναι μέλη και συνεισφέρουν στην δημιουργία και εξέλιξη του κοινωνικού και πληροφοριακού χώρου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47815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/>
              <a:t>Τόποι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l-GR" dirty="0"/>
              <a:t>να</a:t>
            </a:r>
            <a:r>
              <a:rPr lang="en-US" dirty="0"/>
              <a:t> </a:t>
            </a:r>
            <a:r>
              <a:rPr lang="el-GR" b="1" dirty="0">
                <a:solidFill>
                  <a:srgbClr val="C00000"/>
                </a:solidFill>
              </a:rPr>
              <a:t>παίζουμε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l-GR" dirty="0"/>
              <a:t>μαζί</a:t>
            </a:r>
            <a:r>
              <a:rPr lang="en-US" dirty="0">
                <a:solidFill>
                  <a:srgbClr val="C00000"/>
                </a:solidFill>
              </a:rPr>
              <a:t> </a:t>
            </a: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 </a:t>
            </a:r>
            <a:endParaRPr lang="el-GR" b="1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291" y="2066925"/>
            <a:ext cx="7275416" cy="4281339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3863752" y="6308726"/>
            <a:ext cx="54726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http://mlab.csd.auth.gr/index.php/en/tools/106-osgame-en</a:t>
            </a:r>
            <a:r>
              <a:rPr lang="en-US" sz="1200" dirty="0"/>
              <a:t> 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19634926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</TotalTime>
  <Words>2006</Words>
  <Application>Microsoft Office PowerPoint</Application>
  <PresentationFormat>Widescreen</PresentationFormat>
  <Paragraphs>262</Paragraphs>
  <Slides>40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Times New Roman</vt:lpstr>
      <vt:lpstr>Θέμα του Office</vt:lpstr>
      <vt:lpstr>Εκπαιδευτικά Περιβάλλοντα Διαδικτύου Δυνατότητες εφαρμογής και αξιολόγηση</vt:lpstr>
      <vt:lpstr>Ροή παρουσίασης</vt:lpstr>
      <vt:lpstr>Εκπαιδευτικά Περιβάλλοντα Διαδικτύου </vt:lpstr>
      <vt:lpstr>ΕΠΔ – Κύρια χαρακτηριστικά …ένας σχεδιασμένος πληροφοριακός χώρος </vt:lpstr>
      <vt:lpstr>ΕΠΔ – Κύρια χαρακτηριστικά …ένας σχεδιασμένος πληροφοριακός χώρος </vt:lpstr>
      <vt:lpstr>ΕΠΔ – Κύρια χαρακτηριστικά …ένας σχεδιασμένος κοινωνικός χώρος </vt:lpstr>
      <vt:lpstr>ΕΠΔ – Κύρια χαρακτηριστικά Ο εικονικός χώρος αναπαρίσταται ξεκάθαρα</vt:lpstr>
      <vt:lpstr>ΕΠΔ – Κύρια χαρακτηριστικά Οι μαθητές δεν είναι απλά ενεργοί, αλλά αναλαμβάνουν ρόλο</vt:lpstr>
      <vt:lpstr>Τόποι να παίζουμε μαζί </vt:lpstr>
      <vt:lpstr>Τόποι να συνεργαζόμαστε και να μαθαίνουμε μαζί </vt:lpstr>
      <vt:lpstr>Τόποι να μαθαίνουμε σύγχρονα </vt:lpstr>
      <vt:lpstr>Τόποι να μαθαίνουμε ασύγχρονα </vt:lpstr>
      <vt:lpstr>Τόποι  να συναντιόμαστε, ενεργούμε, λειτουργούμε </vt:lpstr>
      <vt:lpstr>Τόποι  να παρουσιάζουμε άλλους εαυτούς </vt:lpstr>
      <vt:lpstr>Τόποι  να αλληλεπιδρούμε με πραγματικά αντικείμενα </vt:lpstr>
      <vt:lpstr>Τόποι  να αλληλεπιδρούμε με φανταστικά αντικείμενα </vt:lpstr>
      <vt:lpstr>Τόποι  να εκτελούμε αδύνατες ενέργειες </vt:lpstr>
      <vt:lpstr>PowerPoint Presentation</vt:lpstr>
      <vt:lpstr>PowerPoint Presentation</vt:lpstr>
      <vt:lpstr>Πρόκληση - 1</vt:lpstr>
      <vt:lpstr>Πρόκληση - 2</vt:lpstr>
      <vt:lpstr>Πρόκληση - 3</vt:lpstr>
      <vt:lpstr>Επιλογή ΕΠΔ  </vt:lpstr>
      <vt:lpstr>Διαδικασία επιλογής</vt:lpstr>
      <vt:lpstr>Αξιολόγηση ΕΠΔ  </vt:lpstr>
      <vt:lpstr>Υπάρχει γενικά αποδεκτός ορισμός του όρου «αξιολόγηση»;</vt:lpstr>
      <vt:lpstr>Εκπαιδευτική αξιολόγηση</vt:lpstr>
      <vt:lpstr>Η σημασία του πλαισίου εφαρμογής</vt:lpstr>
      <vt:lpstr>Διαστάσεις των εκπαιδευτικών περιβαλλόντων διαδικτύου (1)</vt:lpstr>
      <vt:lpstr>Διαστάσεις των εκπαιδευτικών περιβαλλόντων διαδικτύου (2)</vt:lpstr>
      <vt:lpstr>Ερευνητική, ακαδημαϊκή και μαθησιακή διάσταση - Ερωτήματα</vt:lpstr>
      <vt:lpstr>Τεχνολογική διάσταση - Ερωτήματα</vt:lpstr>
      <vt:lpstr>Ιδρυματική διάσταση - Ερωτήματα</vt:lpstr>
      <vt:lpstr>Στόχευση αξιολόγησης εκπαιδευτικών περιβαλλόντων διαδικτύου: Συμπέρασμα</vt:lpstr>
      <vt:lpstr>Αποτίμηση ΕΠΔ</vt:lpstr>
      <vt:lpstr>Αποτίμηση ΕΠΔ</vt:lpstr>
      <vt:lpstr>Με το βλέμμα στο μέλλον</vt:lpstr>
      <vt:lpstr>Ευχαριστώ!  Ερωτήσεις?</vt:lpstr>
      <vt:lpstr>IMCL 2021</vt:lpstr>
      <vt:lpstr>Αναφορές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Augmenting Virtual Learning Environments to Support Self-Regulated Learning</dc:title>
  <dc:creator>Reviewer</dc:creator>
  <cp:lastModifiedBy>Thrasyvoulos Tsiatsos</cp:lastModifiedBy>
  <cp:revision>25</cp:revision>
  <dcterms:created xsi:type="dcterms:W3CDTF">2020-11-12T22:36:02Z</dcterms:created>
  <dcterms:modified xsi:type="dcterms:W3CDTF">2021-05-27T06:23:21Z</dcterms:modified>
</cp:coreProperties>
</file>